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70" r:id="rId3"/>
    <p:sldId id="269" r:id="rId4"/>
    <p:sldId id="264" r:id="rId5"/>
    <p:sldId id="277" r:id="rId6"/>
    <p:sldId id="284" r:id="rId7"/>
    <p:sldId id="265" r:id="rId8"/>
    <p:sldId id="271" r:id="rId9"/>
    <p:sldId id="266" r:id="rId10"/>
    <p:sldId id="278" r:id="rId11"/>
    <p:sldId id="279" r:id="rId12"/>
    <p:sldId id="267" r:id="rId13"/>
    <p:sldId id="268" r:id="rId14"/>
    <p:sldId id="273" r:id="rId15"/>
    <p:sldId id="280" r:id="rId16"/>
    <p:sldId id="281" r:id="rId17"/>
    <p:sldId id="282" r:id="rId18"/>
    <p:sldId id="283" r:id="rId19"/>
    <p:sldId id="285" r:id="rId20"/>
    <p:sldId id="286" r:id="rId21"/>
    <p:sldId id="287" r:id="rId22"/>
    <p:sldId id="301" r:id="rId23"/>
    <p:sldId id="294" r:id="rId24"/>
    <p:sldId id="298" r:id="rId25"/>
    <p:sldId id="295" r:id="rId26"/>
    <p:sldId id="296" r:id="rId27"/>
    <p:sldId id="297"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52C"/>
    <a:srgbClr val="785C9C"/>
    <a:srgbClr val="31989D"/>
    <a:srgbClr val="BD101B"/>
    <a:srgbClr val="C7E5F7"/>
    <a:srgbClr val="0580C4"/>
    <a:srgbClr val="604A7B"/>
    <a:srgbClr val="99B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44" autoAdjust="0"/>
  </p:normalViewPr>
  <p:slideViewPr>
    <p:cSldViewPr snapToGrid="0" snapToObjects="1">
      <p:cViewPr varScale="1">
        <p:scale>
          <a:sx n="77" d="100"/>
          <a:sy n="77" d="100"/>
        </p:scale>
        <p:origin x="-3232" y="-1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86" d="100"/>
          <a:sy n="86" d="100"/>
        </p:scale>
        <p:origin x="-12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EFA7742F-9537-46D4-BE2A-2F999FBBE6A5}" type="datetimeFigureOut">
              <a:rPr lang="en-US"/>
              <a:pPr>
                <a:defRPr/>
              </a:pPr>
              <a:t>1/24/16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247FC29E-25C3-4CF8-8BF3-7F9B88BA6381}" type="slidenum">
              <a:rPr lang="en-US"/>
              <a:pPr>
                <a:defRPr/>
              </a:pPr>
              <a:t>‹#›</a:t>
            </a:fld>
            <a:endParaRPr lang="en-US"/>
          </a:p>
        </p:txBody>
      </p:sp>
    </p:spTree>
    <p:extLst>
      <p:ext uri="{BB962C8B-B14F-4D97-AF65-F5344CB8AC3E}">
        <p14:creationId xmlns:p14="http://schemas.microsoft.com/office/powerpoint/2010/main" val="2263594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225AF2E9-DE19-4313-A108-A05F5F0D3759}" type="datetimeFigureOut">
              <a:rPr lang="en-US"/>
              <a:pPr>
                <a:defRPr/>
              </a:pPr>
              <a:t>1/24/16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49A5F1F9-EBC5-4770-ACE2-960BC94C9D33}" type="slidenum">
              <a:rPr lang="en-US"/>
              <a:pPr>
                <a:defRPr/>
              </a:pPr>
              <a:t>‹#›</a:t>
            </a:fld>
            <a:endParaRPr lang="en-US"/>
          </a:p>
        </p:txBody>
      </p:sp>
    </p:spTree>
    <p:extLst>
      <p:ext uri="{BB962C8B-B14F-4D97-AF65-F5344CB8AC3E}">
        <p14:creationId xmlns:p14="http://schemas.microsoft.com/office/powerpoint/2010/main" val="3027721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7289149-5CD1-418C-95B2-7EDDBCEAA317}" type="slidenum">
              <a:rPr lang="en-US" sz="1200" smtClean="0">
                <a:latin typeface="Calibri" pitchFamily="34" charset="0"/>
                <a:cs typeface="Arial" pitchFamily="34" charset="0"/>
              </a:rPr>
              <a:pPr eaLnBrk="1" hangingPunct="1"/>
              <a:t>1</a:t>
            </a:fld>
            <a:endParaRPr lang="en-US" sz="1200" smtClean="0">
              <a:latin typeface="Calibri"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slide is an example of a student creating a daily to-do list using the 5-step system.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slide points out some of the advantages of making to-do lists.  Some students in your class likely already make to-do lists.  Ask for testimonials from them in class about how to-do lists help them.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slide summarizes five steps to making longer range planning.  A good example is a college term or an academic year.  Students may make commitments to specific classes for the ensuing terms.  Using these tools may help students make better choices.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Procrastination – The student</a:t>
            </a:r>
            <a:r>
              <a:rPr lang="en-US" altLang="en-US" smtClean="0"/>
              <a:t>’</a:t>
            </a:r>
            <a:r>
              <a:rPr lang="en-US" smtClean="0"/>
              <a:t>s number one academic problem is also a problem for others at work, at home, in relationships, etc.  Overcoming procrastination is a challenge.   This slide summarizes the first seven tools in the book.  Ask for an example of each tool in action.</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01C4EB70-F40A-4A02-B273-DAD08C20E19E}" type="slidenum">
              <a:rPr lang="en-US" sz="1200" smtClean="0">
                <a:latin typeface="Calibri" pitchFamily="34" charset="0"/>
                <a:cs typeface="Arial" pitchFamily="34" charset="0"/>
              </a:rPr>
              <a:pPr eaLnBrk="1" hangingPunct="1"/>
              <a:t>13</a:t>
            </a:fld>
            <a:endParaRPr lang="en-US" sz="1200" smtClean="0">
              <a:latin typeface="Calibri"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are seven more anti-procrastination tools.  The keyword for each of these terms is the same as the first letter of each day of the week.   Ask students if they have ever tried any of these successfully, and if so, to share with the class.</a:t>
            </a:r>
          </a:p>
        </p:txBody>
      </p:sp>
      <p:sp>
        <p:nvSpPr>
          <p:cNvPr id="55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499D48A5-10BA-4736-942F-253F01B67097}" type="slidenum">
              <a:rPr lang="en-US" sz="1200">
                <a:latin typeface="Calibri" pitchFamily="34" charset="0"/>
                <a:cs typeface="Arial" pitchFamily="34" charset="0"/>
              </a:rPr>
              <a:pPr algn="r" eaLnBrk="1" hangingPunct="1"/>
              <a:t>14</a:t>
            </a:fld>
            <a:endParaRPr lang="en-US" sz="1200">
              <a:latin typeface="Calibri"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slide highlights 5 of the many ways to get the most out of now.  Give an example of how these might be used, or ask students to discuss any they have used.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slide highlights 2 of the many ways to get the most out of now.  Give an example of how these might be used, or ask students to discuss any they have used.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slide highlights 9 of the many ways to get the most out of now.  Give an example of how these might be used, or ask students to discuss any they have used.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slide highlights 9 of the many ways to get the most out of now.  Give an example of how these might be used, or ask students to discuss any they have used.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Help students become aware of the amount of time they spend tweeting, surfing, texting, IMing, playing games, listening to music, etc. using the time monitor exercise in this chapter.  Next, make a conscious choice how much time is reasonable to spend connected to a device.  It is important to recognize that electronics are no substitute for real face time with friends and family (we are not talking about facebook!).  True friends know when to go offline and head across campus to resolve a conflict and when to go home to support a family member.  When you are with friends: close up your laptop, remove your ear plugs, and turn off your phone.  Give the gift of your attention and your presence.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26729BC-97DA-4011-A8C5-80DA65B50A9B}" type="slidenum">
              <a:rPr lang="en-US" sz="1200" smtClean="0">
                <a:latin typeface="Calibri" pitchFamily="34" charset="0"/>
              </a:rPr>
              <a:pPr eaLnBrk="1" hangingPunct="1"/>
              <a:t>19</a:t>
            </a:fld>
            <a:endParaRPr lang="en-US" sz="120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Master Student Maps that introduce each chapter guide students through the chapter with an overview while reinforcing the four key questions of the Kolb Learning Style Inventory – Why?  What?  How? and What If?  You may wish to highlight key articles as you walk students through this slide, or ask if there are any questions about any of the articles. </a:t>
            </a:r>
          </a:p>
          <a:p>
            <a:endParaRPr lang="en-US"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Our brains are basically wired to do one thing at a time.  When people interrupt an activity to check e-mail or surf the internet, they loose efficiency, make errors and accidents increase.  Master students practice focused attention and get more done in less time with less errors!  The power process, “Be here now.” will help students pay attention to their attention.  These additional strategies will reinforce the skill of being totally present and engaged in what students choose to focus on in the present moment.</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7B76A77-6BA3-4405-AE1B-B32ED72358E0}" type="slidenum">
              <a:rPr lang="en-US" sz="1200" smtClean="0">
                <a:latin typeface="Calibri" pitchFamily="34" charset="0"/>
              </a:rPr>
              <a:pPr eaLnBrk="1" hangingPunct="1"/>
              <a:t>20</a:t>
            </a:fld>
            <a:endParaRPr lang="en-US" sz="1200"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Money problems are mostly the result of spending more than we have.  We can address the source of our problems by completing the money monitor/money plan in the textbook.  Essentially, students should evaluate both sides of the coin:  ways to increase income and ways to decrease spending.  Here are some great suggestions.  Put students in groups and ask each group to come up with additional ways to increase income and decrease spending.  They could brainstorm a list of activities they can do for free.  They can share how they save money on cell phones, eating, and maybe cutting out the daily coffee shop stop.</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CD15C39-A8C3-4CC1-9A8C-56E9AAEDD0BD}" type="slidenum">
              <a:rPr lang="en-US" sz="1200" smtClean="0">
                <a:latin typeface="Calibri" pitchFamily="34" charset="0"/>
              </a:rPr>
              <a:pPr eaLnBrk="1" hangingPunct="1"/>
              <a:t>21</a:t>
            </a:fld>
            <a:endParaRPr lang="en-US" sz="1200"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In this movie clip a student talks about how his father taught him about the value of money, and how to spend and not spend it.  Ask students where they learned their money management tools…. If anywhere.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During difficult economic times managing money becomes even more challenging.  Review these strategies with your students.  Ask them to copy this list into their notes and to star those they have tried and have worked for them.  Then ask them to make a second list of new strategies they have not yet tried but intend to implement.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Many students wonder whether their investment of time and money into higher education is worth it.  Here are several benefits of higher education.   You might share personally ways your higher education experience has been worth it in your life.  The movie clip talks about managing student debt in order to achieve a higher education experience.</a:t>
            </a:r>
          </a:p>
          <a:p>
            <a:r>
              <a:rPr lang="en-US" smtClean="0"/>
              <a:t>Education is a great investment.  The financial aid office offers grants/scholarships, loans, and work-study programs to students with financial need.  Ask a financial aid representative to speak to class about these.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Charge cards and other forms of credit can be traps that companies use against money-needy college students.  Use credit to your advantage by taking charge of it.  The movie clip in this slide talks about the lack of education about money management students receive.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are 7 strategies to use with credit cards.  Give each student a 3x5 card.  Ask students to look at this list and write the number on the anonymous card that corresponds with the number of these tools they regularly use regarding their credit cards.  Collect the cards.  Have students summarize the results to drive home the point that students don</a:t>
            </a:r>
            <a:r>
              <a:rPr lang="en-US" altLang="en-US" smtClean="0"/>
              <a:t>’</a:t>
            </a:r>
            <a:r>
              <a:rPr lang="en-US" smtClean="0"/>
              <a:t>t know what they should be doing when they have and use credit cards.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8E9B2C1-153E-4524-98BE-65B21548BC0C}" type="slidenum">
              <a:rPr lang="en-US" sz="1200" smtClean="0">
                <a:latin typeface="Calibri" pitchFamily="34" charset="0"/>
                <a:cs typeface="Arial" pitchFamily="34" charset="0"/>
              </a:rPr>
              <a:pPr eaLnBrk="1" hangingPunct="1"/>
              <a:t>26</a:t>
            </a:fld>
            <a:endParaRPr lang="en-US" sz="1200" smtClean="0">
              <a:latin typeface="Calibri"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Invite a representative from the Financial Aid Office to speak on student loans.  Students should not take out loans unless they are absolutely necessary.  Loans must be paid back with interest and in many cases, interest is accumulating while students are in school, even though the repayment doesn’t begin until they graduate or leave school!</a:t>
            </a:r>
          </a:p>
          <a:p>
            <a:pPr eaLnBrk="1" hangingPunct="1">
              <a:spcBef>
                <a:spcPct val="0"/>
              </a:spcBef>
            </a:pPr>
            <a:endParaRPr lang="en-US" smtClean="0"/>
          </a:p>
          <a:p>
            <a:pPr eaLnBrk="1" hangingPunct="1">
              <a:spcBef>
                <a:spcPct val="0"/>
              </a:spcBef>
            </a:pPr>
            <a:endParaRPr lang="en-US" smtClean="0"/>
          </a:p>
        </p:txBody>
      </p:sp>
      <p:sp>
        <p:nvSpPr>
          <p:cNvPr id="686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05C7EADA-E654-48FC-9DA0-F582FFE80856}" type="slidenum">
              <a:rPr lang="en-US" sz="1200">
                <a:latin typeface="Calibri" pitchFamily="34" charset="0"/>
                <a:cs typeface="Arial" pitchFamily="34" charset="0"/>
              </a:rPr>
              <a:pPr algn="r" eaLnBrk="1" hangingPunct="1"/>
              <a:t>27</a:t>
            </a:fld>
            <a:endParaRPr lang="en-US" sz="1200">
              <a:latin typeface="Calibri"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movie clip focuses on what Be Here Now means and how it can be a helpful tool for students.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“Be Here Now” is about doing what you</a:t>
            </a:r>
            <a:r>
              <a:rPr lang="en-US" altLang="en-US" smtClean="0"/>
              <a:t>’</a:t>
            </a:r>
            <a:r>
              <a:rPr lang="en-US" smtClean="0"/>
              <a:t>re doing when you</a:t>
            </a:r>
            <a:r>
              <a:rPr lang="en-US" altLang="en-US" smtClean="0"/>
              <a:t>’</a:t>
            </a:r>
            <a:r>
              <a:rPr lang="en-US" smtClean="0"/>
              <a:t>re doing it…. Being where you are when you are there.  When aren</a:t>
            </a:r>
            <a:r>
              <a:rPr lang="en-US" altLang="en-US" smtClean="0"/>
              <a:t>’</a:t>
            </a:r>
            <a:r>
              <a:rPr lang="en-US" smtClean="0"/>
              <a:t>t in the here and now, it</a:t>
            </a:r>
            <a:r>
              <a:rPr lang="en-US" altLang="en-US" smtClean="0"/>
              <a:t>’</a:t>
            </a:r>
            <a:r>
              <a:rPr lang="en-US" smtClean="0"/>
              <a:t>s usually because we are listening to that voice in our head that</a:t>
            </a:r>
            <a:r>
              <a:rPr lang="en-US" altLang="en-US" smtClean="0"/>
              <a:t>’</a:t>
            </a:r>
            <a:r>
              <a:rPr lang="en-US" smtClean="0"/>
              <a:t>s always chatting…. Trying to get our attention.  This slide provides an example of some of the internal chattering that sometimes goes on in students</a:t>
            </a:r>
            <a:r>
              <a:rPr lang="en-US" altLang="en-US" smtClean="0"/>
              <a:t>’</a:t>
            </a:r>
            <a:r>
              <a:rPr lang="en-US" smtClean="0"/>
              <a:t> heads when they should really be listening intently to a class lecture.</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84A030EE-4800-4494-B363-E515D5E939E5}" type="slidenum">
              <a:rPr lang="en-US" sz="1200" smtClean="0">
                <a:latin typeface="Calibri" pitchFamily="34" charset="0"/>
                <a:cs typeface="Arial" pitchFamily="34" charset="0"/>
              </a:rPr>
              <a:pPr eaLnBrk="1" hangingPunct="1"/>
              <a:t>4</a:t>
            </a:fld>
            <a:endParaRPr lang="en-US" sz="1200" smtClean="0">
              <a:latin typeface="Calibri"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are the steps to do “Be Here Now.”  The tool is easy - it just takes practice.  Students might try Being Here Now for the ensuing 24 hours, no matter what they are doing.  Then analyze if they feel they were more effective when they were Being Here Now.</a:t>
            </a:r>
          </a:p>
        </p:txBody>
      </p:sp>
      <p:sp>
        <p:nvSpPr>
          <p:cNvPr id="460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59DBB500-7D9D-4831-B618-87B739A2AE7C}" type="slidenum">
              <a:rPr lang="en-US" sz="1200">
                <a:latin typeface="Calibri" pitchFamily="34" charset="0"/>
                <a:cs typeface="Arial" pitchFamily="34" charset="0"/>
              </a:rPr>
              <a:pPr algn="r" eaLnBrk="1" hangingPunct="1"/>
              <a:t>5</a:t>
            </a:fld>
            <a:endParaRPr lang="en-US" sz="1200">
              <a:latin typeface="Calibri"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Students can approach the resources of time and money with the mentality that they have more than they need.  In reality, students do not have all the time and money in the world; but they do have enough time to get everything that is really important to them done and probably enough money to be reasonably comfortable…they only need to manage these resources effectively.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35F866E-32AB-45BC-A0F5-EA6417880354}" type="slidenum">
              <a:rPr lang="en-US" sz="1200" smtClean="0">
                <a:latin typeface="Calibri" pitchFamily="34" charset="0"/>
              </a:rPr>
              <a:pPr eaLnBrk="1" hangingPunct="1"/>
              <a:t>6</a:t>
            </a:fld>
            <a:endParaRPr lang="en-US" sz="120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Here are eight steps to set and achieve goals.  When we have a goal, we have direction… we know where we are going.  Without a goal, what direction do we go?  Students can practice by choosing a goal and then working that goal through these 8 steps.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 this movie clip meet students who are in the process of setting up goals.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Making to-do lists is a great way to set short term goals and to organize one</a:t>
            </a:r>
            <a:r>
              <a:rPr lang="en-US" altLang="en-US" smtClean="0"/>
              <a:t>’</a:t>
            </a:r>
            <a:r>
              <a:rPr lang="en-US" smtClean="0"/>
              <a:t>s behavior. There are many ways to make them.  Here is a 5-step process.  Students could make a to-do list for tomorrow using these five steps.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3" name="Group 9"/>
          <p:cNvGrpSpPr>
            <a:grpSpLocks/>
          </p:cNvGrpSpPr>
          <p:nvPr userDrawn="1"/>
        </p:nvGrpSpPr>
        <p:grpSpPr bwMode="auto">
          <a:xfrm>
            <a:off x="0" y="331788"/>
            <a:ext cx="9144000" cy="5991225"/>
            <a:chOff x="0" y="283837"/>
            <a:chExt cx="9144000" cy="5991181"/>
          </a:xfrm>
        </p:grpSpPr>
        <p:cxnSp>
          <p:nvCxnSpPr>
            <p:cNvPr id="4" name="Straight Connector 10"/>
            <p:cNvCxnSpPr/>
            <p:nvPr userDrawn="1"/>
          </p:nvCxnSpPr>
          <p:spPr>
            <a:xfrm>
              <a:off x="0" y="2179298"/>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1"/>
            <p:cNvCxnSpPr/>
            <p:nvPr userDrawn="1"/>
          </p:nvCxnSpPr>
          <p:spPr>
            <a:xfrm>
              <a:off x="0" y="185703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2"/>
            <p:cNvCxnSpPr/>
            <p:nvPr userDrawn="1"/>
          </p:nvCxnSpPr>
          <p:spPr>
            <a:xfrm>
              <a:off x="0" y="155224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3"/>
            <p:cNvCxnSpPr/>
            <p:nvPr userDrawn="1"/>
          </p:nvCxnSpPr>
          <p:spPr>
            <a:xfrm>
              <a:off x="0" y="1234742"/>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14"/>
            <p:cNvCxnSpPr/>
            <p:nvPr userDrawn="1"/>
          </p:nvCxnSpPr>
          <p:spPr>
            <a:xfrm>
              <a:off x="0" y="91248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16"/>
            <p:cNvCxnSpPr/>
            <p:nvPr userDrawn="1"/>
          </p:nvCxnSpPr>
          <p:spPr>
            <a:xfrm>
              <a:off x="0" y="60609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userDrawn="1"/>
          </p:nvCxnSpPr>
          <p:spPr>
            <a:xfrm>
              <a:off x="0" y="28383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8"/>
            <p:cNvCxnSpPr/>
            <p:nvPr userDrawn="1"/>
          </p:nvCxnSpPr>
          <p:spPr>
            <a:xfrm>
              <a:off x="0" y="437955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9"/>
            <p:cNvCxnSpPr/>
            <p:nvPr userDrawn="1"/>
          </p:nvCxnSpPr>
          <p:spPr>
            <a:xfrm>
              <a:off x="0" y="4055709"/>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20"/>
            <p:cNvCxnSpPr/>
            <p:nvPr userDrawn="1"/>
          </p:nvCxnSpPr>
          <p:spPr>
            <a:xfrm>
              <a:off x="0" y="375091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21"/>
            <p:cNvCxnSpPr/>
            <p:nvPr userDrawn="1"/>
          </p:nvCxnSpPr>
          <p:spPr>
            <a:xfrm>
              <a:off x="0" y="3435001"/>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22"/>
            <p:cNvCxnSpPr/>
            <p:nvPr userDrawn="1"/>
          </p:nvCxnSpPr>
          <p:spPr>
            <a:xfrm>
              <a:off x="0" y="3111153"/>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23"/>
            <p:cNvCxnSpPr/>
            <p:nvPr userDrawn="1"/>
          </p:nvCxnSpPr>
          <p:spPr>
            <a:xfrm>
              <a:off x="0" y="280635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24"/>
            <p:cNvCxnSpPr/>
            <p:nvPr userDrawn="1"/>
          </p:nvCxnSpPr>
          <p:spPr>
            <a:xfrm>
              <a:off x="0" y="2484096"/>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25"/>
            <p:cNvCxnSpPr/>
            <p:nvPr userDrawn="1"/>
          </p:nvCxnSpPr>
          <p:spPr>
            <a:xfrm>
              <a:off x="0" y="627343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26"/>
            <p:cNvCxnSpPr/>
            <p:nvPr userDrawn="1"/>
          </p:nvCxnSpPr>
          <p:spPr>
            <a:xfrm>
              <a:off x="0" y="595117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27"/>
            <p:cNvCxnSpPr/>
            <p:nvPr userDrawn="1"/>
          </p:nvCxnSpPr>
          <p:spPr>
            <a:xfrm>
              <a:off x="0" y="564478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8"/>
            <p:cNvCxnSpPr/>
            <p:nvPr userDrawn="1"/>
          </p:nvCxnSpPr>
          <p:spPr>
            <a:xfrm>
              <a:off x="0" y="5328875"/>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9"/>
            <p:cNvCxnSpPr/>
            <p:nvPr userDrawn="1"/>
          </p:nvCxnSpPr>
          <p:spPr>
            <a:xfrm>
              <a:off x="0" y="500502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30"/>
            <p:cNvCxnSpPr/>
            <p:nvPr userDrawn="1"/>
          </p:nvCxnSpPr>
          <p:spPr>
            <a:xfrm>
              <a:off x="0" y="470023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2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58975"/>
            <a:ext cx="3038475"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userDrawn="1"/>
        </p:nvSpPr>
        <p:spPr>
          <a:xfrm>
            <a:off x="0" y="0"/>
            <a:ext cx="3038475" cy="1951038"/>
          </a:xfrm>
          <a:prstGeom prst="rect">
            <a:avLst/>
          </a:prstGeom>
          <a:solidFill>
            <a:srgbClr val="F5DA3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7"/>
          <p:cNvSpPr txBox="1">
            <a:spLocks noChangeArrowheads="1"/>
          </p:cNvSpPr>
          <p:nvPr userDrawn="1"/>
        </p:nvSpPr>
        <p:spPr bwMode="auto">
          <a:xfrm>
            <a:off x="290513" y="481013"/>
            <a:ext cx="2457450" cy="1200150"/>
          </a:xfrm>
          <a:prstGeom prst="rect">
            <a:avLst/>
          </a:prstGeom>
          <a:noFill/>
          <a:ln>
            <a:noFill/>
          </a:ln>
          <a:extLst/>
        </p:spPr>
        <p:txBody>
          <a:bodyPr>
            <a:spAutoFit/>
          </a:bodyPr>
          <a:ls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defRPr/>
            </a:pPr>
            <a:r>
              <a:rPr lang="en-US" sz="7200" dirty="0" smtClean="0">
                <a:solidFill>
                  <a:srgbClr val="BD101B"/>
                </a:solidFill>
                <a:latin typeface="Lucida Sans" charset="0"/>
                <a:cs typeface="Lucida Sans" charset="0"/>
              </a:rPr>
              <a:t>3</a:t>
            </a:r>
          </a:p>
        </p:txBody>
      </p:sp>
      <p:sp>
        <p:nvSpPr>
          <p:cNvPr id="2" name="Title 1"/>
          <p:cNvSpPr>
            <a:spLocks noGrp="1"/>
          </p:cNvSpPr>
          <p:nvPr>
            <p:ph type="ctrTitle"/>
          </p:nvPr>
        </p:nvSpPr>
        <p:spPr>
          <a:xfrm>
            <a:off x="3185002" y="1688251"/>
            <a:ext cx="5895435" cy="2540145"/>
          </a:xfrm>
          <a:effectLst>
            <a:outerShdw blurRad="50800" dist="38100" dir="2700000">
              <a:srgbClr val="000000">
                <a:alpha val="43000"/>
              </a:srgbClr>
            </a:outerShdw>
          </a:effectLst>
        </p:spPr>
        <p:txBody>
          <a:bodyPr anchor="t">
            <a:noAutofit/>
          </a:bodyPr>
          <a:lstStyle>
            <a:lvl1pPr algn="l">
              <a:defRPr sz="6000" baseline="0">
                <a:solidFill>
                  <a:srgbClr val="BD101B"/>
                </a:solidFill>
                <a:latin typeface="Rockwell"/>
                <a:cs typeface="Rockwell"/>
              </a:defRPr>
            </a:lvl1pPr>
          </a:lstStyle>
          <a:p>
            <a:r>
              <a:rPr lang="en-US" smtClean="0"/>
              <a:t>Click to edit Master title style</a:t>
            </a:r>
            <a:endParaRPr lang="en-US" dirty="0"/>
          </a:p>
        </p:txBody>
      </p:sp>
    </p:spTree>
    <p:extLst>
      <p:ext uri="{BB962C8B-B14F-4D97-AF65-F5344CB8AC3E}">
        <p14:creationId xmlns:p14="http://schemas.microsoft.com/office/powerpoint/2010/main" val="322687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pitchFamily="34" charset="-128"/>
              </a:defRPr>
            </a:lvl1pPr>
          </a:lstStyle>
          <a:p>
            <a:pPr>
              <a:defRPr/>
            </a:pPr>
            <a:fld id="{2BEED4C4-993A-45E8-82F5-E2C36C4259CE}" type="datetime1">
              <a:rPr lang="en-US"/>
              <a:pPr>
                <a:defRPr/>
              </a:pPr>
              <a:t>1/24/16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a:xfrm>
            <a:off x="6831013" y="6356350"/>
            <a:ext cx="2133600" cy="365125"/>
          </a:xfrm>
          <a:prstGeom prst="rect">
            <a:avLst/>
          </a:prstGeom>
        </p:spPr>
        <p:txBody>
          <a:bodyPr/>
          <a:lstStyle>
            <a:lvl1pPr>
              <a:defRPr>
                <a:ea typeface="ＭＳ Ｐゴシック" pitchFamily="34" charset="-128"/>
              </a:defRPr>
            </a:lvl1pPr>
          </a:lstStyle>
          <a:p>
            <a:pPr>
              <a:defRPr/>
            </a:pPr>
            <a:fld id="{3F64F2F7-7FC4-428A-9362-E67F2EDF2DB2}" type="slidenum">
              <a:rPr lang="en-US"/>
              <a:pPr>
                <a:defRPr/>
              </a:pPr>
              <a:t>‹#›</a:t>
            </a:fld>
            <a:endParaRPr lang="en-US"/>
          </a:p>
        </p:txBody>
      </p:sp>
    </p:spTree>
    <p:extLst>
      <p:ext uri="{BB962C8B-B14F-4D97-AF65-F5344CB8AC3E}">
        <p14:creationId xmlns:p14="http://schemas.microsoft.com/office/powerpoint/2010/main" val="41969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pitchFamily="34" charset="-128"/>
              </a:defRPr>
            </a:lvl1pPr>
          </a:lstStyle>
          <a:p>
            <a:pPr>
              <a:defRPr/>
            </a:pPr>
            <a:fld id="{CF25192F-38C2-4662-972C-7D98A8A65D85}" type="datetime1">
              <a:rPr lang="en-US"/>
              <a:pPr>
                <a:defRPr/>
              </a:pPr>
              <a:t>1/24/16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a:xfrm>
            <a:off x="6831013" y="6356350"/>
            <a:ext cx="2133600" cy="365125"/>
          </a:xfrm>
          <a:prstGeom prst="rect">
            <a:avLst/>
          </a:prstGeom>
        </p:spPr>
        <p:txBody>
          <a:bodyPr/>
          <a:lstStyle>
            <a:lvl1pPr>
              <a:defRPr>
                <a:ea typeface="ＭＳ Ｐゴシック" pitchFamily="34" charset="-128"/>
              </a:defRPr>
            </a:lvl1pPr>
          </a:lstStyle>
          <a:p>
            <a:pPr>
              <a:defRPr/>
            </a:pPr>
            <a:fld id="{E917BCA1-44C3-47F8-B1BE-5E6CC7595E2E}" type="slidenum">
              <a:rPr lang="en-US"/>
              <a:pPr>
                <a:defRPr/>
              </a:pPr>
              <a:t>‹#›</a:t>
            </a:fld>
            <a:endParaRPr lang="en-US"/>
          </a:p>
        </p:txBody>
      </p:sp>
    </p:spTree>
    <p:extLst>
      <p:ext uri="{BB962C8B-B14F-4D97-AF65-F5344CB8AC3E}">
        <p14:creationId xmlns:p14="http://schemas.microsoft.com/office/powerpoint/2010/main" val="50429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331788"/>
            <a:ext cx="9144000" cy="5991225"/>
            <a:chOff x="0" y="283837"/>
            <a:chExt cx="9144000" cy="5991181"/>
          </a:xfrm>
        </p:grpSpPr>
        <p:cxnSp>
          <p:nvCxnSpPr>
            <p:cNvPr id="5" name="Straight Connector 10"/>
            <p:cNvCxnSpPr/>
            <p:nvPr userDrawn="1"/>
          </p:nvCxnSpPr>
          <p:spPr>
            <a:xfrm>
              <a:off x="0" y="2179298"/>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1"/>
            <p:cNvCxnSpPr/>
            <p:nvPr userDrawn="1"/>
          </p:nvCxnSpPr>
          <p:spPr>
            <a:xfrm>
              <a:off x="0" y="185703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2"/>
            <p:cNvCxnSpPr/>
            <p:nvPr userDrawn="1"/>
          </p:nvCxnSpPr>
          <p:spPr>
            <a:xfrm>
              <a:off x="0" y="155224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13"/>
            <p:cNvCxnSpPr/>
            <p:nvPr userDrawn="1"/>
          </p:nvCxnSpPr>
          <p:spPr>
            <a:xfrm>
              <a:off x="0" y="1234742"/>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4"/>
            <p:cNvCxnSpPr/>
            <p:nvPr userDrawn="1"/>
          </p:nvCxnSpPr>
          <p:spPr>
            <a:xfrm>
              <a:off x="0" y="91248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6"/>
            <p:cNvCxnSpPr/>
            <p:nvPr userDrawn="1"/>
          </p:nvCxnSpPr>
          <p:spPr>
            <a:xfrm>
              <a:off x="0" y="60609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7"/>
            <p:cNvCxnSpPr/>
            <p:nvPr userDrawn="1"/>
          </p:nvCxnSpPr>
          <p:spPr>
            <a:xfrm>
              <a:off x="0" y="28383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8"/>
            <p:cNvCxnSpPr/>
            <p:nvPr userDrawn="1"/>
          </p:nvCxnSpPr>
          <p:spPr>
            <a:xfrm>
              <a:off x="0" y="437955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9"/>
            <p:cNvCxnSpPr/>
            <p:nvPr userDrawn="1"/>
          </p:nvCxnSpPr>
          <p:spPr>
            <a:xfrm>
              <a:off x="0" y="4055709"/>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20"/>
            <p:cNvCxnSpPr/>
            <p:nvPr userDrawn="1"/>
          </p:nvCxnSpPr>
          <p:spPr>
            <a:xfrm>
              <a:off x="0" y="375091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21"/>
            <p:cNvCxnSpPr/>
            <p:nvPr userDrawn="1"/>
          </p:nvCxnSpPr>
          <p:spPr>
            <a:xfrm>
              <a:off x="0" y="3435001"/>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22"/>
            <p:cNvCxnSpPr/>
            <p:nvPr userDrawn="1"/>
          </p:nvCxnSpPr>
          <p:spPr>
            <a:xfrm>
              <a:off x="0" y="3111153"/>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23"/>
            <p:cNvCxnSpPr/>
            <p:nvPr userDrawn="1"/>
          </p:nvCxnSpPr>
          <p:spPr>
            <a:xfrm>
              <a:off x="0" y="280635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24"/>
            <p:cNvCxnSpPr/>
            <p:nvPr userDrawn="1"/>
          </p:nvCxnSpPr>
          <p:spPr>
            <a:xfrm>
              <a:off x="0" y="2484096"/>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25"/>
            <p:cNvCxnSpPr/>
            <p:nvPr userDrawn="1"/>
          </p:nvCxnSpPr>
          <p:spPr>
            <a:xfrm>
              <a:off x="0" y="627343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6"/>
            <p:cNvCxnSpPr/>
            <p:nvPr userDrawn="1"/>
          </p:nvCxnSpPr>
          <p:spPr>
            <a:xfrm>
              <a:off x="0" y="595117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7"/>
            <p:cNvCxnSpPr/>
            <p:nvPr userDrawn="1"/>
          </p:nvCxnSpPr>
          <p:spPr>
            <a:xfrm>
              <a:off x="0" y="564478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8"/>
            <p:cNvCxnSpPr/>
            <p:nvPr userDrawn="1"/>
          </p:nvCxnSpPr>
          <p:spPr>
            <a:xfrm>
              <a:off x="0" y="5328875"/>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9"/>
            <p:cNvCxnSpPr/>
            <p:nvPr userDrawn="1"/>
          </p:nvCxnSpPr>
          <p:spPr>
            <a:xfrm>
              <a:off x="0" y="500502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30"/>
            <p:cNvCxnSpPr/>
            <p:nvPr userDrawn="1"/>
          </p:nvCxnSpPr>
          <p:spPr>
            <a:xfrm>
              <a:off x="0" y="470023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33"/>
          <p:cNvCxnSpPr/>
          <p:nvPr userDrawn="1"/>
        </p:nvCxnSpPr>
        <p:spPr>
          <a:xfrm rot="5400000">
            <a:off x="-2742406" y="3429794"/>
            <a:ext cx="6858000" cy="1588"/>
          </a:xfrm>
          <a:prstGeom prst="line">
            <a:avLst/>
          </a:prstGeom>
          <a:ln w="15875" cap="flat" cmpd="sng" algn="ctr">
            <a:solidFill>
              <a:srgbClr val="BD101B">
                <a:alpha val="68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7" name="Picture 34" descr="circle.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525" y="455613"/>
            <a:ext cx="536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5" descr="circle.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525" y="3190875"/>
            <a:ext cx="5365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6" descr="circle.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525" y="5903913"/>
            <a:ext cx="5365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31832" y="1263564"/>
            <a:ext cx="7902833" cy="4862600"/>
          </a:xfrm>
        </p:spPr>
        <p:txBody>
          <a:bodyPr>
            <a:normAutofit/>
          </a:bodyPr>
          <a:lstStyle>
            <a:lvl1pPr marL="274320" indent="-274320">
              <a:spcBef>
                <a:spcPts val="300"/>
              </a:spcBef>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931832" y="120563"/>
            <a:ext cx="7902833" cy="1143000"/>
          </a:xfrm>
          <a:prstGeom prst="rect">
            <a:avLst/>
          </a:prstGeom>
          <a:effectLst>
            <a:outerShdw blurRad="50800" dist="38100" dir="2700000">
              <a:srgbClr val="000000">
                <a:alpha val="19000"/>
              </a:srgbClr>
            </a:outerShdw>
          </a:effectLst>
        </p:spPr>
        <p:txBody>
          <a:bodyPr rtlCol="0">
            <a:normAutofit/>
          </a:bodyPr>
          <a:lstStyle>
            <a:lvl1pPr>
              <a:defRPr>
                <a:solidFill>
                  <a:srgbClr val="BD101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238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331788"/>
            <a:ext cx="9144000" cy="5991225"/>
            <a:chOff x="0" y="283837"/>
            <a:chExt cx="9144000" cy="5991181"/>
          </a:xfrm>
        </p:grpSpPr>
        <p:cxnSp>
          <p:nvCxnSpPr>
            <p:cNvPr id="5" name="Straight Connector 10"/>
            <p:cNvCxnSpPr/>
            <p:nvPr userDrawn="1"/>
          </p:nvCxnSpPr>
          <p:spPr>
            <a:xfrm>
              <a:off x="0" y="2179298"/>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1"/>
            <p:cNvCxnSpPr/>
            <p:nvPr userDrawn="1"/>
          </p:nvCxnSpPr>
          <p:spPr>
            <a:xfrm>
              <a:off x="0" y="185703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2"/>
            <p:cNvCxnSpPr/>
            <p:nvPr userDrawn="1"/>
          </p:nvCxnSpPr>
          <p:spPr>
            <a:xfrm>
              <a:off x="0" y="155224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13"/>
            <p:cNvCxnSpPr/>
            <p:nvPr userDrawn="1"/>
          </p:nvCxnSpPr>
          <p:spPr>
            <a:xfrm>
              <a:off x="0" y="1234742"/>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14"/>
            <p:cNvCxnSpPr/>
            <p:nvPr userDrawn="1"/>
          </p:nvCxnSpPr>
          <p:spPr>
            <a:xfrm>
              <a:off x="0" y="91248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userDrawn="1"/>
          </p:nvCxnSpPr>
          <p:spPr>
            <a:xfrm>
              <a:off x="0" y="60609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7"/>
            <p:cNvCxnSpPr/>
            <p:nvPr userDrawn="1"/>
          </p:nvCxnSpPr>
          <p:spPr>
            <a:xfrm>
              <a:off x="0" y="28383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8"/>
            <p:cNvCxnSpPr/>
            <p:nvPr userDrawn="1"/>
          </p:nvCxnSpPr>
          <p:spPr>
            <a:xfrm>
              <a:off x="0" y="437955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userDrawn="1"/>
          </p:nvCxnSpPr>
          <p:spPr>
            <a:xfrm>
              <a:off x="0" y="4055709"/>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20"/>
            <p:cNvCxnSpPr/>
            <p:nvPr userDrawn="1"/>
          </p:nvCxnSpPr>
          <p:spPr>
            <a:xfrm>
              <a:off x="0" y="375091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21"/>
            <p:cNvCxnSpPr/>
            <p:nvPr userDrawn="1"/>
          </p:nvCxnSpPr>
          <p:spPr>
            <a:xfrm>
              <a:off x="0" y="3435001"/>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22"/>
            <p:cNvCxnSpPr/>
            <p:nvPr userDrawn="1"/>
          </p:nvCxnSpPr>
          <p:spPr>
            <a:xfrm>
              <a:off x="0" y="3111153"/>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23"/>
            <p:cNvCxnSpPr/>
            <p:nvPr userDrawn="1"/>
          </p:nvCxnSpPr>
          <p:spPr>
            <a:xfrm>
              <a:off x="0" y="280635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24"/>
            <p:cNvCxnSpPr/>
            <p:nvPr userDrawn="1"/>
          </p:nvCxnSpPr>
          <p:spPr>
            <a:xfrm>
              <a:off x="0" y="2484096"/>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25"/>
            <p:cNvCxnSpPr/>
            <p:nvPr userDrawn="1"/>
          </p:nvCxnSpPr>
          <p:spPr>
            <a:xfrm>
              <a:off x="0" y="627343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26"/>
            <p:cNvCxnSpPr/>
            <p:nvPr userDrawn="1"/>
          </p:nvCxnSpPr>
          <p:spPr>
            <a:xfrm>
              <a:off x="0" y="595117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7"/>
            <p:cNvCxnSpPr/>
            <p:nvPr userDrawn="1"/>
          </p:nvCxnSpPr>
          <p:spPr>
            <a:xfrm>
              <a:off x="0" y="564478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8"/>
            <p:cNvCxnSpPr/>
            <p:nvPr userDrawn="1"/>
          </p:nvCxnSpPr>
          <p:spPr>
            <a:xfrm>
              <a:off x="0" y="5328875"/>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9"/>
            <p:cNvCxnSpPr/>
            <p:nvPr userDrawn="1"/>
          </p:nvCxnSpPr>
          <p:spPr>
            <a:xfrm>
              <a:off x="0" y="500502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30"/>
            <p:cNvCxnSpPr/>
            <p:nvPr userDrawn="1"/>
          </p:nvCxnSpPr>
          <p:spPr>
            <a:xfrm>
              <a:off x="0" y="470023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25" name="Straight Connector 33"/>
          <p:cNvCxnSpPr/>
          <p:nvPr userDrawn="1"/>
        </p:nvCxnSpPr>
        <p:spPr>
          <a:xfrm rot="5400000">
            <a:off x="-2742406" y="3429794"/>
            <a:ext cx="6858000" cy="1588"/>
          </a:xfrm>
          <a:prstGeom prst="line">
            <a:avLst/>
          </a:prstGeom>
          <a:ln w="15875" cap="flat" cmpd="sng" algn="ctr">
            <a:solidFill>
              <a:srgbClr val="BD101B">
                <a:alpha val="68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6" name="Picture 34" descr="circle.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525" y="455613"/>
            <a:ext cx="536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4" descr="circle.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688" y="3151188"/>
            <a:ext cx="536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4" descr="circle.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525" y="5868988"/>
            <a:ext cx="536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9"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pitchFamily="34" charset="-128"/>
              </a:defRPr>
            </a:lvl1pPr>
          </a:lstStyle>
          <a:p>
            <a:pPr>
              <a:defRPr/>
            </a:pPr>
            <a:fld id="{79812931-6A66-4DA2-B9E4-C17AEB192EB5}" type="datetime1">
              <a:rPr lang="en-US"/>
              <a:pPr>
                <a:defRPr/>
              </a:pPr>
              <a:t>1/24/16</a:t>
            </a:fld>
            <a:endParaRPr lang="en-US"/>
          </a:p>
        </p:txBody>
      </p:sp>
      <p:sp>
        <p:nvSpPr>
          <p:cNvPr id="30"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pitchFamily="34" charset="-128"/>
              </a:defRPr>
            </a:lvl1pPr>
          </a:lstStyle>
          <a:p>
            <a:pPr>
              <a:defRPr/>
            </a:pPr>
            <a:endParaRPr lang="en-US"/>
          </a:p>
        </p:txBody>
      </p:sp>
      <p:sp>
        <p:nvSpPr>
          <p:cNvPr id="31" name="Slide Number Placeholder 5"/>
          <p:cNvSpPr>
            <a:spLocks noGrp="1"/>
          </p:cNvSpPr>
          <p:nvPr>
            <p:ph type="sldNum" sz="quarter" idx="12"/>
          </p:nvPr>
        </p:nvSpPr>
        <p:spPr>
          <a:xfrm>
            <a:off x="6831013" y="6356350"/>
            <a:ext cx="2133600" cy="365125"/>
          </a:xfrm>
          <a:prstGeom prst="rect">
            <a:avLst/>
          </a:prstGeom>
        </p:spPr>
        <p:txBody>
          <a:bodyPr/>
          <a:lstStyle>
            <a:lvl1pPr>
              <a:defRPr>
                <a:ea typeface="ＭＳ Ｐゴシック" pitchFamily="34" charset="-128"/>
              </a:defRPr>
            </a:lvl1pPr>
          </a:lstStyle>
          <a:p>
            <a:pPr>
              <a:defRPr/>
            </a:pPr>
            <a:fld id="{4B17C580-1EDE-49AF-8BBE-0070E3E66D85}" type="slidenum">
              <a:rPr lang="en-US"/>
              <a:pPr>
                <a:defRPr/>
              </a:pPr>
              <a:t>‹#›</a:t>
            </a:fld>
            <a:endParaRPr lang="en-US"/>
          </a:p>
        </p:txBody>
      </p:sp>
    </p:spTree>
    <p:extLst>
      <p:ext uri="{BB962C8B-B14F-4D97-AF65-F5344CB8AC3E}">
        <p14:creationId xmlns:p14="http://schemas.microsoft.com/office/powerpoint/2010/main" val="70927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pitchFamily="34" charset="-128"/>
              </a:defRPr>
            </a:lvl1pPr>
          </a:lstStyle>
          <a:p>
            <a:pPr>
              <a:defRPr/>
            </a:pPr>
            <a:fld id="{43F42D59-C536-448A-BA1A-2797D8D06760}" type="datetime1">
              <a:rPr lang="en-US"/>
              <a:pPr>
                <a:defRPr/>
              </a:pPr>
              <a:t>1/24/16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a:xfrm>
            <a:off x="6831013" y="6356350"/>
            <a:ext cx="2133600" cy="365125"/>
          </a:xfrm>
          <a:prstGeom prst="rect">
            <a:avLst/>
          </a:prstGeom>
        </p:spPr>
        <p:txBody>
          <a:bodyPr/>
          <a:lstStyle>
            <a:lvl1pPr>
              <a:defRPr>
                <a:ea typeface="ＭＳ Ｐゴシック" pitchFamily="34" charset="-128"/>
              </a:defRPr>
            </a:lvl1pPr>
          </a:lstStyle>
          <a:p>
            <a:pPr>
              <a:defRPr/>
            </a:pPr>
            <a:fld id="{3314D118-ED1A-4CDF-8FE1-4746B358C8C5}" type="slidenum">
              <a:rPr lang="en-US"/>
              <a:pPr>
                <a:defRPr/>
              </a:pPr>
              <a:t>‹#›</a:t>
            </a:fld>
            <a:endParaRPr lang="en-US"/>
          </a:p>
        </p:txBody>
      </p:sp>
    </p:spTree>
    <p:extLst>
      <p:ext uri="{BB962C8B-B14F-4D97-AF65-F5344CB8AC3E}">
        <p14:creationId xmlns:p14="http://schemas.microsoft.com/office/powerpoint/2010/main" val="293859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pitchFamily="34" charset="-128"/>
              </a:defRPr>
            </a:lvl1pPr>
          </a:lstStyle>
          <a:p>
            <a:pPr>
              <a:defRPr/>
            </a:pPr>
            <a:fld id="{795D6C78-5B48-476B-A723-B85ACB1C423F}" type="datetime1">
              <a:rPr lang="en-US"/>
              <a:pPr>
                <a:defRPr/>
              </a:pPr>
              <a:t>1/24/16</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a:xfrm>
            <a:off x="6831013" y="6356350"/>
            <a:ext cx="2133600" cy="365125"/>
          </a:xfrm>
          <a:prstGeom prst="rect">
            <a:avLst/>
          </a:prstGeom>
        </p:spPr>
        <p:txBody>
          <a:bodyPr/>
          <a:lstStyle>
            <a:lvl1pPr>
              <a:defRPr>
                <a:ea typeface="ＭＳ Ｐゴシック" pitchFamily="34" charset="-128"/>
              </a:defRPr>
            </a:lvl1pPr>
          </a:lstStyle>
          <a:p>
            <a:pPr>
              <a:defRPr/>
            </a:pPr>
            <a:fld id="{BBF85567-832D-4B1C-942D-FF3DF93DB77C}" type="slidenum">
              <a:rPr lang="en-US"/>
              <a:pPr>
                <a:defRPr/>
              </a:pPr>
              <a:t>‹#›</a:t>
            </a:fld>
            <a:endParaRPr lang="en-US"/>
          </a:p>
        </p:txBody>
      </p:sp>
    </p:spTree>
    <p:extLst>
      <p:ext uri="{BB962C8B-B14F-4D97-AF65-F5344CB8AC3E}">
        <p14:creationId xmlns:p14="http://schemas.microsoft.com/office/powerpoint/2010/main" val="158732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pitchFamily="34" charset="-128"/>
              </a:defRPr>
            </a:lvl1pPr>
          </a:lstStyle>
          <a:p>
            <a:pPr>
              <a:defRPr/>
            </a:pPr>
            <a:fld id="{F6425081-8AE7-4D5A-9C7A-8B27EBE0B4EB}" type="datetime1">
              <a:rPr lang="en-US"/>
              <a:pPr>
                <a:defRPr/>
              </a:pPr>
              <a:t>1/24/16</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a:xfrm>
            <a:off x="6831013" y="6356350"/>
            <a:ext cx="2133600" cy="365125"/>
          </a:xfrm>
          <a:prstGeom prst="rect">
            <a:avLst/>
          </a:prstGeom>
        </p:spPr>
        <p:txBody>
          <a:bodyPr/>
          <a:lstStyle>
            <a:lvl1pPr>
              <a:defRPr>
                <a:ea typeface="ＭＳ Ｐゴシック" pitchFamily="34" charset="-128"/>
              </a:defRPr>
            </a:lvl1pPr>
          </a:lstStyle>
          <a:p>
            <a:pPr>
              <a:defRPr/>
            </a:pPr>
            <a:fld id="{581D00A4-E76D-406E-B6EB-B627CB8E1304}" type="slidenum">
              <a:rPr lang="en-US"/>
              <a:pPr>
                <a:defRPr/>
              </a:pPr>
              <a:t>‹#›</a:t>
            </a:fld>
            <a:endParaRPr lang="en-US"/>
          </a:p>
        </p:txBody>
      </p:sp>
    </p:spTree>
    <p:extLst>
      <p:ext uri="{BB962C8B-B14F-4D97-AF65-F5344CB8AC3E}">
        <p14:creationId xmlns:p14="http://schemas.microsoft.com/office/powerpoint/2010/main" val="376444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pitchFamily="34" charset="-128"/>
              </a:defRPr>
            </a:lvl1pPr>
          </a:lstStyle>
          <a:p>
            <a:pPr>
              <a:defRPr/>
            </a:pPr>
            <a:fld id="{6827AB78-16A3-4F67-B39C-4F9FBCEF8433}" type="datetime1">
              <a:rPr lang="en-US"/>
              <a:pPr>
                <a:defRPr/>
              </a:pPr>
              <a:t>1/24/16</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a:xfrm>
            <a:off x="6831013" y="6356350"/>
            <a:ext cx="2133600" cy="365125"/>
          </a:xfrm>
          <a:prstGeom prst="rect">
            <a:avLst/>
          </a:prstGeom>
        </p:spPr>
        <p:txBody>
          <a:bodyPr/>
          <a:lstStyle>
            <a:lvl1pPr>
              <a:defRPr>
                <a:ea typeface="ＭＳ Ｐゴシック" pitchFamily="34" charset="-128"/>
              </a:defRPr>
            </a:lvl1pPr>
          </a:lstStyle>
          <a:p>
            <a:pPr>
              <a:defRPr/>
            </a:pPr>
            <a:fld id="{246A872E-7959-4E51-A17E-3757A3D3252A}" type="slidenum">
              <a:rPr lang="en-US"/>
              <a:pPr>
                <a:defRPr/>
              </a:pPr>
              <a:t>‹#›</a:t>
            </a:fld>
            <a:endParaRPr lang="en-US"/>
          </a:p>
        </p:txBody>
      </p:sp>
    </p:spTree>
    <p:extLst>
      <p:ext uri="{BB962C8B-B14F-4D97-AF65-F5344CB8AC3E}">
        <p14:creationId xmlns:p14="http://schemas.microsoft.com/office/powerpoint/2010/main" val="147250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pitchFamily="34" charset="-128"/>
              </a:defRPr>
            </a:lvl1pPr>
          </a:lstStyle>
          <a:p>
            <a:pPr>
              <a:defRPr/>
            </a:pPr>
            <a:fld id="{C3B1762E-50B1-4262-86AE-1BB39982F816}" type="datetime1">
              <a:rPr lang="en-US"/>
              <a:pPr>
                <a:defRPr/>
              </a:pPr>
              <a:t>1/24/16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a:xfrm>
            <a:off x="6831013" y="6356350"/>
            <a:ext cx="2133600" cy="365125"/>
          </a:xfrm>
          <a:prstGeom prst="rect">
            <a:avLst/>
          </a:prstGeom>
        </p:spPr>
        <p:txBody>
          <a:bodyPr/>
          <a:lstStyle>
            <a:lvl1pPr>
              <a:defRPr>
                <a:ea typeface="ＭＳ Ｐゴシック" pitchFamily="34" charset="-128"/>
              </a:defRPr>
            </a:lvl1pPr>
          </a:lstStyle>
          <a:p>
            <a:pPr>
              <a:defRPr/>
            </a:pPr>
            <a:fld id="{A66F2262-D63D-4FF7-8B6D-5E54BA8AA0CB}" type="slidenum">
              <a:rPr lang="en-US"/>
              <a:pPr>
                <a:defRPr/>
              </a:pPr>
              <a:t>‹#›</a:t>
            </a:fld>
            <a:endParaRPr lang="en-US"/>
          </a:p>
        </p:txBody>
      </p:sp>
    </p:spTree>
    <p:extLst>
      <p:ext uri="{BB962C8B-B14F-4D97-AF65-F5344CB8AC3E}">
        <p14:creationId xmlns:p14="http://schemas.microsoft.com/office/powerpoint/2010/main" val="385066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pitchFamily="34" charset="-128"/>
              </a:defRPr>
            </a:lvl1pPr>
          </a:lstStyle>
          <a:p>
            <a:pPr>
              <a:defRPr/>
            </a:pPr>
            <a:fld id="{6C0DF030-4D06-46E6-A6D4-DBEFB40B50CD}" type="datetime1">
              <a:rPr lang="en-US"/>
              <a:pPr>
                <a:defRPr/>
              </a:pPr>
              <a:t>1/24/16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a:xfrm>
            <a:off x="6831013" y="6356350"/>
            <a:ext cx="2133600" cy="365125"/>
          </a:xfrm>
          <a:prstGeom prst="rect">
            <a:avLst/>
          </a:prstGeom>
        </p:spPr>
        <p:txBody>
          <a:bodyPr/>
          <a:lstStyle>
            <a:lvl1pPr>
              <a:defRPr>
                <a:ea typeface="ＭＳ Ｐゴシック" pitchFamily="34" charset="-128"/>
              </a:defRPr>
            </a:lvl1pPr>
          </a:lstStyle>
          <a:p>
            <a:pPr>
              <a:defRPr/>
            </a:pPr>
            <a:fld id="{6AEFA4A0-1F1D-4CC9-AE4C-91B04778D7BE}" type="slidenum">
              <a:rPr lang="en-US"/>
              <a:pPr>
                <a:defRPr/>
              </a:pPr>
              <a:t>‹#›</a:t>
            </a:fld>
            <a:endParaRPr lang="en-US"/>
          </a:p>
        </p:txBody>
      </p:sp>
    </p:spTree>
    <p:extLst>
      <p:ext uri="{BB962C8B-B14F-4D97-AF65-F5344CB8AC3E}">
        <p14:creationId xmlns:p14="http://schemas.microsoft.com/office/powerpoint/2010/main" val="161549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4225" y="274638"/>
            <a:ext cx="7902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84225" y="1600200"/>
            <a:ext cx="79025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extBox 6"/>
          <p:cNvSpPr txBox="1">
            <a:spLocks noChangeArrowheads="1"/>
          </p:cNvSpPr>
          <p:nvPr userDrawn="1"/>
        </p:nvSpPr>
        <p:spPr bwMode="auto">
          <a:xfrm>
            <a:off x="685800" y="6475413"/>
            <a:ext cx="8083550" cy="365125"/>
          </a:xfrm>
          <a:prstGeom prst="rect">
            <a:avLst/>
          </a:prstGeom>
          <a:no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900" dirty="0" smtClean="0">
                <a:solidFill>
                  <a:schemeClr val="bg1">
                    <a:lumMod val="50000"/>
                  </a:schemeClr>
                </a:solidFill>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l" defTabSz="457200" rtl="0" eaLnBrk="0" fontAlgn="base" hangingPunct="0">
        <a:spcBef>
          <a:spcPct val="0"/>
        </a:spcBef>
        <a:spcAft>
          <a:spcPct val="0"/>
        </a:spcAft>
        <a:defRPr sz="3600" kern="1200">
          <a:solidFill>
            <a:schemeClr val="tx1"/>
          </a:solidFill>
          <a:latin typeface="Franklin Gothic Medium"/>
          <a:ea typeface="MS PGothic" pitchFamily="34" charset="-128"/>
          <a:cs typeface="Franklin Gothic Medium"/>
        </a:defRPr>
      </a:lvl1pPr>
      <a:lvl2pPr algn="l" defTabSz="457200" rtl="0" eaLnBrk="0" fontAlgn="base" hangingPunct="0">
        <a:spcBef>
          <a:spcPct val="0"/>
        </a:spcBef>
        <a:spcAft>
          <a:spcPct val="0"/>
        </a:spcAft>
        <a:defRPr sz="3600">
          <a:solidFill>
            <a:schemeClr val="tx1"/>
          </a:solidFill>
          <a:latin typeface="Franklin Gothic Medium" pitchFamily="34" charset="0"/>
          <a:ea typeface="MS PGothic" pitchFamily="34" charset="-128"/>
          <a:cs typeface="Franklin Gothic Medium" pitchFamily="34" charset="0"/>
        </a:defRPr>
      </a:lvl2pPr>
      <a:lvl3pPr algn="l" defTabSz="457200" rtl="0" eaLnBrk="0" fontAlgn="base" hangingPunct="0">
        <a:spcBef>
          <a:spcPct val="0"/>
        </a:spcBef>
        <a:spcAft>
          <a:spcPct val="0"/>
        </a:spcAft>
        <a:defRPr sz="3600">
          <a:solidFill>
            <a:schemeClr val="tx1"/>
          </a:solidFill>
          <a:latin typeface="Franklin Gothic Medium" pitchFamily="34" charset="0"/>
          <a:ea typeface="MS PGothic" pitchFamily="34" charset="-128"/>
          <a:cs typeface="Franklin Gothic Medium" pitchFamily="34" charset="0"/>
        </a:defRPr>
      </a:lvl3pPr>
      <a:lvl4pPr algn="l" defTabSz="457200" rtl="0" eaLnBrk="0" fontAlgn="base" hangingPunct="0">
        <a:spcBef>
          <a:spcPct val="0"/>
        </a:spcBef>
        <a:spcAft>
          <a:spcPct val="0"/>
        </a:spcAft>
        <a:defRPr sz="3600">
          <a:solidFill>
            <a:schemeClr val="tx1"/>
          </a:solidFill>
          <a:latin typeface="Franklin Gothic Medium" pitchFamily="34" charset="0"/>
          <a:ea typeface="MS PGothic" pitchFamily="34" charset="-128"/>
          <a:cs typeface="Franklin Gothic Medium" pitchFamily="34" charset="0"/>
        </a:defRPr>
      </a:lvl4pPr>
      <a:lvl5pPr algn="l" defTabSz="457200" rtl="0" eaLnBrk="0" fontAlgn="base" hangingPunct="0">
        <a:spcBef>
          <a:spcPct val="0"/>
        </a:spcBef>
        <a:spcAft>
          <a:spcPct val="0"/>
        </a:spcAft>
        <a:defRPr sz="3600">
          <a:solidFill>
            <a:schemeClr val="tx1"/>
          </a:solidFill>
          <a:latin typeface="Franklin Gothic Medium" pitchFamily="34" charset="0"/>
          <a:ea typeface="MS PGothic" pitchFamily="34" charset="-128"/>
          <a:cs typeface="Franklin Gothic Medium" pitchFamily="34" charset="0"/>
        </a:defRPr>
      </a:lvl5pPr>
      <a:lvl6pPr marL="457200" algn="l" defTabSz="457200" rtl="0" fontAlgn="base">
        <a:spcBef>
          <a:spcPct val="0"/>
        </a:spcBef>
        <a:spcAft>
          <a:spcPct val="0"/>
        </a:spcAft>
        <a:defRPr sz="3600">
          <a:solidFill>
            <a:schemeClr val="tx1"/>
          </a:solidFill>
          <a:latin typeface="Franklin Gothic Medium" pitchFamily="34" charset="0"/>
        </a:defRPr>
      </a:lvl6pPr>
      <a:lvl7pPr marL="914400" algn="l" defTabSz="457200" rtl="0" fontAlgn="base">
        <a:spcBef>
          <a:spcPct val="0"/>
        </a:spcBef>
        <a:spcAft>
          <a:spcPct val="0"/>
        </a:spcAft>
        <a:defRPr sz="3600">
          <a:solidFill>
            <a:schemeClr val="tx1"/>
          </a:solidFill>
          <a:latin typeface="Franklin Gothic Medium" pitchFamily="34" charset="0"/>
        </a:defRPr>
      </a:lvl7pPr>
      <a:lvl8pPr marL="1371600" algn="l" defTabSz="457200" rtl="0" fontAlgn="base">
        <a:spcBef>
          <a:spcPct val="0"/>
        </a:spcBef>
        <a:spcAft>
          <a:spcPct val="0"/>
        </a:spcAft>
        <a:defRPr sz="3600">
          <a:solidFill>
            <a:schemeClr val="tx1"/>
          </a:solidFill>
          <a:latin typeface="Franklin Gothic Medium" pitchFamily="34" charset="0"/>
        </a:defRPr>
      </a:lvl8pPr>
      <a:lvl9pPr marL="1828800" algn="l" defTabSz="457200" rtl="0" fontAlgn="base">
        <a:spcBef>
          <a:spcPct val="0"/>
        </a:spcBef>
        <a:spcAft>
          <a:spcPct val="0"/>
        </a:spcAft>
        <a:defRPr sz="3600">
          <a:solidFill>
            <a:schemeClr val="tx1"/>
          </a:solidFill>
          <a:latin typeface="Franklin Gothic Medium" pitchFamily="34" charset="0"/>
        </a:defRPr>
      </a:lvl9pPr>
    </p:titleStyle>
    <p:bodyStyle>
      <a:lvl1pPr marL="342900" indent="-342900" algn="l" defTabSz="457200" rtl="0" eaLnBrk="0" fontAlgn="base" hangingPunct="0">
        <a:spcBef>
          <a:spcPct val="20000"/>
        </a:spcBef>
        <a:spcAft>
          <a:spcPct val="0"/>
        </a:spcAft>
        <a:buClr>
          <a:srgbClr val="BD101B"/>
        </a:buClr>
        <a:buFont typeface="Arial" pitchFamily="34" charset="0"/>
        <a:buChar char="•"/>
        <a:defRPr sz="3200" kern="1200">
          <a:solidFill>
            <a:schemeClr val="tx1"/>
          </a:solidFill>
          <a:latin typeface="Franklin Gothic Book"/>
          <a:ea typeface="MS PGothic" pitchFamily="34" charset="-128"/>
          <a:cs typeface="Franklin Gothic Book"/>
        </a:defRPr>
      </a:lvl1pPr>
      <a:lvl2pPr marL="742950" indent="-285750" algn="l" defTabSz="457200" rtl="0" eaLnBrk="0" fontAlgn="base" hangingPunct="0">
        <a:spcBef>
          <a:spcPct val="20000"/>
        </a:spcBef>
        <a:spcAft>
          <a:spcPct val="0"/>
        </a:spcAft>
        <a:buClr>
          <a:srgbClr val="FFCC00"/>
        </a:buClr>
        <a:buFont typeface="Arial" pitchFamily="34" charset="0"/>
        <a:buChar char="•"/>
        <a:defRPr sz="2800" kern="1200">
          <a:solidFill>
            <a:schemeClr val="tx1"/>
          </a:solidFill>
          <a:latin typeface="Franklin Gothic Book"/>
          <a:ea typeface="Franklin Gothic Book"/>
          <a:cs typeface="Franklin Gothic Book"/>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Franklin Gothic Book"/>
          <a:ea typeface="Franklin Gothic Book"/>
          <a:cs typeface="Franklin Gothic Book"/>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Franklin Gothic Book"/>
          <a:ea typeface="Franklin Gothic Book"/>
          <a:cs typeface="Franklin Gothic Book"/>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Franklin Gothic Book"/>
          <a:ea typeface="Franklin Gothic Book"/>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MSIA_money1.mp4"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VS_manging_finances2.mp4"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VS_manging_finances1.mp4" TargetMode="External"/><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PP_be_here_now1.mp4" TargetMode="External"/><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VS_motivation_goal_set1.mp4"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4263" y="2008188"/>
            <a:ext cx="6251575" cy="2540000"/>
          </a:xfrm>
          <a:effectLst>
            <a:outerShdw blurRad="50800" dist="38100" dir="2700000" rotWithShape="0">
              <a:srgbClr val="000000">
                <a:alpha val="42999"/>
              </a:srgbClr>
            </a:outerShdw>
          </a:effectLst>
        </p:spPr>
        <p:txBody>
          <a:bodyPr/>
          <a:lstStyle/>
          <a:p>
            <a:pPr eaLnBrk="1" hangingPunct="1">
              <a:defRPr/>
            </a:pPr>
            <a:r>
              <a:rPr lang="en-US" dirty="0" smtClean="0">
                <a:ea typeface="Rockwell"/>
              </a:rPr>
              <a:t>Time &amp; Money</a:t>
            </a:r>
          </a:p>
        </p:txBody>
      </p:sp>
      <p:pic>
        <p:nvPicPr>
          <p:cNvPr id="13315" name="Picture 11" descr="EllisPPT_B5.jpg"/>
          <p:cNvPicPr>
            <a:picLocks noChangeAspect="1"/>
          </p:cNvPicPr>
          <p:nvPr/>
        </p:nvPicPr>
        <p:blipFill>
          <a:blip r:embed="rId3">
            <a:extLst>
              <a:ext uri="{28A0092B-C50C-407E-A947-70E740481C1C}">
                <a14:useLocalDpi xmlns:a14="http://schemas.microsoft.com/office/drawing/2010/main" val="0"/>
              </a:ext>
            </a:extLst>
          </a:blip>
          <a:srcRect l="49028" t="46852" r="25000" b="19260"/>
          <a:stretch>
            <a:fillRect/>
          </a:stretch>
        </p:blipFill>
        <p:spPr bwMode="auto">
          <a:xfrm>
            <a:off x="4813300" y="3260725"/>
            <a:ext cx="23749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84225" y="177800"/>
            <a:ext cx="7902575" cy="1143000"/>
          </a:xfrm>
          <a:effectLst>
            <a:outerShdw blurRad="50800" dist="38100" dir="2700000" rotWithShape="0">
              <a:srgbClr val="000000">
                <a:alpha val="18999"/>
              </a:srgbClr>
            </a:outerShdw>
          </a:effectLst>
        </p:spPr>
        <p:txBody>
          <a:bodyPr/>
          <a:lstStyle/>
          <a:p>
            <a:pPr eaLnBrk="1" hangingPunct="1">
              <a:defRPr/>
            </a:pPr>
            <a:r>
              <a:rPr lang="en-US" sz="4000" b="1" dirty="0" smtClean="0">
                <a:solidFill>
                  <a:srgbClr val="F5852C"/>
                </a:solidFill>
                <a:latin typeface="Franklin Gothic Medium" pitchFamily="34" charset="0"/>
                <a:ea typeface="Franklin Gothic Medium" pitchFamily="34" charset="0"/>
                <a:cs typeface="Franklin Gothic Medium" pitchFamily="34" charset="0"/>
              </a:rPr>
              <a:t>The ABC </a:t>
            </a:r>
            <a:r>
              <a:rPr lang="en-US" sz="4000" i="1" dirty="0" smtClean="0">
                <a:solidFill>
                  <a:srgbClr val="0070C0"/>
                </a:solidFill>
                <a:latin typeface="Franklin Gothic Medium" pitchFamily="34" charset="0"/>
                <a:ea typeface="Franklin Gothic Medium" pitchFamily="34" charset="0"/>
                <a:cs typeface="Franklin Gothic Medium" pitchFamily="34" charset="0"/>
              </a:rPr>
              <a:t>daily</a:t>
            </a:r>
            <a:r>
              <a:rPr lang="en-US" sz="4000" dirty="0" smtClean="0">
                <a:solidFill>
                  <a:srgbClr val="0070C0"/>
                </a:solidFill>
                <a:latin typeface="Franklin Gothic Medium" pitchFamily="34" charset="0"/>
                <a:ea typeface="Franklin Gothic Medium" pitchFamily="34" charset="0"/>
                <a:cs typeface="Franklin Gothic Medium" pitchFamily="34" charset="0"/>
              </a:rPr>
              <a:t> to-do </a:t>
            </a:r>
            <a:r>
              <a:rPr lang="en-US" sz="4000" dirty="0">
                <a:solidFill>
                  <a:srgbClr val="0070C0"/>
                </a:solidFill>
                <a:latin typeface="Franklin Gothic Medium" pitchFamily="34" charset="0"/>
                <a:ea typeface="Franklin Gothic Medium" pitchFamily="34" charset="0"/>
                <a:cs typeface="Franklin Gothic Medium" pitchFamily="34" charset="0"/>
              </a:rPr>
              <a:t>l</a:t>
            </a:r>
            <a:r>
              <a:rPr lang="en-US" sz="4000" dirty="0" smtClean="0">
                <a:solidFill>
                  <a:srgbClr val="0070C0"/>
                </a:solidFill>
                <a:latin typeface="Franklin Gothic Medium" pitchFamily="34" charset="0"/>
                <a:ea typeface="Franklin Gothic Medium" pitchFamily="34" charset="0"/>
                <a:cs typeface="Franklin Gothic Medium" pitchFamily="34" charset="0"/>
              </a:rPr>
              <a:t>ist</a:t>
            </a:r>
          </a:p>
        </p:txBody>
      </p:sp>
      <p:graphicFrame>
        <p:nvGraphicFramePr>
          <p:cNvPr id="41090" name="Group 130"/>
          <p:cNvGraphicFramePr>
            <a:graphicFrameLocks noGrp="1"/>
          </p:cNvGraphicFramePr>
          <p:nvPr/>
        </p:nvGraphicFramePr>
        <p:xfrm>
          <a:off x="939800" y="1320800"/>
          <a:ext cx="7835900" cy="4689479"/>
        </p:xfrm>
        <a:graphic>
          <a:graphicData uri="http://schemas.openxmlformats.org/drawingml/2006/table">
            <a:tbl>
              <a:tblPr/>
              <a:tblGrid>
                <a:gridCol w="1841500"/>
                <a:gridCol w="990600"/>
                <a:gridCol w="711200"/>
                <a:gridCol w="1054100"/>
                <a:gridCol w="3238500"/>
              </a:tblGrid>
              <a:tr h="518117">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1" i="0" u="none" strike="noStrike" cap="none" normalizeH="0" baseline="0" dirty="0" smtClean="0">
                          <a:ln>
                            <a:noFill/>
                          </a:ln>
                          <a:solidFill>
                            <a:schemeClr val="tx1"/>
                          </a:solidFill>
                          <a:effectLst/>
                          <a:latin typeface="Franklin Gothic Book" pitchFamily="34" charset="0"/>
                          <a:ea typeface="ＭＳ Ｐゴシック" pitchFamily="34" charset="-128"/>
                        </a:rPr>
                        <a:t>Brainstorm Tasks</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1" i="0" u="none" strike="noStrike" cap="none" normalizeH="0" baseline="0" smtClean="0">
                          <a:ln>
                            <a:noFill/>
                          </a:ln>
                          <a:solidFill>
                            <a:schemeClr val="tx1"/>
                          </a:solidFill>
                          <a:effectLst/>
                          <a:latin typeface="Franklin Gothic Book" pitchFamily="34" charset="0"/>
                          <a:ea typeface="ＭＳ Ｐゴシック" pitchFamily="34" charset="-128"/>
                        </a:rPr>
                        <a:t>Estimate Time</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1" i="0" u="none" strike="noStrike" cap="none" normalizeH="0" baseline="0" smtClean="0">
                          <a:ln>
                            <a:noFill/>
                          </a:ln>
                          <a:solidFill>
                            <a:schemeClr val="tx1"/>
                          </a:solidFill>
                          <a:effectLst/>
                          <a:latin typeface="Franklin Gothic Book" pitchFamily="34" charset="0"/>
                          <a:ea typeface="ＭＳ Ｐゴシック" pitchFamily="34" charset="-128"/>
                        </a:rPr>
                        <a:t>Rate Tasks</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1" i="0" u="none" strike="noStrike" cap="none" normalizeH="0" baseline="0" smtClean="0">
                          <a:ln>
                            <a:noFill/>
                          </a:ln>
                          <a:solidFill>
                            <a:schemeClr val="tx1"/>
                          </a:solidFill>
                          <a:effectLst/>
                          <a:latin typeface="Franklin Gothic Book" pitchFamily="34" charset="0"/>
                          <a:ea typeface="ＭＳ Ｐゴシック" pitchFamily="34" charset="-128"/>
                        </a:rPr>
                        <a:t>Cross Off Tasks</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1" i="0" u="none" strike="noStrike" cap="none" normalizeH="0" baseline="0" smtClean="0">
                          <a:ln>
                            <a:noFill/>
                          </a:ln>
                          <a:solidFill>
                            <a:schemeClr val="tx1"/>
                          </a:solidFill>
                          <a:effectLst/>
                          <a:latin typeface="Franklin Gothic Book" pitchFamily="34" charset="0"/>
                          <a:ea typeface="ＭＳ Ｐゴシック" pitchFamily="34" charset="-128"/>
                        </a:rPr>
                        <a:t>Evaluate</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25">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Take dog to vet</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2:00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A</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sym typeface="Wingdings" pitchFamily="2" charset="2"/>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Good!</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901">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Spanish Class</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1:40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A</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sym typeface="Wingdings" pitchFamily="2" charset="2"/>
                        </a:rPr>
                        <a:t></a:t>
                      </a:r>
                      <a:endPar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Good!</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038">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Work</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5:00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A</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sym typeface="Wingdings" pitchFamily="2" charset="2"/>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I work too much!</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25">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Sleep</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9:00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A</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sym typeface="Wingdings" pitchFamily="2" charset="2"/>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Good!</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038">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Math class</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1:40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A</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sym typeface="Wingdings" pitchFamily="2" charset="2"/>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Good!</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038">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Dinner w/ friends</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1:30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B</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endPar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Sad – maybe Sunday?</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25">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Finish history project</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1:00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A</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sym typeface="Wingdings" pitchFamily="2" charset="2"/>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Yay!</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038">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Start English paper</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1:30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B</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endPar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altLang="en-US" sz="1400" b="0" i="0" u="none" strike="noStrike" cap="none" normalizeH="0" baseline="0" smtClean="0">
                          <a:ln>
                            <a:noFill/>
                          </a:ln>
                          <a:solidFill>
                            <a:schemeClr val="tx1"/>
                          </a:solidFill>
                          <a:effectLst/>
                          <a:latin typeface="Franklin Gothic Book" pitchFamily="34" charset="0"/>
                          <a:ea typeface="ＭＳ Ｐゴシック" pitchFamily="34" charset="-128"/>
                        </a:rPr>
                        <a:t>‘</a:t>
                      </a: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A</a:t>
                      </a:r>
                      <a:r>
                        <a:rPr kumimoji="0" lang="en-US" altLang="en-US" sz="1400" b="0" i="0" u="none" strike="noStrike" cap="none" normalizeH="0" baseline="0" smtClean="0">
                          <a:ln>
                            <a:noFill/>
                          </a:ln>
                          <a:solidFill>
                            <a:schemeClr val="tx1"/>
                          </a:solidFill>
                          <a:effectLst/>
                          <a:latin typeface="Franklin Gothic Book" pitchFamily="34" charset="0"/>
                          <a:ea typeface="ＭＳ Ｐゴシック" pitchFamily="34" charset="-128"/>
                        </a:rPr>
                        <a:t>’</a:t>
                      </a: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 priority tomorrow</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038">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Household chores</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2:00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B</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sym typeface="Wingdings" pitchFamily="2" charset="2"/>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My bathroom is clean!</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25">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Answer emails</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1:00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B</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endPar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Check emails!</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33">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Surf the web</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1:00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C</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endPar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endPar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038">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dirty="0" smtClean="0">
                          <a:ln>
                            <a:noFill/>
                          </a:ln>
                          <a:solidFill>
                            <a:schemeClr val="tx1"/>
                          </a:solidFill>
                          <a:effectLst/>
                          <a:latin typeface="Franklin Gothic Book" pitchFamily="34" charset="0"/>
                          <a:ea typeface="ＭＳ Ｐゴシック" pitchFamily="34" charset="-128"/>
                        </a:rPr>
                        <a:t>Relax</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Relax</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rPr>
                        <a:t>B</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smtClean="0">
                          <a:ln>
                            <a:noFill/>
                          </a:ln>
                          <a:solidFill>
                            <a:schemeClr val="tx1"/>
                          </a:solidFill>
                          <a:effectLst/>
                          <a:latin typeface="Franklin Gothic Book" pitchFamily="34" charset="0"/>
                          <a:ea typeface="ＭＳ Ｐゴシック" pitchFamily="34" charset="-128"/>
                          <a:sym typeface="Wingdings" pitchFamily="2" charset="2"/>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pitchFamily="34" charset="0"/>
                        <a:buNone/>
                        <a:tabLst/>
                      </a:pPr>
                      <a:r>
                        <a:rPr kumimoji="0" lang="en-US" sz="1400" b="0" i="0" u="none" strike="noStrike" cap="none" normalizeH="0" baseline="0" dirty="0" smtClean="0">
                          <a:ln>
                            <a:noFill/>
                          </a:ln>
                          <a:solidFill>
                            <a:schemeClr val="tx1"/>
                          </a:solidFill>
                          <a:effectLst/>
                          <a:latin typeface="Franklin Gothic Book" pitchFamily="34" charset="0"/>
                          <a:ea typeface="ＭＳ Ｐゴシック" pitchFamily="34" charset="-128"/>
                        </a:rPr>
                        <a:t>I like to relax</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txBox="1">
            <a:spLocks noGrp="1"/>
          </p:cNvSpPr>
          <p:nvPr/>
        </p:nvSpPr>
        <p:spPr bwMode="auto">
          <a:xfrm>
            <a:off x="683101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DC3A92B2-1C2E-4A94-9208-3C3A525F1D75}" type="slidenum">
              <a:rPr lang="en-US" sz="1100">
                <a:solidFill>
                  <a:srgbClr val="BD101B"/>
                </a:solidFill>
                <a:latin typeface="Calibri" pitchFamily="34" charset="0"/>
                <a:cs typeface="Arial" pitchFamily="34" charset="0"/>
              </a:rPr>
              <a:pPr algn="r" eaLnBrk="1" hangingPunct="1"/>
              <a:t>11</a:t>
            </a:fld>
            <a:endParaRPr lang="en-US" sz="1100">
              <a:solidFill>
                <a:srgbClr val="BD101B"/>
              </a:solidFill>
              <a:latin typeface="Calibri" pitchFamily="34" charset="0"/>
              <a:cs typeface="Arial" pitchFamily="34" charset="0"/>
            </a:endParaRPr>
          </a:p>
        </p:txBody>
      </p:sp>
      <p:sp>
        <p:nvSpPr>
          <p:cNvPr id="23556" name="Rectangle 8"/>
          <p:cNvSpPr>
            <a:spLocks noGrp="1"/>
          </p:cNvSpPr>
          <p:nvPr>
            <p:ph type="body" sz="half" idx="4294967295"/>
          </p:nvPr>
        </p:nvSpPr>
        <p:spPr>
          <a:xfrm>
            <a:off x="784225" y="1482725"/>
            <a:ext cx="7686675" cy="4356100"/>
          </a:xfrm>
        </p:spPr>
        <p:txBody>
          <a:bodyPr/>
          <a:lstStyle/>
          <a:p>
            <a:pPr>
              <a:buFont typeface="Arial" pitchFamily="34" charset="0"/>
              <a:buNone/>
              <a:defRPr/>
            </a:pPr>
            <a:r>
              <a:rPr lang="en-US" sz="2800" b="1" dirty="0" smtClean="0">
                <a:solidFill>
                  <a:schemeClr val="accent3">
                    <a:lumMod val="75000"/>
                  </a:schemeClr>
                </a:solidFill>
                <a:latin typeface="Franklin Gothic Book" pitchFamily="34" charset="0"/>
                <a:cs typeface="Franklin Gothic Book" pitchFamily="34" charset="0"/>
                <a:sym typeface="Arial" pitchFamily="34" charset="0"/>
              </a:rPr>
              <a:t>Advantages include:</a:t>
            </a:r>
          </a:p>
          <a:p>
            <a:pPr marL="509588" indent="-509588">
              <a:lnSpc>
                <a:spcPct val="150000"/>
              </a:lnSpc>
              <a:buClr>
                <a:schemeClr val="accent3">
                  <a:lumMod val="75000"/>
                </a:schemeClr>
              </a:buClr>
              <a:defRPr/>
            </a:pPr>
            <a:r>
              <a:rPr lang="en-US" sz="2800" dirty="0" smtClean="0">
                <a:latin typeface="Franklin Gothic Book" pitchFamily="34" charset="0"/>
                <a:cs typeface="Franklin Gothic Book" pitchFamily="34" charset="0"/>
                <a:sym typeface="Arial" pitchFamily="34" charset="0"/>
              </a:rPr>
              <a:t>remembering</a:t>
            </a:r>
            <a:r>
              <a:rPr lang="en-US" altLang="ja-JP" sz="2800" dirty="0" smtClean="0">
                <a:latin typeface="Franklin Gothic Book" pitchFamily="34" charset="0"/>
                <a:cs typeface="Franklin Gothic Book" pitchFamily="34" charset="0"/>
                <a:sym typeface="Arial" pitchFamily="34" charset="0"/>
              </a:rPr>
              <a:t> important dates/activities</a:t>
            </a:r>
          </a:p>
          <a:p>
            <a:pPr marL="509588" indent="-509588">
              <a:lnSpc>
                <a:spcPct val="150000"/>
              </a:lnSpc>
              <a:buClr>
                <a:schemeClr val="accent3">
                  <a:lumMod val="75000"/>
                </a:schemeClr>
              </a:buClr>
              <a:defRPr/>
            </a:pPr>
            <a:r>
              <a:rPr lang="en-US" sz="2800" dirty="0" smtClean="0">
                <a:latin typeface="Franklin Gothic Book" pitchFamily="34" charset="0"/>
                <a:cs typeface="Franklin Gothic Book" pitchFamily="34" charset="0"/>
                <a:sym typeface="Arial" pitchFamily="34" charset="0"/>
              </a:rPr>
              <a:t>get the most important tasks done each day</a:t>
            </a:r>
          </a:p>
          <a:p>
            <a:pPr marL="509588" indent="-509588">
              <a:lnSpc>
                <a:spcPct val="150000"/>
              </a:lnSpc>
              <a:buClr>
                <a:schemeClr val="accent3">
                  <a:lumMod val="75000"/>
                </a:schemeClr>
              </a:buClr>
              <a:defRPr/>
            </a:pPr>
            <a:r>
              <a:rPr lang="en-US" sz="2800" dirty="0" smtClean="0">
                <a:latin typeface="Franklin Gothic Book" pitchFamily="34" charset="0"/>
                <a:cs typeface="Franklin Gothic Book" pitchFamily="34" charset="0"/>
                <a:sym typeface="Arial" pitchFamily="34" charset="0"/>
              </a:rPr>
              <a:t>less stress </a:t>
            </a:r>
          </a:p>
          <a:p>
            <a:pPr marL="509588" indent="-509588">
              <a:lnSpc>
                <a:spcPct val="150000"/>
              </a:lnSpc>
              <a:buClr>
                <a:schemeClr val="accent3">
                  <a:lumMod val="75000"/>
                </a:schemeClr>
              </a:buClr>
              <a:defRPr/>
            </a:pPr>
            <a:r>
              <a:rPr lang="en-US" sz="2800" dirty="0" smtClean="0">
                <a:latin typeface="Franklin Gothic Book" pitchFamily="34" charset="0"/>
                <a:cs typeface="Franklin Gothic Book" pitchFamily="34" charset="0"/>
                <a:sym typeface="Arial" pitchFamily="34" charset="0"/>
              </a:rPr>
              <a:t>adapt the concept to fit your needs</a:t>
            </a:r>
          </a:p>
        </p:txBody>
      </p:sp>
      <p:sp>
        <p:nvSpPr>
          <p:cNvPr id="5" name="Title 3"/>
          <p:cNvSpPr>
            <a:spLocks noGrp="1"/>
          </p:cNvSpPr>
          <p:nvPr>
            <p:ph type="title" idx="4294967295"/>
          </p:nvPr>
        </p:nvSpPr>
        <p:spPr>
          <a:xfrm>
            <a:off x="784225" y="177800"/>
            <a:ext cx="7902575" cy="1143000"/>
          </a:xfrm>
          <a:effectLst>
            <a:outerShdw blurRad="50800" dist="38100" dir="2700000" rotWithShape="0">
              <a:srgbClr val="000000">
                <a:alpha val="18999"/>
              </a:srgbClr>
            </a:outerShdw>
          </a:effectLst>
        </p:spPr>
        <p:txBody>
          <a:bodyPr/>
          <a:lstStyle/>
          <a:p>
            <a:pPr eaLnBrk="1" hangingPunct="1">
              <a:defRPr/>
            </a:pPr>
            <a:r>
              <a:rPr lang="en-US" sz="4000" b="1" dirty="0" smtClean="0">
                <a:solidFill>
                  <a:srgbClr val="F5852C"/>
                </a:solidFill>
                <a:latin typeface="Franklin Gothic Medium" pitchFamily="34" charset="0"/>
                <a:ea typeface="Franklin Gothic Medium" pitchFamily="34" charset="0"/>
                <a:cs typeface="Franklin Gothic Medium" pitchFamily="34" charset="0"/>
              </a:rPr>
              <a:t>The ABC </a:t>
            </a:r>
            <a:r>
              <a:rPr lang="en-US" sz="4000" i="1" dirty="0" smtClean="0">
                <a:solidFill>
                  <a:srgbClr val="0070C0"/>
                </a:solidFill>
                <a:latin typeface="Franklin Gothic Medium" pitchFamily="34" charset="0"/>
                <a:ea typeface="Franklin Gothic Medium" pitchFamily="34" charset="0"/>
                <a:cs typeface="Franklin Gothic Medium" pitchFamily="34" charset="0"/>
              </a:rPr>
              <a:t>daily</a:t>
            </a:r>
            <a:r>
              <a:rPr lang="en-US" sz="4000" dirty="0" smtClean="0">
                <a:solidFill>
                  <a:srgbClr val="0070C0"/>
                </a:solidFill>
                <a:latin typeface="Franklin Gothic Medium" pitchFamily="34" charset="0"/>
                <a:ea typeface="Franklin Gothic Medium" pitchFamily="34" charset="0"/>
                <a:cs typeface="Franklin Gothic Medium" pitchFamily="34" charset="0"/>
              </a:rPr>
              <a:t> to-do </a:t>
            </a:r>
            <a:r>
              <a:rPr lang="en-US" sz="4000" dirty="0">
                <a:solidFill>
                  <a:srgbClr val="0070C0"/>
                </a:solidFill>
                <a:latin typeface="Franklin Gothic Medium" pitchFamily="34" charset="0"/>
                <a:ea typeface="Franklin Gothic Medium" pitchFamily="34" charset="0"/>
                <a:cs typeface="Franklin Gothic Medium" pitchFamily="34" charset="0"/>
              </a:rPr>
              <a:t>l</a:t>
            </a:r>
            <a:r>
              <a:rPr lang="en-US" sz="4000" dirty="0" smtClean="0">
                <a:solidFill>
                  <a:srgbClr val="0070C0"/>
                </a:solidFill>
                <a:latin typeface="Franklin Gothic Medium" pitchFamily="34" charset="0"/>
                <a:ea typeface="Franklin Gothic Medium" pitchFamily="34" charset="0"/>
                <a:cs typeface="Franklin Gothic Medium" pitchFamily="34" charset="0"/>
              </a:rPr>
              <a:t>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757238" y="1587500"/>
            <a:ext cx="4384675" cy="1885950"/>
          </a:xfrm>
        </p:spPr>
        <p:txBody>
          <a:bodyPr/>
          <a:lstStyle/>
          <a:p>
            <a:pPr marL="273050" indent="-273050">
              <a:spcBef>
                <a:spcPct val="20000"/>
              </a:spcBef>
              <a:buClr>
                <a:schemeClr val="accent3">
                  <a:lumMod val="75000"/>
                </a:schemeClr>
              </a:buClr>
              <a:buFont typeface="Arial" charset="0"/>
              <a:buChar char="•"/>
              <a:defRPr/>
            </a:pPr>
            <a:r>
              <a:rPr lang="en-US" sz="1800" dirty="0" smtClean="0">
                <a:ea typeface="Franklin Gothic Book"/>
                <a:sym typeface="Arial" charset="0"/>
              </a:rPr>
              <a:t>Find one or make your own</a:t>
            </a:r>
          </a:p>
          <a:p>
            <a:pPr marL="273050" indent="-273050">
              <a:spcBef>
                <a:spcPts val="2400"/>
              </a:spcBef>
              <a:buClr>
                <a:schemeClr val="accent3">
                  <a:lumMod val="75000"/>
                </a:schemeClr>
              </a:buClr>
              <a:buFont typeface="Arial" charset="0"/>
              <a:buChar char="•"/>
              <a:defRPr/>
            </a:pPr>
            <a:r>
              <a:rPr lang="en-US" sz="1800" dirty="0" smtClean="0">
                <a:ea typeface="Franklin Gothic Book"/>
                <a:sym typeface="Arial" charset="0"/>
              </a:rPr>
              <a:t>Enter scheduled future dates</a:t>
            </a:r>
          </a:p>
          <a:p>
            <a:pPr marL="273050" indent="-273050">
              <a:spcBef>
                <a:spcPts val="2400"/>
              </a:spcBef>
              <a:buClr>
                <a:schemeClr val="accent3">
                  <a:lumMod val="75000"/>
                </a:schemeClr>
              </a:buClr>
              <a:buFont typeface="Arial" charset="0"/>
              <a:buChar char="•"/>
              <a:defRPr/>
            </a:pPr>
            <a:r>
              <a:rPr lang="en-US" sz="1800" dirty="0" smtClean="0">
                <a:ea typeface="Franklin Gothic Book"/>
                <a:sym typeface="Arial" charset="0"/>
              </a:rPr>
              <a:t>Create a master assignment list</a:t>
            </a:r>
          </a:p>
        </p:txBody>
      </p:sp>
      <p:sp>
        <p:nvSpPr>
          <p:cNvPr id="4" name="Title 3"/>
          <p:cNvSpPr>
            <a:spLocks noGrp="1"/>
          </p:cNvSpPr>
          <p:nvPr>
            <p:ph type="title"/>
          </p:nvPr>
        </p:nvSpPr>
        <p:spPr>
          <a:xfrm>
            <a:off x="757238" y="201613"/>
            <a:ext cx="7902575" cy="1143000"/>
          </a:xfrm>
          <a:effectLst>
            <a:outerShdw blurRad="50800" dist="38100" dir="2700000" rotWithShape="0">
              <a:srgbClr val="000000">
                <a:alpha val="18999"/>
              </a:srgbClr>
            </a:outerShdw>
          </a:effectLst>
        </p:spPr>
        <p:txBody>
          <a:bodyPr/>
          <a:lstStyle/>
          <a:p>
            <a:pPr eaLnBrk="1" hangingPunct="1">
              <a:defRPr/>
            </a:pPr>
            <a:r>
              <a:rPr lang="en-US" sz="4000" dirty="0" smtClean="0">
                <a:solidFill>
                  <a:srgbClr val="F5852C"/>
                </a:solidFill>
                <a:latin typeface="Euphemia" pitchFamily="34" charset="0"/>
                <a:ea typeface="Franklin Gothic Medium" pitchFamily="34" charset="0"/>
                <a:cs typeface="Franklin Gothic Medium" pitchFamily="34" charset="0"/>
              </a:rPr>
              <a:t>Using a Long-Term Planner</a:t>
            </a:r>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425" y="3473450"/>
            <a:ext cx="731520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29238" y="1598613"/>
            <a:ext cx="3814762" cy="1016000"/>
          </a:xfrm>
          <a:prstGeom prst="rect">
            <a:avLst/>
          </a:prstGeom>
          <a:noFill/>
        </p:spPr>
        <p:txBody>
          <a:bodyPr>
            <a:spAutoFit/>
          </a:bodyPr>
          <a:lstStyle/>
          <a:p>
            <a:pPr marL="273050" indent="-273050">
              <a:spcBef>
                <a:spcPts val="2400"/>
              </a:spcBef>
              <a:buClr>
                <a:schemeClr val="accent3">
                  <a:lumMod val="75000"/>
                </a:schemeClr>
              </a:buClr>
              <a:buFont typeface="Arial" charset="0"/>
              <a:buChar char="•"/>
              <a:defRPr/>
            </a:pPr>
            <a:r>
              <a:rPr lang="en-US" sz="2000" dirty="0">
                <a:latin typeface="Franklin Gothic Book" pitchFamily="34" charset="0"/>
                <a:ea typeface="Franklin Gothic Book"/>
                <a:sym typeface="Arial" charset="0"/>
              </a:rPr>
              <a:t>Include non-academic events</a:t>
            </a:r>
          </a:p>
          <a:p>
            <a:pPr marL="273050" indent="-273050">
              <a:spcBef>
                <a:spcPts val="2400"/>
              </a:spcBef>
              <a:buClr>
                <a:schemeClr val="accent3">
                  <a:lumMod val="75000"/>
                </a:schemeClr>
              </a:buClr>
              <a:buFont typeface="Arial" charset="0"/>
              <a:buChar char="•"/>
              <a:defRPr/>
            </a:pPr>
            <a:r>
              <a:rPr lang="en-US" sz="2000" dirty="0">
                <a:latin typeface="Franklin Gothic Book" pitchFamily="34" charset="0"/>
                <a:ea typeface="Franklin Gothic Book"/>
                <a:sym typeface="Arial" charset="0"/>
              </a:rPr>
              <a:t>Divide and conquer</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9"/>
          <p:cNvGrpSpPr>
            <a:grpSpLocks/>
          </p:cNvGrpSpPr>
          <p:nvPr/>
        </p:nvGrpSpPr>
        <p:grpSpPr bwMode="auto">
          <a:xfrm>
            <a:off x="0" y="331788"/>
            <a:ext cx="9144000" cy="5991225"/>
            <a:chOff x="0" y="283837"/>
            <a:chExt cx="9144000" cy="5991181"/>
          </a:xfrm>
        </p:grpSpPr>
        <p:cxnSp>
          <p:nvCxnSpPr>
            <p:cNvPr id="9" name="Straight Connector 10"/>
            <p:cNvCxnSpPr/>
            <p:nvPr/>
          </p:nvCxnSpPr>
          <p:spPr>
            <a:xfrm>
              <a:off x="0" y="2179298"/>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1"/>
            <p:cNvCxnSpPr/>
            <p:nvPr/>
          </p:nvCxnSpPr>
          <p:spPr>
            <a:xfrm>
              <a:off x="0" y="185703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2"/>
            <p:cNvCxnSpPr/>
            <p:nvPr/>
          </p:nvCxnSpPr>
          <p:spPr>
            <a:xfrm>
              <a:off x="0" y="155224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3"/>
            <p:cNvCxnSpPr/>
            <p:nvPr/>
          </p:nvCxnSpPr>
          <p:spPr>
            <a:xfrm>
              <a:off x="0" y="1234742"/>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4"/>
            <p:cNvCxnSpPr/>
            <p:nvPr/>
          </p:nvCxnSpPr>
          <p:spPr>
            <a:xfrm>
              <a:off x="0" y="91248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6"/>
            <p:cNvCxnSpPr/>
            <p:nvPr/>
          </p:nvCxnSpPr>
          <p:spPr>
            <a:xfrm>
              <a:off x="0" y="60609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7"/>
            <p:cNvCxnSpPr/>
            <p:nvPr/>
          </p:nvCxnSpPr>
          <p:spPr>
            <a:xfrm>
              <a:off x="0" y="28383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8"/>
            <p:cNvCxnSpPr/>
            <p:nvPr/>
          </p:nvCxnSpPr>
          <p:spPr>
            <a:xfrm>
              <a:off x="0" y="437955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a:off x="0" y="4055709"/>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a:off x="0" y="375091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21"/>
            <p:cNvCxnSpPr/>
            <p:nvPr/>
          </p:nvCxnSpPr>
          <p:spPr>
            <a:xfrm>
              <a:off x="0" y="3435001"/>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22"/>
            <p:cNvCxnSpPr/>
            <p:nvPr/>
          </p:nvCxnSpPr>
          <p:spPr>
            <a:xfrm>
              <a:off x="0" y="3111153"/>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3"/>
            <p:cNvCxnSpPr/>
            <p:nvPr/>
          </p:nvCxnSpPr>
          <p:spPr>
            <a:xfrm>
              <a:off x="0" y="280635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4"/>
            <p:cNvCxnSpPr/>
            <p:nvPr/>
          </p:nvCxnSpPr>
          <p:spPr>
            <a:xfrm>
              <a:off x="0" y="2484096"/>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5"/>
            <p:cNvCxnSpPr/>
            <p:nvPr/>
          </p:nvCxnSpPr>
          <p:spPr>
            <a:xfrm>
              <a:off x="0" y="627343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6"/>
            <p:cNvCxnSpPr/>
            <p:nvPr/>
          </p:nvCxnSpPr>
          <p:spPr>
            <a:xfrm>
              <a:off x="0" y="595117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7"/>
            <p:cNvCxnSpPr/>
            <p:nvPr/>
          </p:nvCxnSpPr>
          <p:spPr>
            <a:xfrm>
              <a:off x="0" y="564478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8"/>
            <p:cNvCxnSpPr/>
            <p:nvPr/>
          </p:nvCxnSpPr>
          <p:spPr>
            <a:xfrm>
              <a:off x="0" y="5328875"/>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9"/>
            <p:cNvCxnSpPr/>
            <p:nvPr/>
          </p:nvCxnSpPr>
          <p:spPr>
            <a:xfrm>
              <a:off x="0" y="500502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30"/>
            <p:cNvCxnSpPr/>
            <p:nvPr/>
          </p:nvCxnSpPr>
          <p:spPr>
            <a:xfrm>
              <a:off x="0" y="470023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 name="Title 3"/>
          <p:cNvSpPr>
            <a:spLocks noGrp="1"/>
          </p:cNvSpPr>
          <p:nvPr>
            <p:ph type="title"/>
          </p:nvPr>
        </p:nvSpPr>
        <p:spPr>
          <a:xfrm>
            <a:off x="1828800" y="2017713"/>
            <a:ext cx="7902575" cy="1143000"/>
          </a:xfrm>
          <a:effectLst>
            <a:outerShdw blurRad="50800" dist="38100" dir="2700000" rotWithShape="0">
              <a:srgbClr val="000000">
                <a:alpha val="18999"/>
              </a:srgbClr>
            </a:outerShdw>
          </a:effectLst>
        </p:spPr>
        <p:txBody>
          <a:bodyPr/>
          <a:lstStyle/>
          <a:p>
            <a:pPr eaLnBrk="1" hangingPunct="1">
              <a:defRPr/>
            </a:pPr>
            <a:r>
              <a:rPr lang="en-US" sz="4000" b="1" cap="all" dirty="0" smtClean="0">
                <a:latin typeface="Franklin Gothic Medium" pitchFamily="34" charset="0"/>
                <a:ea typeface="Franklin Gothic Medium" pitchFamily="34" charset="0"/>
                <a:cs typeface="Franklin Gothic Medium" pitchFamily="34" charset="0"/>
              </a:rPr>
              <a:t>Stop</a:t>
            </a:r>
            <a:r>
              <a:rPr lang="en-US" sz="4000" dirty="0" smtClean="0">
                <a:solidFill>
                  <a:srgbClr val="BD101B"/>
                </a:solidFill>
                <a:latin typeface="Franklin Gothic Medium" pitchFamily="34" charset="0"/>
                <a:ea typeface="Franklin Gothic Medium" pitchFamily="34" charset="0"/>
                <a:cs typeface="Franklin Gothic Medium" pitchFamily="34" charset="0"/>
              </a:rPr>
              <a:t> </a:t>
            </a:r>
            <a:r>
              <a:rPr lang="en-US" sz="4000" b="1" dirty="0" smtClean="0">
                <a:solidFill>
                  <a:schemeClr val="accent3">
                    <a:lumMod val="75000"/>
                  </a:schemeClr>
                </a:solidFill>
                <a:latin typeface="Franklin Gothic Medium" pitchFamily="34" charset="0"/>
                <a:ea typeface="Franklin Gothic Medium" pitchFamily="34" charset="0"/>
                <a:cs typeface="Franklin Gothic Medium" pitchFamily="34" charset="0"/>
              </a:rPr>
              <a:t>Procrastination</a:t>
            </a:r>
            <a:r>
              <a:rPr lang="en-US" sz="4000" dirty="0" smtClean="0">
                <a:solidFill>
                  <a:srgbClr val="BD101B"/>
                </a:solidFill>
                <a:latin typeface="Franklin Gothic Medium" pitchFamily="34" charset="0"/>
                <a:ea typeface="Franklin Gothic Medium" pitchFamily="34" charset="0"/>
                <a:cs typeface="Franklin Gothic Medium" pitchFamily="34" charset="0"/>
              </a:rPr>
              <a:t> </a:t>
            </a:r>
            <a:r>
              <a:rPr lang="en-US" sz="4000" dirty="0">
                <a:latin typeface="Franklin Gothic Medium" pitchFamily="34" charset="0"/>
                <a:ea typeface="Franklin Gothic Medium" pitchFamily="34" charset="0"/>
                <a:cs typeface="Franklin Gothic Medium" pitchFamily="34" charset="0"/>
              </a:rPr>
              <a:t>N</a:t>
            </a:r>
            <a:r>
              <a:rPr lang="en-US" sz="4000" dirty="0" smtClean="0">
                <a:latin typeface="Franklin Gothic Medium" pitchFamily="34" charset="0"/>
                <a:ea typeface="Franklin Gothic Medium" pitchFamily="34" charset="0"/>
                <a:cs typeface="Franklin Gothic Medium" pitchFamily="34" charset="0"/>
              </a:rPr>
              <a:t>ow</a:t>
            </a:r>
          </a:p>
        </p:txBody>
      </p:sp>
      <p:sp>
        <p:nvSpPr>
          <p:cNvPr id="25604" name="Content Placeholder 1"/>
          <p:cNvSpPr>
            <a:spLocks noGrp="1"/>
          </p:cNvSpPr>
          <p:nvPr>
            <p:ph sz="half" idx="2"/>
          </p:nvPr>
        </p:nvSpPr>
        <p:spPr>
          <a:xfrm>
            <a:off x="604838" y="3157538"/>
            <a:ext cx="4040187" cy="3952875"/>
          </a:xfrm>
        </p:spPr>
        <p:txBody>
          <a:bodyPr/>
          <a:lstStyle/>
          <a:p>
            <a:pPr marL="273050" indent="-273050">
              <a:buClr>
                <a:schemeClr val="accent3">
                  <a:lumMod val="75000"/>
                </a:schemeClr>
              </a:buClr>
              <a:defRPr/>
            </a:pPr>
            <a:r>
              <a:rPr lang="en-US" dirty="0" smtClean="0">
                <a:latin typeface="Franklin Gothic Book" pitchFamily="34" charset="0"/>
                <a:cs typeface="Franklin Gothic Book" pitchFamily="34" charset="0"/>
                <a:sym typeface="Times New Roman Bold" charset="0"/>
              </a:rPr>
              <a:t>Discover the costs</a:t>
            </a:r>
          </a:p>
          <a:p>
            <a:pPr marL="273050" indent="-273050">
              <a:spcBef>
                <a:spcPts val="1800"/>
              </a:spcBef>
              <a:buClr>
                <a:schemeClr val="accent3">
                  <a:lumMod val="75000"/>
                </a:schemeClr>
              </a:buClr>
              <a:defRPr/>
            </a:pPr>
            <a:r>
              <a:rPr lang="en-US" dirty="0" smtClean="0">
                <a:latin typeface="Franklin Gothic Book" pitchFamily="34" charset="0"/>
                <a:cs typeface="Franklin Gothic Book" pitchFamily="34" charset="0"/>
                <a:sym typeface="Times New Roman Bold" charset="0"/>
              </a:rPr>
              <a:t>Discover your procrastination style</a:t>
            </a:r>
          </a:p>
          <a:p>
            <a:pPr marL="273050" indent="-273050">
              <a:spcBef>
                <a:spcPts val="1800"/>
              </a:spcBef>
              <a:buClr>
                <a:schemeClr val="accent3">
                  <a:lumMod val="75000"/>
                </a:schemeClr>
              </a:buClr>
              <a:defRPr/>
            </a:pPr>
            <a:r>
              <a:rPr lang="en-US" dirty="0" smtClean="0">
                <a:latin typeface="Franklin Gothic Book" pitchFamily="34" charset="0"/>
                <a:cs typeface="Franklin Gothic Book" pitchFamily="34" charset="0"/>
                <a:sym typeface="Times New Roman Bold" charset="0"/>
              </a:rPr>
              <a:t>Trick yourself into getting started</a:t>
            </a:r>
          </a:p>
          <a:p>
            <a:pPr marL="273050" indent="-273050">
              <a:spcBef>
                <a:spcPts val="1800"/>
              </a:spcBef>
              <a:buClr>
                <a:schemeClr val="accent3">
                  <a:lumMod val="75000"/>
                </a:schemeClr>
              </a:buClr>
              <a:defRPr/>
            </a:pPr>
            <a:r>
              <a:rPr lang="en-US" dirty="0" smtClean="0">
                <a:latin typeface="Franklin Gothic Book" pitchFamily="34" charset="0"/>
                <a:cs typeface="Franklin Gothic Book" pitchFamily="34" charset="0"/>
                <a:sym typeface="Times New Roman Bold" charset="0"/>
              </a:rPr>
              <a:t>Feelings follow action</a:t>
            </a:r>
          </a:p>
        </p:txBody>
      </p:sp>
      <p:sp>
        <p:nvSpPr>
          <p:cNvPr id="5" name="Content Placeholder 4"/>
          <p:cNvSpPr>
            <a:spLocks noGrp="1"/>
          </p:cNvSpPr>
          <p:nvPr>
            <p:ph sz="quarter" idx="4"/>
          </p:nvPr>
        </p:nvSpPr>
        <p:spPr>
          <a:xfrm>
            <a:off x="4572000" y="3159125"/>
            <a:ext cx="4572000" cy="3951288"/>
          </a:xfrm>
        </p:spPr>
        <p:txBody>
          <a:bodyPr/>
          <a:lstStyle/>
          <a:p>
            <a:pPr marL="273050" indent="-273050">
              <a:spcBef>
                <a:spcPts val="1800"/>
              </a:spcBef>
              <a:buClr>
                <a:schemeClr val="accent3">
                  <a:lumMod val="75000"/>
                </a:schemeClr>
              </a:buClr>
              <a:defRPr/>
            </a:pPr>
            <a:r>
              <a:rPr lang="en-US" dirty="0">
                <a:latin typeface="Franklin Gothic Book" pitchFamily="34" charset="0"/>
                <a:cs typeface="Franklin Gothic Book" pitchFamily="34" charset="0"/>
                <a:sym typeface="Times New Roman Bold" charset="0"/>
              </a:rPr>
              <a:t>Choose to work under pressure</a:t>
            </a:r>
          </a:p>
          <a:p>
            <a:pPr marL="273050" indent="-273050">
              <a:spcBef>
                <a:spcPts val="1800"/>
              </a:spcBef>
              <a:buClr>
                <a:schemeClr val="accent3">
                  <a:lumMod val="75000"/>
                </a:schemeClr>
              </a:buClr>
              <a:defRPr/>
            </a:pPr>
            <a:r>
              <a:rPr lang="en-US" dirty="0">
                <a:latin typeface="Franklin Gothic Book" pitchFamily="34" charset="0"/>
                <a:cs typeface="Franklin Gothic Book" pitchFamily="34" charset="0"/>
                <a:sym typeface="Times New Roman Bold" charset="0"/>
              </a:rPr>
              <a:t>Think ahead</a:t>
            </a:r>
          </a:p>
          <a:p>
            <a:pPr marL="273050" indent="-273050">
              <a:spcBef>
                <a:spcPts val="1800"/>
              </a:spcBef>
              <a:buClr>
                <a:schemeClr val="accent3">
                  <a:lumMod val="75000"/>
                </a:schemeClr>
              </a:buClr>
              <a:defRPr/>
            </a:pPr>
            <a:r>
              <a:rPr lang="en-US" dirty="0">
                <a:latin typeface="Franklin Gothic Book" pitchFamily="34" charset="0"/>
                <a:cs typeface="Franklin Gothic Book" pitchFamily="34" charset="0"/>
                <a:sym typeface="Times New Roman Bold" charset="0"/>
              </a:rPr>
              <a:t>Create goals that draw you forward</a:t>
            </a:r>
          </a:p>
          <a:p>
            <a:pPr>
              <a:defRPr/>
            </a:pPr>
            <a:endParaRPr lang="en-US" dirty="0"/>
          </a:p>
        </p:txBody>
      </p:sp>
      <p:cxnSp>
        <p:nvCxnSpPr>
          <p:cNvPr id="29" name="Straight Connector 33"/>
          <p:cNvCxnSpPr/>
          <p:nvPr/>
        </p:nvCxnSpPr>
        <p:spPr>
          <a:xfrm rot="5400000">
            <a:off x="-2742406" y="3429794"/>
            <a:ext cx="6858000" cy="1588"/>
          </a:xfrm>
          <a:prstGeom prst="line">
            <a:avLst/>
          </a:prstGeom>
          <a:ln w="15875" cap="flat" cmpd="sng" algn="ctr">
            <a:solidFill>
              <a:srgbClr val="BD101B">
                <a:alpha val="68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5607" name="Picture 34" descr="circ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455613"/>
            <a:ext cx="536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4" descr="circ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3159125"/>
            <a:ext cx="5365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4" descr="circ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5999163"/>
            <a:ext cx="536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3" y="17463"/>
            <a:ext cx="4287837"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31863" y="238125"/>
            <a:ext cx="7902575" cy="1143000"/>
          </a:xfrm>
          <a:effectLst>
            <a:outerShdw blurRad="50800" dist="38100" dir="2700000" rotWithShape="0">
              <a:srgbClr val="000000">
                <a:alpha val="18999"/>
              </a:srgbClr>
            </a:outerShdw>
          </a:effectLst>
        </p:spPr>
        <p:txBody>
          <a:bodyPr/>
          <a:lstStyle/>
          <a:p>
            <a:pPr marL="457200" indent="-457200" eaLnBrk="1" hangingPunct="1">
              <a:defRPr/>
            </a:pPr>
            <a:r>
              <a:rPr lang="en-US" sz="4400" b="1" dirty="0" smtClean="0">
                <a:solidFill>
                  <a:srgbClr val="0070C0"/>
                </a:solidFill>
                <a:latin typeface="Franklin Gothic Medium" pitchFamily="34" charset="0"/>
                <a:ea typeface="Franklin Gothic Medium" pitchFamily="34" charset="0"/>
                <a:cs typeface="Franklin Gothic Medium" pitchFamily="34" charset="0"/>
              </a:rPr>
              <a:t>THE 7-DAY </a:t>
            </a:r>
            <a:r>
              <a:rPr lang="en-US" sz="4400" b="1" dirty="0" smtClean="0">
                <a:solidFill>
                  <a:schemeClr val="accent3">
                    <a:lumMod val="75000"/>
                  </a:schemeClr>
                </a:solidFill>
                <a:latin typeface="Franklin Gothic Medium" pitchFamily="34" charset="0"/>
                <a:ea typeface="Franklin Gothic Medium" pitchFamily="34" charset="0"/>
                <a:cs typeface="Franklin Gothic Medium" pitchFamily="34" charset="0"/>
              </a:rPr>
              <a:t/>
            </a:r>
            <a:br>
              <a:rPr lang="en-US" sz="4400" b="1" dirty="0" smtClean="0">
                <a:solidFill>
                  <a:schemeClr val="accent3">
                    <a:lumMod val="75000"/>
                  </a:schemeClr>
                </a:solidFill>
                <a:latin typeface="Franklin Gothic Medium" pitchFamily="34" charset="0"/>
                <a:ea typeface="Franklin Gothic Medium" pitchFamily="34" charset="0"/>
                <a:cs typeface="Franklin Gothic Medium" pitchFamily="34" charset="0"/>
              </a:rPr>
            </a:br>
            <a:r>
              <a:rPr lang="en-US" sz="4400" b="1" dirty="0" smtClean="0">
                <a:latin typeface="Euphemia" pitchFamily="34" charset="0"/>
                <a:ea typeface="Franklin Gothic Medium" pitchFamily="34" charset="0"/>
                <a:cs typeface="Franklin Gothic Medium" pitchFamily="34" charset="0"/>
              </a:rPr>
              <a:t>anti-procrastination plan</a:t>
            </a:r>
          </a:p>
        </p:txBody>
      </p:sp>
      <p:graphicFrame>
        <p:nvGraphicFramePr>
          <p:cNvPr id="31774" name="Group 30"/>
          <p:cNvGraphicFramePr>
            <a:graphicFrameLocks noGrp="1"/>
          </p:cNvGraphicFramePr>
          <p:nvPr/>
        </p:nvGraphicFramePr>
        <p:xfrm>
          <a:off x="1003300" y="1981200"/>
          <a:ext cx="7758113" cy="4046538"/>
        </p:xfrm>
        <a:graphic>
          <a:graphicData uri="http://schemas.openxmlformats.org/drawingml/2006/table">
            <a:tbl>
              <a:tblPr/>
              <a:tblGrid>
                <a:gridCol w="2654300"/>
                <a:gridCol w="5103813"/>
              </a:tblGrid>
              <a:tr h="581025">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1" i="0" u="none" strike="noStrike" cap="none" normalizeH="0" baseline="0" dirty="0" smtClean="0">
                          <a:ln>
                            <a:noFill/>
                          </a:ln>
                          <a:solidFill>
                            <a:schemeClr val="accent3">
                              <a:lumMod val="75000"/>
                            </a:schemeClr>
                          </a:solidFill>
                          <a:effectLst/>
                          <a:latin typeface="Franklin Gothic Book"/>
                          <a:ea typeface="Franklin Gothic Book"/>
                          <a:cs typeface="Franklin Gothic Book"/>
                        </a:rPr>
                        <a:t>Monday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0" i="0" u="none" strike="noStrike" cap="none" normalizeH="0" baseline="0" smtClean="0">
                          <a:ln>
                            <a:noFill/>
                          </a:ln>
                          <a:solidFill>
                            <a:schemeClr val="tx1"/>
                          </a:solidFill>
                          <a:effectLst/>
                          <a:latin typeface="Franklin Gothic Book"/>
                          <a:ea typeface="Franklin Gothic Book"/>
                          <a:cs typeface="Franklin Gothic Book"/>
                        </a:rPr>
                        <a:t>Make it meaningful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1" i="0" u="none" strike="noStrike" cap="none" normalizeH="0" baseline="0" smtClean="0">
                          <a:ln>
                            <a:noFill/>
                          </a:ln>
                          <a:solidFill>
                            <a:schemeClr val="accent3">
                              <a:lumMod val="75000"/>
                            </a:schemeClr>
                          </a:solidFill>
                          <a:effectLst/>
                          <a:latin typeface="Franklin Gothic Book"/>
                          <a:ea typeface="Franklin Gothic Book"/>
                          <a:cs typeface="Franklin Gothic Book"/>
                        </a:rPr>
                        <a:t>Tuesday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0" i="0" u="none" strike="noStrike" cap="none" normalizeH="0" baseline="0" smtClean="0">
                          <a:ln>
                            <a:noFill/>
                          </a:ln>
                          <a:solidFill>
                            <a:schemeClr val="tx1"/>
                          </a:solidFill>
                          <a:effectLst/>
                          <a:latin typeface="Franklin Gothic Book"/>
                          <a:ea typeface="Franklin Gothic Book"/>
                          <a:cs typeface="Franklin Gothic Book"/>
                        </a:rPr>
                        <a:t>Take it apart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1" i="0" u="none" strike="noStrike" cap="none" normalizeH="0" baseline="0" smtClean="0">
                          <a:ln>
                            <a:noFill/>
                          </a:ln>
                          <a:solidFill>
                            <a:schemeClr val="accent3">
                              <a:lumMod val="75000"/>
                            </a:schemeClr>
                          </a:solidFill>
                          <a:effectLst/>
                          <a:latin typeface="Franklin Gothic Book"/>
                          <a:ea typeface="Franklin Gothic Book"/>
                          <a:cs typeface="Franklin Gothic Book"/>
                        </a:rPr>
                        <a:t>Wednesday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0" i="0" u="none" strike="noStrike" cap="none" normalizeH="0" baseline="0" smtClean="0">
                          <a:ln>
                            <a:noFill/>
                          </a:ln>
                          <a:solidFill>
                            <a:schemeClr val="tx1"/>
                          </a:solidFill>
                          <a:effectLst/>
                          <a:latin typeface="Franklin Gothic Book"/>
                          <a:ea typeface="Franklin Gothic Book"/>
                          <a:cs typeface="Franklin Gothic Book"/>
                        </a:rPr>
                        <a:t>Write an intention statement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1" i="0" u="none" strike="noStrike" cap="none" normalizeH="0" baseline="0" smtClean="0">
                          <a:ln>
                            <a:noFill/>
                          </a:ln>
                          <a:solidFill>
                            <a:schemeClr val="accent3">
                              <a:lumMod val="75000"/>
                            </a:schemeClr>
                          </a:solidFill>
                          <a:effectLst/>
                          <a:latin typeface="Franklin Gothic Book"/>
                          <a:ea typeface="Franklin Gothic Book"/>
                          <a:cs typeface="Franklin Gothic Book"/>
                        </a:rPr>
                        <a:t>Thursday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0" i="0" u="none" strike="noStrike" cap="none" normalizeH="0" baseline="0" smtClean="0">
                          <a:ln>
                            <a:noFill/>
                          </a:ln>
                          <a:solidFill>
                            <a:schemeClr val="tx1"/>
                          </a:solidFill>
                          <a:effectLst/>
                          <a:latin typeface="Franklin Gothic Book"/>
                          <a:ea typeface="Franklin Gothic Book"/>
                          <a:cs typeface="Franklin Gothic Book"/>
                        </a:rPr>
                        <a:t>Tell everyone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1" i="0" u="none" strike="noStrike" cap="none" normalizeH="0" baseline="0" smtClean="0">
                          <a:ln>
                            <a:noFill/>
                          </a:ln>
                          <a:solidFill>
                            <a:schemeClr val="accent3">
                              <a:lumMod val="75000"/>
                            </a:schemeClr>
                          </a:solidFill>
                          <a:effectLst/>
                          <a:latin typeface="Franklin Gothic Book"/>
                          <a:ea typeface="Franklin Gothic Book"/>
                          <a:cs typeface="Franklin Gothic Book"/>
                        </a:rPr>
                        <a:t>Friday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0" i="0" u="none" strike="noStrike" cap="none" normalizeH="0" baseline="0" smtClean="0">
                          <a:ln>
                            <a:noFill/>
                          </a:ln>
                          <a:solidFill>
                            <a:schemeClr val="tx1"/>
                          </a:solidFill>
                          <a:effectLst/>
                          <a:latin typeface="Franklin Gothic Book"/>
                          <a:ea typeface="Franklin Gothic Book"/>
                          <a:cs typeface="Franklin Gothic Book"/>
                        </a:rPr>
                        <a:t>Find a reward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1" i="0" u="none" strike="noStrike" cap="none" normalizeH="0" baseline="0" smtClean="0">
                          <a:ln>
                            <a:noFill/>
                          </a:ln>
                          <a:solidFill>
                            <a:schemeClr val="accent3">
                              <a:lumMod val="75000"/>
                            </a:schemeClr>
                          </a:solidFill>
                          <a:effectLst/>
                          <a:latin typeface="Franklin Gothic Book"/>
                          <a:ea typeface="Franklin Gothic Book"/>
                          <a:cs typeface="Franklin Gothic Book"/>
                        </a:rPr>
                        <a:t>Saturday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0" i="0" u="none" strike="noStrike" cap="none" normalizeH="0" baseline="0" smtClean="0">
                          <a:ln>
                            <a:noFill/>
                          </a:ln>
                          <a:solidFill>
                            <a:schemeClr val="tx1"/>
                          </a:solidFill>
                          <a:effectLst/>
                          <a:latin typeface="Franklin Gothic Book"/>
                          <a:ea typeface="Franklin Gothic Book"/>
                          <a:cs typeface="Franklin Gothic Book"/>
                        </a:rPr>
                        <a:t>Settle it now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1" i="0" u="none" strike="noStrike" cap="none" normalizeH="0" baseline="0" dirty="0" smtClean="0">
                          <a:ln>
                            <a:noFill/>
                          </a:ln>
                          <a:solidFill>
                            <a:schemeClr val="accent3">
                              <a:lumMod val="75000"/>
                            </a:schemeClr>
                          </a:solidFill>
                          <a:effectLst/>
                          <a:latin typeface="Franklin Gothic Book"/>
                          <a:ea typeface="Franklin Gothic Book"/>
                          <a:cs typeface="Franklin Gothic Book"/>
                        </a:rPr>
                        <a:t>Sunday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BD101B"/>
                        </a:buClr>
                        <a:buSzTx/>
                        <a:buFont typeface="Arial" charset="0"/>
                        <a:buNone/>
                        <a:tabLst/>
                      </a:pPr>
                      <a:r>
                        <a:rPr kumimoji="0" lang="en-US" sz="2800" b="0" i="0" u="none" strike="noStrike" cap="none" normalizeH="0" baseline="0" dirty="0" smtClean="0">
                          <a:ln>
                            <a:noFill/>
                          </a:ln>
                          <a:solidFill>
                            <a:schemeClr val="tx1"/>
                          </a:solidFill>
                          <a:effectLst/>
                          <a:latin typeface="Franklin Gothic Book"/>
                          <a:ea typeface="Franklin Gothic Book"/>
                          <a:cs typeface="Franklin Gothic Book"/>
                        </a:rPr>
                        <a:t>Say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9"/>
          <p:cNvGrpSpPr>
            <a:grpSpLocks/>
          </p:cNvGrpSpPr>
          <p:nvPr/>
        </p:nvGrpSpPr>
        <p:grpSpPr bwMode="auto">
          <a:xfrm>
            <a:off x="787400" y="2098675"/>
            <a:ext cx="8239125" cy="509588"/>
            <a:chOff x="479" y="1035"/>
            <a:chExt cx="5190" cy="321"/>
          </a:xfrm>
        </p:grpSpPr>
        <p:sp>
          <p:nvSpPr>
            <p:cNvPr id="27658" name="AutoShape 1"/>
            <p:cNvSpPr>
              <a:spLocks/>
            </p:cNvSpPr>
            <p:nvPr/>
          </p:nvSpPr>
          <p:spPr bwMode="auto">
            <a:xfrm>
              <a:off x="4465" y="1035"/>
              <a:ext cx="1204" cy="321"/>
            </a:xfrm>
            <a:prstGeom prst="roundRect">
              <a:avLst>
                <a:gd name="adj" fmla="val 26315"/>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2" name="AutoShape 2"/>
            <p:cNvSpPr>
              <a:spLocks/>
            </p:cNvSpPr>
            <p:nvPr/>
          </p:nvSpPr>
          <p:spPr bwMode="auto">
            <a:xfrm>
              <a:off x="2406" y="1047"/>
              <a:ext cx="1901" cy="309"/>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27660" name="AutoShape 3"/>
            <p:cNvSpPr>
              <a:spLocks/>
            </p:cNvSpPr>
            <p:nvPr/>
          </p:nvSpPr>
          <p:spPr bwMode="auto">
            <a:xfrm>
              <a:off x="1399" y="1035"/>
              <a:ext cx="799" cy="310"/>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27661" name="AutoShape 4"/>
            <p:cNvSpPr>
              <a:spLocks/>
            </p:cNvSpPr>
            <p:nvPr/>
          </p:nvSpPr>
          <p:spPr bwMode="auto">
            <a:xfrm>
              <a:off x="479" y="1046"/>
              <a:ext cx="720" cy="309"/>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grpSp>
      <p:sp>
        <p:nvSpPr>
          <p:cNvPr id="27659" name="Rectangle 11"/>
          <p:cNvSpPr>
            <a:spLocks/>
          </p:cNvSpPr>
          <p:nvPr/>
        </p:nvSpPr>
        <p:spPr bwMode="auto">
          <a:xfrm>
            <a:off x="760413" y="3662363"/>
            <a:ext cx="6884987"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457200" indent="-457200" defTabSz="642938">
              <a:lnSpc>
                <a:spcPct val="140000"/>
              </a:lnSpc>
              <a:buClr>
                <a:schemeClr val="accent3">
                  <a:lumMod val="50000"/>
                </a:schemeClr>
              </a:buClr>
              <a:buFontTx/>
              <a:buChar char="•"/>
              <a:defRPr/>
            </a:pPr>
            <a:r>
              <a:rPr lang="en-US" sz="2500" dirty="0">
                <a:latin typeface="Franklin Gothic Book" pitchFamily="34" charset="0"/>
                <a:sym typeface="Times New Roman" pitchFamily="18" charset="0"/>
              </a:rPr>
              <a:t>Study difficult or boring subjects first.</a:t>
            </a:r>
          </a:p>
          <a:p>
            <a:pPr marL="457200" indent="-457200" defTabSz="642938">
              <a:lnSpc>
                <a:spcPct val="140000"/>
              </a:lnSpc>
              <a:buClr>
                <a:schemeClr val="accent3">
                  <a:lumMod val="50000"/>
                </a:schemeClr>
              </a:buClr>
              <a:buFontTx/>
              <a:buChar char="•"/>
              <a:defRPr/>
            </a:pPr>
            <a:r>
              <a:rPr lang="en-US" sz="2500" dirty="0">
                <a:latin typeface="Franklin Gothic Book" pitchFamily="34" charset="0"/>
                <a:sym typeface="Times New Roman" pitchFamily="18" charset="0"/>
              </a:rPr>
              <a:t>Be aware of your best time of day.</a:t>
            </a:r>
          </a:p>
          <a:p>
            <a:pPr marL="457200" indent="-457200" defTabSz="642938">
              <a:lnSpc>
                <a:spcPct val="140000"/>
              </a:lnSpc>
              <a:buClr>
                <a:schemeClr val="accent3">
                  <a:lumMod val="50000"/>
                </a:schemeClr>
              </a:buClr>
              <a:buFontTx/>
              <a:buChar char="•"/>
              <a:defRPr/>
            </a:pPr>
            <a:r>
              <a:rPr lang="en-US" sz="2500" dirty="0">
                <a:latin typeface="Franklin Gothic Book" pitchFamily="34" charset="0"/>
                <a:sym typeface="Times New Roman" pitchFamily="18" charset="0"/>
              </a:rPr>
              <a:t>Use waiting time.</a:t>
            </a:r>
          </a:p>
          <a:p>
            <a:pPr marL="457200" indent="-457200" defTabSz="642938">
              <a:lnSpc>
                <a:spcPct val="140000"/>
              </a:lnSpc>
              <a:buClr>
                <a:schemeClr val="accent3">
                  <a:lumMod val="50000"/>
                </a:schemeClr>
              </a:buClr>
              <a:buFontTx/>
              <a:buChar char="•"/>
              <a:defRPr/>
            </a:pPr>
            <a:r>
              <a:rPr lang="en-US" sz="2500" dirty="0">
                <a:latin typeface="Franklin Gothic Book" pitchFamily="34" charset="0"/>
                <a:sym typeface="Times New Roman" pitchFamily="18" charset="0"/>
              </a:rPr>
              <a:t>Study 2 hours for every hour in class.</a:t>
            </a:r>
          </a:p>
          <a:p>
            <a:pPr marL="457200" indent="-457200" defTabSz="642938">
              <a:lnSpc>
                <a:spcPct val="140000"/>
              </a:lnSpc>
              <a:buClr>
                <a:schemeClr val="accent3">
                  <a:lumMod val="50000"/>
                </a:schemeClr>
              </a:buClr>
              <a:buFontTx/>
              <a:buChar char="•"/>
              <a:defRPr/>
            </a:pPr>
            <a:r>
              <a:rPr lang="en-US" sz="2500" dirty="0">
                <a:latin typeface="Franklin Gothic Book" pitchFamily="34" charset="0"/>
                <a:sym typeface="Times New Roman" pitchFamily="18" charset="0"/>
              </a:rPr>
              <a:t>Monitor your time online.</a:t>
            </a:r>
          </a:p>
        </p:txBody>
      </p:sp>
      <p:sp>
        <p:nvSpPr>
          <p:cNvPr id="27652" name="Title 3"/>
          <p:cNvSpPr>
            <a:spLocks/>
          </p:cNvSpPr>
          <p:nvPr/>
        </p:nvSpPr>
        <p:spPr bwMode="auto">
          <a:xfrm>
            <a:off x="760413" y="395288"/>
            <a:ext cx="8301037" cy="1143000"/>
          </a:xfrm>
          <a:prstGeom prst="rect">
            <a:avLst/>
          </a:prstGeom>
          <a:noFill/>
          <a:ln>
            <a:noFill/>
          </a:ln>
          <a:effectLst>
            <a:outerShdw dist="38100" dir="2700000" rotWithShape="0">
              <a:srgbClr val="80808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4000" b="1" cap="all" dirty="0">
                <a:latin typeface="Franklin Gothic Medium" pitchFamily="34" charset="0"/>
              </a:rPr>
              <a:t>25 Ways </a:t>
            </a:r>
          </a:p>
          <a:p>
            <a:pPr>
              <a:defRPr/>
            </a:pPr>
            <a:r>
              <a:rPr lang="en-US" sz="4400" b="1" cap="all" dirty="0">
                <a:solidFill>
                  <a:srgbClr val="0070C0"/>
                </a:solidFill>
                <a:latin typeface="Franklin Gothic Medium" pitchFamily="34" charset="0"/>
              </a:rPr>
              <a:t>to get the most out of </a:t>
            </a:r>
            <a:r>
              <a:rPr lang="en-US" sz="6600" dirty="0">
                <a:solidFill>
                  <a:srgbClr val="F5852C"/>
                </a:solidFill>
                <a:latin typeface="Arial Rounded MT Bold" pitchFamily="34" charset="0"/>
              </a:rPr>
              <a:t>now</a:t>
            </a:r>
          </a:p>
        </p:txBody>
      </p:sp>
      <p:sp>
        <p:nvSpPr>
          <p:cNvPr id="27653" name="AutoShape 10"/>
          <p:cNvSpPr>
            <a:spLocks noChangeArrowheads="1"/>
          </p:cNvSpPr>
          <p:nvPr/>
        </p:nvSpPr>
        <p:spPr bwMode="auto">
          <a:xfrm>
            <a:off x="1181100" y="2665413"/>
            <a:ext cx="477838" cy="739775"/>
          </a:xfrm>
          <a:prstGeom prst="upArrow">
            <a:avLst>
              <a:gd name="adj1" fmla="val 50000"/>
              <a:gd name="adj2" fmla="val 41657"/>
            </a:avLst>
          </a:prstGeom>
          <a:solidFill>
            <a:schemeClr val="accent3">
              <a:lumMod val="75000"/>
            </a:schemeClr>
          </a:solidFill>
          <a:ln w="9525">
            <a:solidFill>
              <a:srgbClr val="785C9C"/>
            </a:solidFill>
            <a:miter lim="800000"/>
            <a:headEnd/>
            <a:tailEnd/>
          </a:ln>
        </p:spPr>
        <p:txBody>
          <a:bodyPr wrap="none" anchor="ctr"/>
          <a:lstStyle/>
          <a:p>
            <a:pPr>
              <a:defRPr/>
            </a:pPr>
            <a:endParaRPr lang="en-US" sz="1800"/>
          </a:p>
        </p:txBody>
      </p:sp>
      <p:sp>
        <p:nvSpPr>
          <p:cNvPr id="27654" name="TextBox 1"/>
          <p:cNvSpPr txBox="1">
            <a:spLocks noChangeArrowheads="1"/>
          </p:cNvSpPr>
          <p:nvPr/>
        </p:nvSpPr>
        <p:spPr bwMode="auto">
          <a:xfrm>
            <a:off x="849313" y="2135188"/>
            <a:ext cx="1143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solidFill>
                  <a:srgbClr val="FF0000"/>
                </a:solidFill>
              </a:rPr>
              <a:t>When</a:t>
            </a:r>
          </a:p>
        </p:txBody>
      </p:sp>
      <p:sp>
        <p:nvSpPr>
          <p:cNvPr id="27655" name="TextBox 2"/>
          <p:cNvSpPr txBox="1">
            <a:spLocks noChangeArrowheads="1"/>
          </p:cNvSpPr>
          <p:nvPr/>
        </p:nvSpPr>
        <p:spPr bwMode="auto">
          <a:xfrm>
            <a:off x="2355850" y="2112963"/>
            <a:ext cx="1160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t>Where</a:t>
            </a:r>
          </a:p>
        </p:txBody>
      </p:sp>
      <p:sp>
        <p:nvSpPr>
          <p:cNvPr id="27656" name="TextBox 3"/>
          <p:cNvSpPr txBox="1">
            <a:spLocks noChangeArrowheads="1"/>
          </p:cNvSpPr>
          <p:nvPr/>
        </p:nvSpPr>
        <p:spPr bwMode="auto">
          <a:xfrm>
            <a:off x="4070350" y="2090738"/>
            <a:ext cx="3017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t>Getting Focused</a:t>
            </a:r>
          </a:p>
        </p:txBody>
      </p:sp>
      <p:sp>
        <p:nvSpPr>
          <p:cNvPr id="27657" name="TextBox 4"/>
          <p:cNvSpPr txBox="1">
            <a:spLocks noChangeArrowheads="1"/>
          </p:cNvSpPr>
          <p:nvPr/>
        </p:nvSpPr>
        <p:spPr bwMode="auto">
          <a:xfrm>
            <a:off x="7232650" y="2084388"/>
            <a:ext cx="16224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t>Questions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9">
                                            <p:txEl>
                                              <p:pRg st="0" end="0"/>
                                            </p:txEl>
                                          </p:spTgt>
                                        </p:tgtEl>
                                        <p:attrNameLst>
                                          <p:attrName>style.visibility</p:attrName>
                                        </p:attrNameLst>
                                      </p:cBhvr>
                                      <p:to>
                                        <p:strVal val="visible"/>
                                      </p:to>
                                    </p:set>
                                    <p:animEffect transition="in" filter="wipe(left)">
                                      <p:cBhvr>
                                        <p:cTn id="7" dur="500"/>
                                        <p:tgtEl>
                                          <p:spTgt spid="27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9">
                                            <p:txEl>
                                              <p:pRg st="1" end="1"/>
                                            </p:txEl>
                                          </p:spTgt>
                                        </p:tgtEl>
                                        <p:attrNameLst>
                                          <p:attrName>style.visibility</p:attrName>
                                        </p:attrNameLst>
                                      </p:cBhvr>
                                      <p:to>
                                        <p:strVal val="visible"/>
                                      </p:to>
                                    </p:set>
                                    <p:animEffect transition="in" filter="wipe(left)">
                                      <p:cBhvr>
                                        <p:cTn id="12" dur="500"/>
                                        <p:tgtEl>
                                          <p:spTgt spid="27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9">
                                            <p:txEl>
                                              <p:pRg st="2" end="2"/>
                                            </p:txEl>
                                          </p:spTgt>
                                        </p:tgtEl>
                                        <p:attrNameLst>
                                          <p:attrName>style.visibility</p:attrName>
                                        </p:attrNameLst>
                                      </p:cBhvr>
                                      <p:to>
                                        <p:strVal val="visible"/>
                                      </p:to>
                                    </p:set>
                                    <p:animEffect transition="in" filter="wipe(left)">
                                      <p:cBhvr>
                                        <p:cTn id="17" dur="500"/>
                                        <p:tgtEl>
                                          <p:spTgt spid="27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59">
                                            <p:txEl>
                                              <p:pRg st="3" end="3"/>
                                            </p:txEl>
                                          </p:spTgt>
                                        </p:tgtEl>
                                        <p:attrNameLst>
                                          <p:attrName>style.visibility</p:attrName>
                                        </p:attrNameLst>
                                      </p:cBhvr>
                                      <p:to>
                                        <p:strVal val="visible"/>
                                      </p:to>
                                    </p:set>
                                    <p:animEffect transition="in" filter="wipe(left)">
                                      <p:cBhvr>
                                        <p:cTn id="22" dur="500"/>
                                        <p:tgtEl>
                                          <p:spTgt spid="276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59">
                                            <p:txEl>
                                              <p:pRg st="4" end="4"/>
                                            </p:txEl>
                                          </p:spTgt>
                                        </p:tgtEl>
                                        <p:attrNameLst>
                                          <p:attrName>style.visibility</p:attrName>
                                        </p:attrNameLst>
                                      </p:cBhvr>
                                      <p:to>
                                        <p:strVal val="visible"/>
                                      </p:to>
                                    </p:set>
                                    <p:animEffect transition="in" filter="wipe(left)">
                                      <p:cBhvr>
                                        <p:cTn id="27" dur="500"/>
                                        <p:tgtEl>
                                          <p:spTgt spid="27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0"/>
          <p:cNvGrpSpPr>
            <a:grpSpLocks/>
          </p:cNvGrpSpPr>
          <p:nvPr/>
        </p:nvGrpSpPr>
        <p:grpSpPr bwMode="auto">
          <a:xfrm>
            <a:off x="790575" y="2398713"/>
            <a:ext cx="8239125" cy="509587"/>
            <a:chOff x="479" y="1035"/>
            <a:chExt cx="5190" cy="321"/>
          </a:xfrm>
        </p:grpSpPr>
        <p:sp>
          <p:nvSpPr>
            <p:cNvPr id="28679" name="AutoShape 1"/>
            <p:cNvSpPr>
              <a:spLocks/>
            </p:cNvSpPr>
            <p:nvPr/>
          </p:nvSpPr>
          <p:spPr bwMode="auto">
            <a:xfrm>
              <a:off x="4465" y="1035"/>
              <a:ext cx="1204" cy="321"/>
            </a:xfrm>
            <a:prstGeom prst="roundRect">
              <a:avLst>
                <a:gd name="adj" fmla="val 26315"/>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28680" name="AutoShape 2"/>
            <p:cNvSpPr>
              <a:spLocks/>
            </p:cNvSpPr>
            <p:nvPr/>
          </p:nvSpPr>
          <p:spPr bwMode="auto">
            <a:xfrm>
              <a:off x="2406" y="1047"/>
              <a:ext cx="1901" cy="309"/>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28681" name="AutoShape 3"/>
            <p:cNvSpPr>
              <a:spLocks/>
            </p:cNvSpPr>
            <p:nvPr/>
          </p:nvSpPr>
          <p:spPr bwMode="auto">
            <a:xfrm>
              <a:off x="1399" y="1035"/>
              <a:ext cx="799" cy="310"/>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2" name="AutoShape 4"/>
            <p:cNvSpPr>
              <a:spLocks/>
            </p:cNvSpPr>
            <p:nvPr/>
          </p:nvSpPr>
          <p:spPr bwMode="auto">
            <a:xfrm>
              <a:off x="479" y="1046"/>
              <a:ext cx="720" cy="309"/>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grpSp>
      <p:sp>
        <p:nvSpPr>
          <p:cNvPr id="28675" name="Rectangle 9"/>
          <p:cNvSpPr>
            <a:spLocks/>
          </p:cNvSpPr>
          <p:nvPr/>
        </p:nvSpPr>
        <p:spPr bwMode="auto">
          <a:xfrm>
            <a:off x="557213" y="2422525"/>
            <a:ext cx="82772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3000">
                <a:latin typeface="Franklin Gothic Book" pitchFamily="34" charset="0"/>
                <a:sym typeface="Arial" pitchFamily="34" charset="0"/>
              </a:rPr>
              <a:t>   When      </a:t>
            </a:r>
            <a:r>
              <a:rPr lang="en-US" sz="3000">
                <a:solidFill>
                  <a:srgbClr val="BD101B"/>
                </a:solidFill>
                <a:latin typeface="Franklin Gothic Book" pitchFamily="34" charset="0"/>
                <a:sym typeface="Arial" pitchFamily="34" charset="0"/>
              </a:rPr>
              <a:t>Where</a:t>
            </a:r>
            <a:r>
              <a:rPr lang="en-US" sz="3000">
                <a:latin typeface="Franklin Gothic Book" pitchFamily="34" charset="0"/>
                <a:sym typeface="Arial" pitchFamily="34" charset="0"/>
              </a:rPr>
              <a:t>      Getting Focused       Questions</a:t>
            </a:r>
          </a:p>
        </p:txBody>
      </p:sp>
      <p:sp>
        <p:nvSpPr>
          <p:cNvPr id="28682" name="Rectangle 10"/>
          <p:cNvSpPr>
            <a:spLocks/>
          </p:cNvSpPr>
          <p:nvPr/>
        </p:nvSpPr>
        <p:spPr bwMode="auto">
          <a:xfrm>
            <a:off x="931863" y="3833813"/>
            <a:ext cx="660558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457200" indent="-457200" defTabSz="642938">
              <a:lnSpc>
                <a:spcPct val="150000"/>
              </a:lnSpc>
              <a:buClr>
                <a:schemeClr val="accent3">
                  <a:lumMod val="75000"/>
                </a:schemeClr>
              </a:buClr>
              <a:buFontTx/>
              <a:buChar char="•"/>
              <a:defRPr/>
            </a:pPr>
            <a:r>
              <a:rPr lang="en-US" sz="3200" dirty="0">
                <a:latin typeface="Franklin Gothic Book" pitchFamily="34" charset="0"/>
                <a:sym typeface="Times New Roman" pitchFamily="18" charset="0"/>
              </a:rPr>
              <a:t>Use a regular study area.</a:t>
            </a:r>
          </a:p>
          <a:p>
            <a:pPr marL="457200" indent="-457200" defTabSz="642938">
              <a:lnSpc>
                <a:spcPct val="150000"/>
              </a:lnSpc>
              <a:buClr>
                <a:schemeClr val="accent3">
                  <a:lumMod val="75000"/>
                </a:schemeClr>
              </a:buClr>
              <a:buFontTx/>
              <a:buChar char="•"/>
              <a:defRPr/>
            </a:pPr>
            <a:r>
              <a:rPr lang="en-US" sz="3200" dirty="0">
                <a:latin typeface="Franklin Gothic Book" pitchFamily="34" charset="0"/>
                <a:sym typeface="Times New Roman" pitchFamily="18" charset="0"/>
              </a:rPr>
              <a:t>Use a library.</a:t>
            </a:r>
          </a:p>
          <a:p>
            <a:pPr marL="342900" indent="-342900" algn="ctr" defTabSz="642938">
              <a:lnSpc>
                <a:spcPct val="120000"/>
              </a:lnSpc>
              <a:defRPr/>
            </a:pPr>
            <a:endParaRPr lang="en-US" sz="2500" dirty="0">
              <a:latin typeface="Franklin Gothic Book" pitchFamily="34" charset="0"/>
              <a:sym typeface="Times New Roman" pitchFamily="18" charset="0"/>
            </a:endParaRPr>
          </a:p>
        </p:txBody>
      </p:sp>
      <p:sp>
        <p:nvSpPr>
          <p:cNvPr id="28678" name="AutoShape 11"/>
          <p:cNvSpPr>
            <a:spLocks noChangeArrowheads="1"/>
          </p:cNvSpPr>
          <p:nvPr/>
        </p:nvSpPr>
        <p:spPr bwMode="auto">
          <a:xfrm>
            <a:off x="2730500" y="3089275"/>
            <a:ext cx="495300" cy="715963"/>
          </a:xfrm>
          <a:prstGeom prst="upArrow">
            <a:avLst>
              <a:gd name="adj1" fmla="val 50000"/>
              <a:gd name="adj2" fmla="val 41779"/>
            </a:avLst>
          </a:prstGeom>
          <a:solidFill>
            <a:schemeClr val="accent3">
              <a:lumMod val="75000"/>
            </a:schemeClr>
          </a:solidFill>
          <a:ln w="9525">
            <a:solidFill>
              <a:srgbClr val="785C9C"/>
            </a:solidFill>
            <a:miter lim="800000"/>
            <a:headEnd/>
            <a:tailEnd/>
          </a:ln>
        </p:spPr>
        <p:txBody>
          <a:bodyPr wrap="none" anchor="ctr"/>
          <a:lstStyle/>
          <a:p>
            <a:pPr>
              <a:defRPr/>
            </a:pPr>
            <a:endParaRPr lang="en-US" sz="1800"/>
          </a:p>
        </p:txBody>
      </p:sp>
      <p:sp>
        <p:nvSpPr>
          <p:cNvPr id="11" name="Title 3"/>
          <p:cNvSpPr>
            <a:spLocks/>
          </p:cNvSpPr>
          <p:nvPr/>
        </p:nvSpPr>
        <p:spPr bwMode="auto">
          <a:xfrm>
            <a:off x="760413" y="395288"/>
            <a:ext cx="8301037" cy="1143000"/>
          </a:xfrm>
          <a:prstGeom prst="rect">
            <a:avLst/>
          </a:prstGeom>
          <a:noFill/>
          <a:ln>
            <a:noFill/>
          </a:ln>
          <a:effectLst>
            <a:outerShdw dist="38100" dir="2700000" rotWithShape="0">
              <a:srgbClr val="80808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4000" b="1" cap="all" dirty="0">
                <a:latin typeface="Franklin Gothic Medium" pitchFamily="34" charset="0"/>
              </a:rPr>
              <a:t>25 Ways </a:t>
            </a:r>
          </a:p>
          <a:p>
            <a:pPr>
              <a:defRPr/>
            </a:pPr>
            <a:r>
              <a:rPr lang="en-US" sz="4400" b="1" cap="all" dirty="0">
                <a:solidFill>
                  <a:srgbClr val="0070C0"/>
                </a:solidFill>
                <a:latin typeface="Franklin Gothic Medium" pitchFamily="34" charset="0"/>
              </a:rPr>
              <a:t>to get the most out of </a:t>
            </a:r>
            <a:r>
              <a:rPr lang="en-US" sz="6600" dirty="0">
                <a:solidFill>
                  <a:srgbClr val="F5852C"/>
                </a:solidFill>
                <a:latin typeface="Arial Rounded MT Bold" pitchFamily="34" charset="0"/>
              </a:rPr>
              <a:t>now</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82">
                                            <p:txEl>
                                              <p:pRg st="0" end="0"/>
                                            </p:txEl>
                                          </p:spTgt>
                                        </p:tgtEl>
                                        <p:attrNameLst>
                                          <p:attrName>style.visibility</p:attrName>
                                        </p:attrNameLst>
                                      </p:cBhvr>
                                      <p:to>
                                        <p:strVal val="visible"/>
                                      </p:to>
                                    </p:set>
                                    <p:animEffect transition="in" filter="wipe(left)">
                                      <p:cBhvr>
                                        <p:cTn id="7" dur="500"/>
                                        <p:tgtEl>
                                          <p:spTgt spid="286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82">
                                            <p:txEl>
                                              <p:pRg st="1" end="1"/>
                                            </p:txEl>
                                          </p:spTgt>
                                        </p:tgtEl>
                                        <p:attrNameLst>
                                          <p:attrName>style.visibility</p:attrName>
                                        </p:attrNameLst>
                                      </p:cBhvr>
                                      <p:to>
                                        <p:strVal val="visible"/>
                                      </p:to>
                                    </p:set>
                                    <p:animEffect transition="in" filter="wipe(left)">
                                      <p:cBhvr>
                                        <p:cTn id="12" dur="500"/>
                                        <p:tgtEl>
                                          <p:spTgt spid="286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 name="Rectangle 10"/>
          <p:cNvSpPr>
            <a:spLocks/>
          </p:cNvSpPr>
          <p:nvPr/>
        </p:nvSpPr>
        <p:spPr bwMode="auto">
          <a:xfrm>
            <a:off x="760413" y="2505075"/>
            <a:ext cx="67691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574675" indent="-574675" defTabSz="642938">
              <a:lnSpc>
                <a:spcPct val="120000"/>
              </a:lnSpc>
              <a:buClr>
                <a:schemeClr val="accent3">
                  <a:lumMod val="75000"/>
                </a:schemeClr>
              </a:buClr>
              <a:buFontTx/>
              <a:buChar char="•"/>
              <a:defRPr/>
            </a:pPr>
            <a:r>
              <a:rPr lang="en-US" dirty="0">
                <a:latin typeface="Franklin Gothic Book" pitchFamily="34" charset="0"/>
                <a:sym typeface="Times New Roman" pitchFamily="18" charset="0"/>
              </a:rPr>
              <a:t>Pay attention to your attention.</a:t>
            </a:r>
          </a:p>
          <a:p>
            <a:pPr marL="574675" indent="-574675" defTabSz="642938">
              <a:lnSpc>
                <a:spcPct val="120000"/>
              </a:lnSpc>
              <a:buClr>
                <a:schemeClr val="accent3">
                  <a:lumMod val="75000"/>
                </a:schemeClr>
              </a:buClr>
              <a:buFontTx/>
              <a:buChar char="•"/>
              <a:defRPr/>
            </a:pPr>
            <a:r>
              <a:rPr lang="en-US" dirty="0">
                <a:latin typeface="Franklin Gothic Book" pitchFamily="34" charset="0"/>
                <a:sym typeface="Times New Roman" pitchFamily="18" charset="0"/>
              </a:rPr>
              <a:t>Agree with living mates about study time.</a:t>
            </a:r>
          </a:p>
          <a:p>
            <a:pPr marL="574675" indent="-574675" defTabSz="642938">
              <a:lnSpc>
                <a:spcPct val="120000"/>
              </a:lnSpc>
              <a:buClr>
                <a:schemeClr val="accent3">
                  <a:lumMod val="75000"/>
                </a:schemeClr>
              </a:buClr>
              <a:buFontTx/>
              <a:buChar char="•"/>
              <a:defRPr/>
            </a:pPr>
            <a:r>
              <a:rPr lang="en-US" dirty="0">
                <a:latin typeface="Franklin Gothic Book" pitchFamily="34" charset="0"/>
                <a:sym typeface="Times New Roman" pitchFamily="18" charset="0"/>
              </a:rPr>
              <a:t>Get off the phone.</a:t>
            </a:r>
          </a:p>
          <a:p>
            <a:pPr marL="574675" indent="-574675" defTabSz="642938">
              <a:lnSpc>
                <a:spcPct val="120000"/>
              </a:lnSpc>
              <a:buClr>
                <a:schemeClr val="accent3">
                  <a:lumMod val="75000"/>
                </a:schemeClr>
              </a:buClr>
              <a:buFontTx/>
              <a:buChar char="•"/>
              <a:defRPr/>
            </a:pPr>
            <a:r>
              <a:rPr lang="en-US" dirty="0">
                <a:latin typeface="Franklin Gothic Book" pitchFamily="34" charset="0"/>
                <a:sym typeface="Times New Roman" pitchFamily="18" charset="0"/>
              </a:rPr>
              <a:t>Learn to say no.</a:t>
            </a:r>
          </a:p>
          <a:p>
            <a:pPr marL="574675" indent="-574675" defTabSz="642938">
              <a:lnSpc>
                <a:spcPct val="120000"/>
              </a:lnSpc>
              <a:buClr>
                <a:schemeClr val="accent3">
                  <a:lumMod val="75000"/>
                </a:schemeClr>
              </a:buClr>
              <a:buFontTx/>
              <a:buChar char="•"/>
              <a:defRPr/>
            </a:pPr>
            <a:r>
              <a:rPr lang="en-US" dirty="0">
                <a:latin typeface="Franklin Gothic Book" pitchFamily="34" charset="0"/>
                <a:sym typeface="Times New Roman" pitchFamily="18" charset="0"/>
              </a:rPr>
              <a:t>Hang a </a:t>
            </a:r>
            <a:r>
              <a:rPr lang="ja-JP" altLang="en-US" dirty="0">
                <a:sym typeface="Times New Roman" pitchFamily="18" charset="0"/>
              </a:rPr>
              <a:t>“</a:t>
            </a:r>
            <a:r>
              <a:rPr lang="en-US" altLang="ja-JP" dirty="0">
                <a:latin typeface="Franklin Gothic Book" pitchFamily="34" charset="0"/>
                <a:cs typeface="Times New Roman" pitchFamily="18" charset="0"/>
                <a:sym typeface="Times New Roman" pitchFamily="18" charset="0"/>
              </a:rPr>
              <a:t>do not disturb</a:t>
            </a:r>
            <a:r>
              <a:rPr lang="ja-JP" altLang="en-US" dirty="0">
                <a:sym typeface="Times New Roman" pitchFamily="18" charset="0"/>
              </a:rPr>
              <a:t>”</a:t>
            </a:r>
            <a:r>
              <a:rPr lang="en-US" altLang="ja-JP" dirty="0">
                <a:latin typeface="Franklin Gothic Book" pitchFamily="34" charset="0"/>
                <a:ea typeface="ヒラギノ角ゴ ProN W3" charset="-128"/>
                <a:sym typeface="Times New Roman" pitchFamily="18" charset="0"/>
              </a:rPr>
              <a:t> sign on your door.</a:t>
            </a:r>
          </a:p>
          <a:p>
            <a:pPr marL="574675" indent="-574675" defTabSz="642938">
              <a:lnSpc>
                <a:spcPct val="120000"/>
              </a:lnSpc>
              <a:buClr>
                <a:schemeClr val="accent3">
                  <a:lumMod val="75000"/>
                </a:schemeClr>
              </a:buClr>
              <a:buFontTx/>
              <a:buChar char="•"/>
              <a:defRPr/>
            </a:pPr>
            <a:r>
              <a:rPr lang="en-US" dirty="0">
                <a:latin typeface="Franklin Gothic Book" pitchFamily="34" charset="0"/>
                <a:ea typeface="ヒラギノ角ゴ ProN W3" charset="-128"/>
                <a:sym typeface="Times New Roman" pitchFamily="18" charset="0"/>
              </a:rPr>
              <a:t>Get ready the night before.</a:t>
            </a:r>
          </a:p>
          <a:p>
            <a:pPr marL="574675" indent="-574675" defTabSz="642938">
              <a:lnSpc>
                <a:spcPct val="120000"/>
              </a:lnSpc>
              <a:buClr>
                <a:schemeClr val="accent3">
                  <a:lumMod val="75000"/>
                </a:schemeClr>
              </a:buClr>
              <a:buFontTx/>
              <a:buChar char="•"/>
              <a:defRPr/>
            </a:pPr>
            <a:r>
              <a:rPr lang="en-US" dirty="0">
                <a:latin typeface="Franklin Gothic Book" pitchFamily="34" charset="0"/>
                <a:ea typeface="ヒラギノ角ゴ ProN W3" charset="-128"/>
                <a:sym typeface="Times New Roman" pitchFamily="18" charset="0"/>
              </a:rPr>
              <a:t>Call ahead.</a:t>
            </a:r>
          </a:p>
          <a:p>
            <a:pPr marL="574675" indent="-574675" defTabSz="642938">
              <a:lnSpc>
                <a:spcPct val="120000"/>
              </a:lnSpc>
              <a:buClr>
                <a:schemeClr val="accent3">
                  <a:lumMod val="75000"/>
                </a:schemeClr>
              </a:buClr>
              <a:buFontTx/>
              <a:buChar char="•"/>
              <a:defRPr/>
            </a:pPr>
            <a:r>
              <a:rPr lang="en-US" dirty="0">
                <a:latin typeface="Franklin Gothic Book" pitchFamily="34" charset="0"/>
                <a:ea typeface="ヒラギノ角ゴ ProN W3" charset="-128"/>
                <a:sym typeface="Times New Roman" pitchFamily="18" charset="0"/>
              </a:rPr>
              <a:t>Avoid noise distractions.</a:t>
            </a:r>
          </a:p>
          <a:p>
            <a:pPr marL="574675" indent="-574675" defTabSz="642938">
              <a:lnSpc>
                <a:spcPct val="120000"/>
              </a:lnSpc>
              <a:buClr>
                <a:schemeClr val="accent3">
                  <a:lumMod val="75000"/>
                </a:schemeClr>
              </a:buClr>
              <a:buFontTx/>
              <a:buChar char="•"/>
              <a:defRPr/>
            </a:pPr>
            <a:r>
              <a:rPr lang="en-US" dirty="0">
                <a:latin typeface="Franklin Gothic Book" pitchFamily="34" charset="0"/>
                <a:ea typeface="ヒラギノ角ゴ ProN W3" charset="-128"/>
                <a:sym typeface="Times New Roman" pitchFamily="18" charset="0"/>
              </a:rPr>
              <a:t>Manage interruptions.</a:t>
            </a:r>
          </a:p>
          <a:p>
            <a:pPr marL="342900" indent="-342900" algn="ctr" defTabSz="642938">
              <a:lnSpc>
                <a:spcPct val="120000"/>
              </a:lnSpc>
              <a:defRPr/>
            </a:pPr>
            <a:endParaRPr lang="en-US" dirty="0">
              <a:latin typeface="Franklin Gothic Book" pitchFamily="34" charset="0"/>
              <a:ea typeface="ヒラギノ角ゴ ProN W3" charset="-128"/>
              <a:sym typeface="Times New Roman" pitchFamily="18" charset="0"/>
            </a:endParaRPr>
          </a:p>
        </p:txBody>
      </p:sp>
      <p:grpSp>
        <p:nvGrpSpPr>
          <p:cNvPr id="29699" name="Group 9"/>
          <p:cNvGrpSpPr>
            <a:grpSpLocks/>
          </p:cNvGrpSpPr>
          <p:nvPr/>
        </p:nvGrpSpPr>
        <p:grpSpPr bwMode="auto">
          <a:xfrm>
            <a:off x="760413" y="1604963"/>
            <a:ext cx="8239125" cy="509587"/>
            <a:chOff x="479" y="1035"/>
            <a:chExt cx="5190" cy="321"/>
          </a:xfrm>
        </p:grpSpPr>
        <p:sp>
          <p:nvSpPr>
            <p:cNvPr id="2" name="AutoShape 1"/>
            <p:cNvSpPr>
              <a:spLocks/>
            </p:cNvSpPr>
            <p:nvPr/>
          </p:nvSpPr>
          <p:spPr bwMode="auto">
            <a:xfrm>
              <a:off x="4465" y="1035"/>
              <a:ext cx="1204" cy="321"/>
            </a:xfrm>
            <a:prstGeom prst="roundRect">
              <a:avLst>
                <a:gd name="adj" fmla="val 26315"/>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29707" name="AutoShape 2"/>
            <p:cNvSpPr>
              <a:spLocks/>
            </p:cNvSpPr>
            <p:nvPr/>
          </p:nvSpPr>
          <p:spPr bwMode="auto">
            <a:xfrm>
              <a:off x="2406" y="1047"/>
              <a:ext cx="1901" cy="309"/>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29708" name="AutoShape 3"/>
            <p:cNvSpPr>
              <a:spLocks/>
            </p:cNvSpPr>
            <p:nvPr/>
          </p:nvSpPr>
          <p:spPr bwMode="auto">
            <a:xfrm>
              <a:off x="1399" y="1035"/>
              <a:ext cx="799" cy="310"/>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29709" name="AutoShape 4"/>
            <p:cNvSpPr>
              <a:spLocks/>
            </p:cNvSpPr>
            <p:nvPr/>
          </p:nvSpPr>
          <p:spPr bwMode="auto">
            <a:xfrm>
              <a:off x="479" y="1046"/>
              <a:ext cx="720" cy="309"/>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grpSp>
      <p:sp>
        <p:nvSpPr>
          <p:cNvPr id="29701" name="AutoShape 10"/>
          <p:cNvSpPr>
            <a:spLocks noChangeArrowheads="1"/>
          </p:cNvSpPr>
          <p:nvPr/>
        </p:nvSpPr>
        <p:spPr bwMode="auto">
          <a:xfrm>
            <a:off x="6083300" y="2255838"/>
            <a:ext cx="465138" cy="747712"/>
          </a:xfrm>
          <a:prstGeom prst="upArrow">
            <a:avLst>
              <a:gd name="adj1" fmla="val 50000"/>
              <a:gd name="adj2" fmla="val 41617"/>
            </a:avLst>
          </a:prstGeom>
          <a:solidFill>
            <a:schemeClr val="accent3">
              <a:lumMod val="75000"/>
            </a:schemeClr>
          </a:solidFill>
          <a:ln w="9525">
            <a:solidFill>
              <a:srgbClr val="785C9C"/>
            </a:solidFill>
            <a:miter lim="800000"/>
            <a:headEnd/>
            <a:tailEnd/>
          </a:ln>
        </p:spPr>
        <p:txBody>
          <a:bodyPr wrap="none" anchor="ctr"/>
          <a:lstStyle/>
          <a:p>
            <a:pPr>
              <a:defRPr/>
            </a:pPr>
            <a:endParaRPr lang="en-US" sz="1800"/>
          </a:p>
        </p:txBody>
      </p:sp>
      <p:sp>
        <p:nvSpPr>
          <p:cNvPr id="3" name="TextBox 1"/>
          <p:cNvSpPr txBox="1">
            <a:spLocks noChangeArrowheads="1"/>
          </p:cNvSpPr>
          <p:nvPr/>
        </p:nvSpPr>
        <p:spPr bwMode="auto">
          <a:xfrm>
            <a:off x="865188" y="162877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t>When</a:t>
            </a:r>
          </a:p>
        </p:txBody>
      </p:sp>
      <p:sp>
        <p:nvSpPr>
          <p:cNvPr id="29702" name="TextBox 2"/>
          <p:cNvSpPr txBox="1">
            <a:spLocks noChangeArrowheads="1"/>
          </p:cNvSpPr>
          <p:nvPr/>
        </p:nvSpPr>
        <p:spPr bwMode="auto">
          <a:xfrm>
            <a:off x="2241550" y="1604963"/>
            <a:ext cx="1268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t>Where</a:t>
            </a:r>
          </a:p>
        </p:txBody>
      </p:sp>
      <p:sp>
        <p:nvSpPr>
          <p:cNvPr id="29703" name="TextBox 3"/>
          <p:cNvSpPr txBox="1">
            <a:spLocks noChangeArrowheads="1"/>
          </p:cNvSpPr>
          <p:nvPr/>
        </p:nvSpPr>
        <p:spPr bwMode="auto">
          <a:xfrm>
            <a:off x="4144963" y="1604963"/>
            <a:ext cx="292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solidFill>
                  <a:srgbClr val="BD101B"/>
                </a:solidFill>
              </a:rPr>
              <a:t>Getting Focused</a:t>
            </a:r>
          </a:p>
        </p:txBody>
      </p:sp>
      <p:sp>
        <p:nvSpPr>
          <p:cNvPr id="29704" name="TextBox 4"/>
          <p:cNvSpPr txBox="1">
            <a:spLocks noChangeArrowheads="1"/>
          </p:cNvSpPr>
          <p:nvPr/>
        </p:nvSpPr>
        <p:spPr bwMode="auto">
          <a:xfrm>
            <a:off x="7262813" y="1604963"/>
            <a:ext cx="17367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t>Questions</a:t>
            </a:r>
          </a:p>
        </p:txBody>
      </p:sp>
      <p:sp>
        <p:nvSpPr>
          <p:cNvPr id="14" name="Title 3"/>
          <p:cNvSpPr>
            <a:spLocks/>
          </p:cNvSpPr>
          <p:nvPr/>
        </p:nvSpPr>
        <p:spPr bwMode="auto">
          <a:xfrm>
            <a:off x="690563" y="120650"/>
            <a:ext cx="8301037" cy="1143000"/>
          </a:xfrm>
          <a:prstGeom prst="rect">
            <a:avLst/>
          </a:prstGeom>
          <a:noFill/>
          <a:ln>
            <a:noFill/>
          </a:ln>
          <a:effectLst>
            <a:outerShdw dist="38100" dir="2700000" rotWithShape="0">
              <a:srgbClr val="80808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3600" b="1" cap="all" dirty="0">
                <a:latin typeface="Franklin Gothic Medium" pitchFamily="34" charset="0"/>
              </a:rPr>
              <a:t>25 Ways </a:t>
            </a:r>
            <a:r>
              <a:rPr lang="en-US" sz="3200" b="1" cap="all" dirty="0">
                <a:solidFill>
                  <a:srgbClr val="0070C0"/>
                </a:solidFill>
                <a:latin typeface="Franklin Gothic Medium" pitchFamily="34" charset="0"/>
              </a:rPr>
              <a:t>to get the most out of </a:t>
            </a:r>
            <a:r>
              <a:rPr lang="en-US" sz="4800" dirty="0">
                <a:solidFill>
                  <a:srgbClr val="F5852C"/>
                </a:solidFill>
                <a:latin typeface="Arial Rounded MT Bold" pitchFamily="34" charset="0"/>
              </a:rPr>
              <a:t>now</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6">
                                            <p:txEl>
                                              <p:pRg st="0" end="0"/>
                                            </p:txEl>
                                          </p:spTgt>
                                        </p:tgtEl>
                                        <p:attrNameLst>
                                          <p:attrName>style.visibility</p:attrName>
                                        </p:attrNameLst>
                                      </p:cBhvr>
                                      <p:to>
                                        <p:strVal val="visible"/>
                                      </p:to>
                                    </p:set>
                                    <p:animEffect transition="in" filter="wipe(left)">
                                      <p:cBhvr>
                                        <p:cTn id="7" dur="500"/>
                                        <p:tgtEl>
                                          <p:spTgt spid="297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6">
                                            <p:txEl>
                                              <p:pRg st="1" end="1"/>
                                            </p:txEl>
                                          </p:spTgt>
                                        </p:tgtEl>
                                        <p:attrNameLst>
                                          <p:attrName>style.visibility</p:attrName>
                                        </p:attrNameLst>
                                      </p:cBhvr>
                                      <p:to>
                                        <p:strVal val="visible"/>
                                      </p:to>
                                    </p:set>
                                    <p:animEffect transition="in" filter="wipe(left)">
                                      <p:cBhvr>
                                        <p:cTn id="12" dur="500"/>
                                        <p:tgtEl>
                                          <p:spTgt spid="297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6">
                                            <p:txEl>
                                              <p:pRg st="2" end="2"/>
                                            </p:txEl>
                                          </p:spTgt>
                                        </p:tgtEl>
                                        <p:attrNameLst>
                                          <p:attrName>style.visibility</p:attrName>
                                        </p:attrNameLst>
                                      </p:cBhvr>
                                      <p:to>
                                        <p:strVal val="visible"/>
                                      </p:to>
                                    </p:set>
                                    <p:animEffect transition="in" filter="wipe(left)">
                                      <p:cBhvr>
                                        <p:cTn id="17" dur="500"/>
                                        <p:tgtEl>
                                          <p:spTgt spid="297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6">
                                            <p:txEl>
                                              <p:pRg st="3" end="3"/>
                                            </p:txEl>
                                          </p:spTgt>
                                        </p:tgtEl>
                                        <p:attrNameLst>
                                          <p:attrName>style.visibility</p:attrName>
                                        </p:attrNameLst>
                                      </p:cBhvr>
                                      <p:to>
                                        <p:strVal val="visible"/>
                                      </p:to>
                                    </p:set>
                                    <p:animEffect transition="in" filter="wipe(left)">
                                      <p:cBhvr>
                                        <p:cTn id="22" dur="500"/>
                                        <p:tgtEl>
                                          <p:spTgt spid="297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706">
                                            <p:txEl>
                                              <p:pRg st="4" end="4"/>
                                            </p:txEl>
                                          </p:spTgt>
                                        </p:tgtEl>
                                        <p:attrNameLst>
                                          <p:attrName>style.visibility</p:attrName>
                                        </p:attrNameLst>
                                      </p:cBhvr>
                                      <p:to>
                                        <p:strVal val="visible"/>
                                      </p:to>
                                    </p:set>
                                    <p:animEffect transition="in" filter="wipe(left)">
                                      <p:cBhvr>
                                        <p:cTn id="27" dur="500"/>
                                        <p:tgtEl>
                                          <p:spTgt spid="297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706">
                                            <p:txEl>
                                              <p:pRg st="5" end="5"/>
                                            </p:txEl>
                                          </p:spTgt>
                                        </p:tgtEl>
                                        <p:attrNameLst>
                                          <p:attrName>style.visibility</p:attrName>
                                        </p:attrNameLst>
                                      </p:cBhvr>
                                      <p:to>
                                        <p:strVal val="visible"/>
                                      </p:to>
                                    </p:set>
                                    <p:animEffect transition="in" filter="wipe(left)">
                                      <p:cBhvr>
                                        <p:cTn id="32" dur="500"/>
                                        <p:tgtEl>
                                          <p:spTgt spid="2970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06">
                                            <p:txEl>
                                              <p:pRg st="6" end="6"/>
                                            </p:txEl>
                                          </p:spTgt>
                                        </p:tgtEl>
                                        <p:attrNameLst>
                                          <p:attrName>style.visibility</p:attrName>
                                        </p:attrNameLst>
                                      </p:cBhvr>
                                      <p:to>
                                        <p:strVal val="visible"/>
                                      </p:to>
                                    </p:set>
                                    <p:animEffect transition="in" filter="wipe(left)">
                                      <p:cBhvr>
                                        <p:cTn id="37" dur="500"/>
                                        <p:tgtEl>
                                          <p:spTgt spid="2970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706">
                                            <p:txEl>
                                              <p:pRg st="7" end="7"/>
                                            </p:txEl>
                                          </p:spTgt>
                                        </p:tgtEl>
                                        <p:attrNameLst>
                                          <p:attrName>style.visibility</p:attrName>
                                        </p:attrNameLst>
                                      </p:cBhvr>
                                      <p:to>
                                        <p:strVal val="visible"/>
                                      </p:to>
                                    </p:set>
                                    <p:animEffect transition="in" filter="wipe(left)">
                                      <p:cBhvr>
                                        <p:cTn id="42" dur="500"/>
                                        <p:tgtEl>
                                          <p:spTgt spid="2970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706">
                                            <p:txEl>
                                              <p:pRg st="8" end="8"/>
                                            </p:txEl>
                                          </p:spTgt>
                                        </p:tgtEl>
                                        <p:attrNameLst>
                                          <p:attrName>style.visibility</p:attrName>
                                        </p:attrNameLst>
                                      </p:cBhvr>
                                      <p:to>
                                        <p:strVal val="visible"/>
                                      </p:to>
                                    </p:set>
                                    <p:animEffect transition="in" filter="wipe(left)">
                                      <p:cBhvr>
                                        <p:cTn id="47" dur="500"/>
                                        <p:tgtEl>
                                          <p:spTgt spid="297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Rectangle 10"/>
          <p:cNvSpPr>
            <a:spLocks/>
          </p:cNvSpPr>
          <p:nvPr/>
        </p:nvSpPr>
        <p:spPr bwMode="auto">
          <a:xfrm>
            <a:off x="931863" y="2357438"/>
            <a:ext cx="8277225"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509588" indent="-509588" defTabSz="642938">
              <a:lnSpc>
                <a:spcPct val="120000"/>
              </a:lnSpc>
              <a:buClr>
                <a:schemeClr val="accent3">
                  <a:lumMod val="75000"/>
                </a:schemeClr>
              </a:buClr>
              <a:buFontTx/>
              <a:buChar char="•"/>
              <a:defRPr/>
            </a:pPr>
            <a:r>
              <a:rPr lang="en-US" dirty="0">
                <a:latin typeface="Franklin Gothic Book" pitchFamily="34" charset="0"/>
                <a:sym typeface="Times New Roman" pitchFamily="18" charset="0"/>
              </a:rPr>
              <a:t>What is one task I can accomplish towards my goal?</a:t>
            </a:r>
          </a:p>
          <a:p>
            <a:pPr marL="509588" indent="-509588" defTabSz="642938">
              <a:lnSpc>
                <a:spcPct val="120000"/>
              </a:lnSpc>
              <a:buClr>
                <a:schemeClr val="accent3">
                  <a:lumMod val="75000"/>
                </a:schemeClr>
              </a:buClr>
              <a:buFontTx/>
              <a:buChar char="•"/>
              <a:defRPr/>
            </a:pPr>
            <a:r>
              <a:rPr lang="en-US" dirty="0">
                <a:latin typeface="Franklin Gothic Book" pitchFamily="34" charset="0"/>
                <a:sym typeface="Times New Roman" pitchFamily="18" charset="0"/>
              </a:rPr>
              <a:t>Am I being too hard on myself?</a:t>
            </a:r>
          </a:p>
          <a:p>
            <a:pPr marL="509588" indent="-509588" defTabSz="642938">
              <a:lnSpc>
                <a:spcPct val="120000"/>
              </a:lnSpc>
              <a:buClr>
                <a:schemeClr val="accent3">
                  <a:lumMod val="75000"/>
                </a:schemeClr>
              </a:buClr>
              <a:buFontTx/>
              <a:buChar char="•"/>
              <a:defRPr/>
            </a:pPr>
            <a:r>
              <a:rPr lang="en-US" dirty="0">
                <a:latin typeface="Franklin Gothic Book" pitchFamily="34" charset="0"/>
                <a:sym typeface="Times New Roman" pitchFamily="18" charset="0"/>
              </a:rPr>
              <a:t>Is this a piano?</a:t>
            </a:r>
          </a:p>
          <a:p>
            <a:pPr marL="509588" indent="-509588" defTabSz="642938">
              <a:lnSpc>
                <a:spcPct val="120000"/>
              </a:lnSpc>
              <a:buClr>
                <a:schemeClr val="accent3">
                  <a:lumMod val="75000"/>
                </a:schemeClr>
              </a:buClr>
              <a:buFontTx/>
              <a:buChar char="•"/>
              <a:defRPr/>
            </a:pPr>
            <a:r>
              <a:rPr lang="en-US" dirty="0">
                <a:latin typeface="Franklin Gothic Book" pitchFamily="34" charset="0"/>
                <a:sym typeface="Times New Roman" pitchFamily="18" charset="0"/>
              </a:rPr>
              <a:t>Would I pay myself for what I</a:t>
            </a:r>
            <a:r>
              <a:rPr lang="ja-JP" altLang="en-US" dirty="0">
                <a:sym typeface="Times New Roman" pitchFamily="18" charset="0"/>
              </a:rPr>
              <a:t>’</a:t>
            </a:r>
            <a:r>
              <a:rPr lang="en-US" altLang="ja-JP" dirty="0">
                <a:latin typeface="Franklin Gothic Book" pitchFamily="34" charset="0"/>
                <a:cs typeface="Times New Roman" pitchFamily="18" charset="0"/>
                <a:sym typeface="Times New Roman" pitchFamily="18" charset="0"/>
              </a:rPr>
              <a:t>m doing?</a:t>
            </a:r>
          </a:p>
          <a:p>
            <a:pPr marL="509588" indent="-509588" defTabSz="642938">
              <a:lnSpc>
                <a:spcPct val="120000"/>
              </a:lnSpc>
              <a:buClr>
                <a:schemeClr val="accent3">
                  <a:lumMod val="75000"/>
                </a:schemeClr>
              </a:buClr>
              <a:buFontTx/>
              <a:buChar char="•"/>
              <a:defRPr/>
            </a:pPr>
            <a:r>
              <a:rPr lang="en-US" dirty="0">
                <a:latin typeface="Franklin Gothic Book" pitchFamily="34" charset="0"/>
                <a:cs typeface="Times New Roman" pitchFamily="18" charset="0"/>
                <a:sym typeface="Times New Roman" pitchFamily="18" charset="0"/>
              </a:rPr>
              <a:t>Can I do just one more thing?</a:t>
            </a:r>
          </a:p>
          <a:p>
            <a:pPr marL="509588" indent="-509588" defTabSz="642938">
              <a:lnSpc>
                <a:spcPct val="120000"/>
              </a:lnSpc>
              <a:buClr>
                <a:schemeClr val="accent3">
                  <a:lumMod val="75000"/>
                </a:schemeClr>
              </a:buClr>
              <a:buFontTx/>
              <a:buChar char="•"/>
              <a:defRPr/>
            </a:pPr>
            <a:r>
              <a:rPr lang="en-US" dirty="0">
                <a:latin typeface="Franklin Gothic Book" pitchFamily="34" charset="0"/>
                <a:cs typeface="Times New Roman" pitchFamily="18" charset="0"/>
                <a:sym typeface="Times New Roman" pitchFamily="18" charset="0"/>
              </a:rPr>
              <a:t>Can I delegate this?</a:t>
            </a:r>
          </a:p>
          <a:p>
            <a:pPr marL="509588" indent="-509588" defTabSz="642938">
              <a:lnSpc>
                <a:spcPct val="120000"/>
              </a:lnSpc>
              <a:buClr>
                <a:schemeClr val="accent3">
                  <a:lumMod val="75000"/>
                </a:schemeClr>
              </a:buClr>
              <a:buFontTx/>
              <a:buChar char="•"/>
              <a:defRPr/>
            </a:pPr>
            <a:r>
              <a:rPr lang="en-US" dirty="0">
                <a:latin typeface="Franklin Gothic Book" pitchFamily="34" charset="0"/>
                <a:cs typeface="Times New Roman" pitchFamily="18" charset="0"/>
                <a:sym typeface="Times New Roman" pitchFamily="18" charset="0"/>
              </a:rPr>
              <a:t>How did I just waste time?</a:t>
            </a:r>
          </a:p>
          <a:p>
            <a:pPr marL="509588" indent="-509588" defTabSz="642938">
              <a:lnSpc>
                <a:spcPct val="120000"/>
              </a:lnSpc>
              <a:buClr>
                <a:schemeClr val="accent3">
                  <a:lumMod val="75000"/>
                </a:schemeClr>
              </a:buClr>
              <a:buFontTx/>
              <a:buChar char="•"/>
              <a:defRPr/>
            </a:pPr>
            <a:r>
              <a:rPr lang="en-US" dirty="0">
                <a:latin typeface="Franklin Gothic Book" pitchFamily="34" charset="0"/>
                <a:cs typeface="Times New Roman" pitchFamily="18" charset="0"/>
                <a:sym typeface="Times New Roman" pitchFamily="18" charset="0"/>
              </a:rPr>
              <a:t>Could I find the time if I really wanted to?</a:t>
            </a:r>
          </a:p>
          <a:p>
            <a:pPr marL="509588" indent="-509588" defTabSz="642938">
              <a:lnSpc>
                <a:spcPct val="120000"/>
              </a:lnSpc>
              <a:buClr>
                <a:schemeClr val="accent3">
                  <a:lumMod val="75000"/>
                </a:schemeClr>
              </a:buClr>
              <a:buFontTx/>
              <a:buChar char="•"/>
              <a:defRPr/>
            </a:pPr>
            <a:r>
              <a:rPr lang="en-US" dirty="0">
                <a:latin typeface="Franklin Gothic Book" pitchFamily="34" charset="0"/>
                <a:cs typeface="Times New Roman" pitchFamily="18" charset="0"/>
                <a:sym typeface="Times New Roman" pitchFamily="18" charset="0"/>
              </a:rPr>
              <a:t>Am I willing to promise it?</a:t>
            </a:r>
          </a:p>
          <a:p>
            <a:pPr marL="292100" indent="-292100" algn="ctr" defTabSz="642938">
              <a:lnSpc>
                <a:spcPct val="120000"/>
              </a:lnSpc>
              <a:defRPr/>
            </a:pPr>
            <a:endParaRPr lang="en-US" sz="2500" dirty="0">
              <a:latin typeface="Franklin Gothic Book" pitchFamily="34" charset="0"/>
              <a:cs typeface="Times New Roman" pitchFamily="18" charset="0"/>
              <a:sym typeface="Times New Roman" pitchFamily="18" charset="0"/>
            </a:endParaRPr>
          </a:p>
        </p:txBody>
      </p:sp>
      <p:grpSp>
        <p:nvGrpSpPr>
          <p:cNvPr id="30723" name="Group 9"/>
          <p:cNvGrpSpPr>
            <a:grpSpLocks/>
          </p:cNvGrpSpPr>
          <p:nvPr/>
        </p:nvGrpSpPr>
        <p:grpSpPr bwMode="auto">
          <a:xfrm>
            <a:off x="760413" y="1389063"/>
            <a:ext cx="8239125" cy="509587"/>
            <a:chOff x="479" y="1035"/>
            <a:chExt cx="5190" cy="321"/>
          </a:xfrm>
        </p:grpSpPr>
        <p:sp>
          <p:nvSpPr>
            <p:cNvPr id="30727" name="AutoShape 1"/>
            <p:cNvSpPr>
              <a:spLocks/>
            </p:cNvSpPr>
            <p:nvPr/>
          </p:nvSpPr>
          <p:spPr bwMode="auto">
            <a:xfrm>
              <a:off x="4465" y="1035"/>
              <a:ext cx="1204" cy="321"/>
            </a:xfrm>
            <a:prstGeom prst="roundRect">
              <a:avLst>
                <a:gd name="adj" fmla="val 26315"/>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30728" name="AutoShape 2"/>
            <p:cNvSpPr>
              <a:spLocks/>
            </p:cNvSpPr>
            <p:nvPr/>
          </p:nvSpPr>
          <p:spPr bwMode="auto">
            <a:xfrm>
              <a:off x="2406" y="1047"/>
              <a:ext cx="1901" cy="309"/>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30729" name="AutoShape 3"/>
            <p:cNvSpPr>
              <a:spLocks/>
            </p:cNvSpPr>
            <p:nvPr/>
          </p:nvSpPr>
          <p:spPr bwMode="auto">
            <a:xfrm>
              <a:off x="1399" y="1035"/>
              <a:ext cx="799" cy="310"/>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sp>
          <p:nvSpPr>
            <p:cNvPr id="2" name="AutoShape 4"/>
            <p:cNvSpPr>
              <a:spLocks/>
            </p:cNvSpPr>
            <p:nvPr/>
          </p:nvSpPr>
          <p:spPr bwMode="auto">
            <a:xfrm>
              <a:off x="479" y="1046"/>
              <a:ext cx="720" cy="309"/>
            </a:xfrm>
            <a:prstGeom prst="roundRect">
              <a:avLst>
                <a:gd name="adj" fmla="val 27269"/>
              </a:avLst>
            </a:prstGeom>
            <a:solidFill>
              <a:srgbClr val="FFFFFF"/>
            </a:solidFill>
            <a:ln w="25400">
              <a:solidFill>
                <a:srgbClr val="BD101B"/>
              </a:solidFill>
              <a:miter lim="800000"/>
              <a:headEnd/>
              <a:tailEnd/>
            </a:ln>
          </p:spPr>
          <p:txBody>
            <a:bodyPr lIns="0" tIns="0" rIns="0" bIns="0"/>
            <a:lstStyle/>
            <a:p>
              <a:pPr algn="ctr" defTabSz="642938"/>
              <a:endParaRPr lang="en-US" sz="3000">
                <a:solidFill>
                  <a:srgbClr val="FFFFFF"/>
                </a:solidFill>
                <a:latin typeface="Gill Sans" charset="0"/>
                <a:ea typeface="ヒラギノ角ゴ ProN W3" charset="-128"/>
                <a:sym typeface="Gill Sans" charset="0"/>
              </a:endParaRPr>
            </a:p>
          </p:txBody>
        </p:sp>
      </p:grpSp>
      <p:sp>
        <p:nvSpPr>
          <p:cNvPr id="30724" name="Rectangle 9"/>
          <p:cNvSpPr>
            <a:spLocks/>
          </p:cNvSpPr>
          <p:nvPr/>
        </p:nvSpPr>
        <p:spPr bwMode="auto">
          <a:xfrm>
            <a:off x="719138" y="1374775"/>
            <a:ext cx="82772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defTabSz="642938"/>
            <a:r>
              <a:rPr lang="en-US" sz="3000">
                <a:sym typeface="Arial" pitchFamily="34" charset="0"/>
              </a:rPr>
              <a:t>When     Where     Getting Focused     </a:t>
            </a:r>
            <a:r>
              <a:rPr lang="en-US" sz="3000">
                <a:solidFill>
                  <a:srgbClr val="BD101B"/>
                </a:solidFill>
                <a:sym typeface="Arial" pitchFamily="34" charset="0"/>
              </a:rPr>
              <a:t>Questions</a:t>
            </a:r>
          </a:p>
        </p:txBody>
      </p:sp>
      <p:sp>
        <p:nvSpPr>
          <p:cNvPr id="30726" name="AutoShape 10"/>
          <p:cNvSpPr>
            <a:spLocks noChangeArrowheads="1"/>
          </p:cNvSpPr>
          <p:nvPr/>
        </p:nvSpPr>
        <p:spPr bwMode="auto">
          <a:xfrm>
            <a:off x="8380413" y="1963738"/>
            <a:ext cx="515937" cy="831850"/>
          </a:xfrm>
          <a:prstGeom prst="upArrow">
            <a:avLst>
              <a:gd name="adj1" fmla="val 50000"/>
              <a:gd name="adj2" fmla="val 41666"/>
            </a:avLst>
          </a:prstGeom>
          <a:solidFill>
            <a:schemeClr val="accent3">
              <a:lumMod val="75000"/>
            </a:schemeClr>
          </a:solidFill>
          <a:ln w="9525">
            <a:solidFill>
              <a:srgbClr val="785C9C"/>
            </a:solidFill>
            <a:miter lim="800000"/>
            <a:headEnd/>
            <a:tailEnd/>
          </a:ln>
        </p:spPr>
        <p:txBody>
          <a:bodyPr wrap="none" anchor="ctr"/>
          <a:lstStyle/>
          <a:p>
            <a:pPr>
              <a:defRPr/>
            </a:pPr>
            <a:endParaRPr lang="en-US" sz="1800"/>
          </a:p>
        </p:txBody>
      </p:sp>
      <p:sp>
        <p:nvSpPr>
          <p:cNvPr id="11" name="Title 3"/>
          <p:cNvSpPr>
            <a:spLocks/>
          </p:cNvSpPr>
          <p:nvPr/>
        </p:nvSpPr>
        <p:spPr bwMode="auto">
          <a:xfrm>
            <a:off x="690563" y="120650"/>
            <a:ext cx="8301037" cy="1143000"/>
          </a:xfrm>
          <a:prstGeom prst="rect">
            <a:avLst/>
          </a:prstGeom>
          <a:noFill/>
          <a:ln>
            <a:noFill/>
          </a:ln>
          <a:effectLst>
            <a:outerShdw dist="38100" dir="2700000" rotWithShape="0">
              <a:srgbClr val="80808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3600" b="1" cap="all" dirty="0">
                <a:latin typeface="Franklin Gothic Medium" pitchFamily="34" charset="0"/>
              </a:rPr>
              <a:t>25 Ways </a:t>
            </a:r>
            <a:r>
              <a:rPr lang="en-US" sz="3200" b="1" cap="all" dirty="0">
                <a:solidFill>
                  <a:srgbClr val="0070C0"/>
                </a:solidFill>
                <a:latin typeface="Franklin Gothic Medium" pitchFamily="34" charset="0"/>
              </a:rPr>
              <a:t>to get the most out of </a:t>
            </a:r>
            <a:r>
              <a:rPr lang="en-US" sz="4800" dirty="0">
                <a:solidFill>
                  <a:srgbClr val="F5852C"/>
                </a:solidFill>
                <a:latin typeface="Arial Rounded MT Bold" pitchFamily="34" charset="0"/>
              </a:rPr>
              <a:t>now</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30">
                                            <p:txEl>
                                              <p:pRg st="0" end="0"/>
                                            </p:txEl>
                                          </p:spTgt>
                                        </p:tgtEl>
                                        <p:attrNameLst>
                                          <p:attrName>style.visibility</p:attrName>
                                        </p:attrNameLst>
                                      </p:cBhvr>
                                      <p:to>
                                        <p:strVal val="visible"/>
                                      </p:to>
                                    </p:set>
                                    <p:animEffect transition="in" filter="wipe(left)">
                                      <p:cBhvr>
                                        <p:cTn id="7" dur="500"/>
                                        <p:tgtEl>
                                          <p:spTgt spid="307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30">
                                            <p:txEl>
                                              <p:pRg st="1" end="1"/>
                                            </p:txEl>
                                          </p:spTgt>
                                        </p:tgtEl>
                                        <p:attrNameLst>
                                          <p:attrName>style.visibility</p:attrName>
                                        </p:attrNameLst>
                                      </p:cBhvr>
                                      <p:to>
                                        <p:strVal val="visible"/>
                                      </p:to>
                                    </p:set>
                                    <p:animEffect transition="in" filter="wipe(left)">
                                      <p:cBhvr>
                                        <p:cTn id="12" dur="500"/>
                                        <p:tgtEl>
                                          <p:spTgt spid="307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30">
                                            <p:txEl>
                                              <p:pRg st="2" end="2"/>
                                            </p:txEl>
                                          </p:spTgt>
                                        </p:tgtEl>
                                        <p:attrNameLst>
                                          <p:attrName>style.visibility</p:attrName>
                                        </p:attrNameLst>
                                      </p:cBhvr>
                                      <p:to>
                                        <p:strVal val="visible"/>
                                      </p:to>
                                    </p:set>
                                    <p:animEffect transition="in" filter="wipe(left)">
                                      <p:cBhvr>
                                        <p:cTn id="17" dur="500"/>
                                        <p:tgtEl>
                                          <p:spTgt spid="307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30">
                                            <p:txEl>
                                              <p:pRg st="3" end="3"/>
                                            </p:txEl>
                                          </p:spTgt>
                                        </p:tgtEl>
                                        <p:attrNameLst>
                                          <p:attrName>style.visibility</p:attrName>
                                        </p:attrNameLst>
                                      </p:cBhvr>
                                      <p:to>
                                        <p:strVal val="visible"/>
                                      </p:to>
                                    </p:set>
                                    <p:animEffect transition="in" filter="wipe(left)">
                                      <p:cBhvr>
                                        <p:cTn id="22" dur="500"/>
                                        <p:tgtEl>
                                          <p:spTgt spid="307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30">
                                            <p:txEl>
                                              <p:pRg st="4" end="4"/>
                                            </p:txEl>
                                          </p:spTgt>
                                        </p:tgtEl>
                                        <p:attrNameLst>
                                          <p:attrName>style.visibility</p:attrName>
                                        </p:attrNameLst>
                                      </p:cBhvr>
                                      <p:to>
                                        <p:strVal val="visible"/>
                                      </p:to>
                                    </p:set>
                                    <p:animEffect transition="in" filter="wipe(left)">
                                      <p:cBhvr>
                                        <p:cTn id="27" dur="500"/>
                                        <p:tgtEl>
                                          <p:spTgt spid="307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30">
                                            <p:txEl>
                                              <p:pRg st="5" end="5"/>
                                            </p:txEl>
                                          </p:spTgt>
                                        </p:tgtEl>
                                        <p:attrNameLst>
                                          <p:attrName>style.visibility</p:attrName>
                                        </p:attrNameLst>
                                      </p:cBhvr>
                                      <p:to>
                                        <p:strVal val="visible"/>
                                      </p:to>
                                    </p:set>
                                    <p:animEffect transition="in" filter="wipe(left)">
                                      <p:cBhvr>
                                        <p:cTn id="32" dur="500"/>
                                        <p:tgtEl>
                                          <p:spTgt spid="3073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30">
                                            <p:txEl>
                                              <p:pRg st="6" end="6"/>
                                            </p:txEl>
                                          </p:spTgt>
                                        </p:tgtEl>
                                        <p:attrNameLst>
                                          <p:attrName>style.visibility</p:attrName>
                                        </p:attrNameLst>
                                      </p:cBhvr>
                                      <p:to>
                                        <p:strVal val="visible"/>
                                      </p:to>
                                    </p:set>
                                    <p:animEffect transition="in" filter="wipe(left)">
                                      <p:cBhvr>
                                        <p:cTn id="37" dur="500"/>
                                        <p:tgtEl>
                                          <p:spTgt spid="3073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30">
                                            <p:txEl>
                                              <p:pRg st="7" end="7"/>
                                            </p:txEl>
                                          </p:spTgt>
                                        </p:tgtEl>
                                        <p:attrNameLst>
                                          <p:attrName>style.visibility</p:attrName>
                                        </p:attrNameLst>
                                      </p:cBhvr>
                                      <p:to>
                                        <p:strVal val="visible"/>
                                      </p:to>
                                    </p:set>
                                    <p:animEffect transition="in" filter="wipe(left)">
                                      <p:cBhvr>
                                        <p:cTn id="42" dur="500"/>
                                        <p:tgtEl>
                                          <p:spTgt spid="3073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730">
                                            <p:txEl>
                                              <p:pRg st="8" end="8"/>
                                            </p:txEl>
                                          </p:spTgt>
                                        </p:tgtEl>
                                        <p:attrNameLst>
                                          <p:attrName>style.visibility</p:attrName>
                                        </p:attrNameLst>
                                      </p:cBhvr>
                                      <p:to>
                                        <p:strVal val="visible"/>
                                      </p:to>
                                    </p:set>
                                    <p:animEffect transition="in" filter="wipe(left)">
                                      <p:cBhvr>
                                        <p:cTn id="47" dur="500"/>
                                        <p:tgtEl>
                                          <p:spTgt spid="307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7238" y="212725"/>
            <a:ext cx="8181975" cy="1143000"/>
          </a:xfrm>
        </p:spPr>
        <p:txBody>
          <a:bodyPr/>
          <a:lstStyle/>
          <a:p>
            <a:pPr>
              <a:defRPr/>
            </a:pPr>
            <a:r>
              <a:rPr lang="en-US" sz="4000" cap="all" baseline="30000" dirty="0" smtClean="0">
                <a:solidFill>
                  <a:srgbClr val="0070C0"/>
                </a:solidFill>
                <a:ea typeface="ＭＳ Ｐゴシック" charset="0"/>
              </a:rPr>
              <a:t>Setting Limits on </a:t>
            </a:r>
            <a:r>
              <a:rPr lang="en-US" sz="6000" dirty="0" smtClean="0">
                <a:solidFill>
                  <a:srgbClr val="F5852C"/>
                </a:solidFill>
                <a:latin typeface="Arial Rounded MT Bold" pitchFamily="34" charset="0"/>
                <a:ea typeface="ＭＳ Ｐゴシック" charset="0"/>
              </a:rPr>
              <a:t>screen </a:t>
            </a:r>
            <a:r>
              <a:rPr lang="en-US" sz="6000" dirty="0">
                <a:solidFill>
                  <a:srgbClr val="F5852C"/>
                </a:solidFill>
                <a:latin typeface="Arial Rounded MT Bold" pitchFamily="34" charset="0"/>
                <a:ea typeface="ＭＳ Ｐゴシック" charset="0"/>
              </a:rPr>
              <a:t>t</a:t>
            </a:r>
            <a:r>
              <a:rPr lang="en-US" sz="6000" dirty="0" smtClean="0">
                <a:solidFill>
                  <a:srgbClr val="F5852C"/>
                </a:solidFill>
                <a:latin typeface="Arial Rounded MT Bold" pitchFamily="34" charset="0"/>
                <a:ea typeface="ＭＳ Ｐゴシック" charset="0"/>
              </a:rPr>
              <a:t>ime</a:t>
            </a:r>
            <a:endParaRPr lang="en-US" sz="4000" dirty="0">
              <a:solidFill>
                <a:srgbClr val="F5852C"/>
              </a:solidFill>
              <a:latin typeface="Arial Rounded MT Bold" pitchFamily="34" charset="0"/>
              <a:ea typeface="ＭＳ Ｐゴシック" charset="0"/>
            </a:endParaRPr>
          </a:p>
        </p:txBody>
      </p:sp>
      <p:sp>
        <p:nvSpPr>
          <p:cNvPr id="31747" name="Content Placeholder 1"/>
          <p:cNvSpPr>
            <a:spLocks noGrp="1"/>
          </p:cNvSpPr>
          <p:nvPr>
            <p:ph idx="1"/>
          </p:nvPr>
        </p:nvSpPr>
        <p:spPr>
          <a:xfrm>
            <a:off x="931863" y="1878013"/>
            <a:ext cx="7902575" cy="4862512"/>
          </a:xfrm>
        </p:spPr>
        <p:txBody>
          <a:bodyPr/>
          <a:lstStyle/>
          <a:p>
            <a:pPr marL="273050" indent="-273050">
              <a:buClr>
                <a:schemeClr val="accent3">
                  <a:lumMod val="75000"/>
                </a:schemeClr>
              </a:buClr>
              <a:defRPr/>
            </a:pPr>
            <a:r>
              <a:rPr lang="en-US" dirty="0" smtClean="0">
                <a:latin typeface="Franklin Gothic Book" pitchFamily="34" charset="0"/>
                <a:cs typeface="Franklin Gothic Book" pitchFamily="34" charset="0"/>
              </a:rPr>
              <a:t>How much time do you spend using electronic devices every day?</a:t>
            </a:r>
          </a:p>
          <a:p>
            <a:pPr marL="273050" indent="-273050">
              <a:buClr>
                <a:schemeClr val="accent3">
                  <a:lumMod val="75000"/>
                </a:schemeClr>
              </a:buClr>
              <a:defRPr/>
            </a:pPr>
            <a:endParaRPr lang="en-US" dirty="0" smtClean="0">
              <a:latin typeface="Franklin Gothic Book" pitchFamily="34" charset="0"/>
              <a:cs typeface="Franklin Gothic Book" pitchFamily="34" charset="0"/>
            </a:endParaRPr>
          </a:p>
          <a:p>
            <a:pPr marL="273050" indent="-273050">
              <a:buClr>
                <a:schemeClr val="accent3">
                  <a:lumMod val="75000"/>
                </a:schemeClr>
              </a:buClr>
              <a:defRPr/>
            </a:pPr>
            <a:r>
              <a:rPr lang="en-US" dirty="0" smtClean="0">
                <a:latin typeface="Franklin Gothic Book" pitchFamily="34" charset="0"/>
                <a:cs typeface="Franklin Gothic Book" pitchFamily="34" charset="0"/>
              </a:rPr>
              <a:t>Facebook is no substitute for </a:t>
            </a:r>
          </a:p>
          <a:p>
            <a:pPr marL="0" indent="0">
              <a:buClr>
                <a:schemeClr val="accent3">
                  <a:lumMod val="75000"/>
                </a:schemeClr>
              </a:buClr>
              <a:buFont typeface="Arial" pitchFamily="34" charset="0"/>
              <a:buNone/>
              <a:tabLst>
                <a:tab pos="287338" algn="l"/>
              </a:tabLst>
              <a:defRPr/>
            </a:pPr>
            <a:r>
              <a:rPr lang="en-US" dirty="0">
                <a:latin typeface="Franklin Gothic Book" pitchFamily="34" charset="0"/>
                <a:cs typeface="Franklin Gothic Book" pitchFamily="34" charset="0"/>
              </a:rPr>
              <a:t>	</a:t>
            </a:r>
            <a:r>
              <a:rPr lang="en-US" dirty="0" smtClean="0">
                <a:latin typeface="Franklin Gothic Book" pitchFamily="34" charset="0"/>
                <a:cs typeface="Franklin Gothic Book" pitchFamily="34" charset="0"/>
              </a:rPr>
              <a:t>real face time.</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913" y="3611563"/>
            <a:ext cx="1830387"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3133725" y="254000"/>
            <a:ext cx="6010275" cy="1143000"/>
          </a:xfrm>
        </p:spPr>
        <p:txBody>
          <a:bodyPr/>
          <a:lstStyle/>
          <a:p>
            <a:r>
              <a:rPr lang="en-US" sz="3200" smtClean="0">
                <a:latin typeface="Franklin Gothic Medium" pitchFamily="34" charset="0"/>
                <a:cs typeface="Franklin Gothic Medium" pitchFamily="34" charset="0"/>
              </a:rPr>
              <a:t>Use this </a:t>
            </a:r>
            <a:r>
              <a:rPr lang="en-US" sz="3200" smtClean="0">
                <a:solidFill>
                  <a:srgbClr val="785C9C"/>
                </a:solidFill>
                <a:latin typeface="Franklin Gothic Medium" pitchFamily="34" charset="0"/>
                <a:cs typeface="Franklin Gothic Medium" pitchFamily="34" charset="0"/>
              </a:rPr>
              <a:t>Master Student Map</a:t>
            </a:r>
            <a:r>
              <a:rPr lang="en-US" sz="3200" smtClean="0">
                <a:latin typeface="Franklin Gothic Medium" pitchFamily="34" charset="0"/>
                <a:cs typeface="Franklin Gothic Medium" pitchFamily="34" charset="0"/>
              </a:rPr>
              <a:t> to ask yourself,</a:t>
            </a:r>
          </a:p>
        </p:txBody>
      </p:sp>
      <p:sp>
        <p:nvSpPr>
          <p:cNvPr id="17410" name="Rectangle 4"/>
          <p:cNvSpPr>
            <a:spLocks noGrp="1"/>
          </p:cNvSpPr>
          <p:nvPr>
            <p:ph type="body" sz="half" idx="4294967295"/>
          </p:nvPr>
        </p:nvSpPr>
        <p:spPr>
          <a:xfrm>
            <a:off x="784225" y="2362200"/>
            <a:ext cx="3875088" cy="3873500"/>
          </a:xfrm>
        </p:spPr>
        <p:txBody>
          <a:bodyPr/>
          <a:lstStyle/>
          <a:p>
            <a:pPr>
              <a:buClr>
                <a:srgbClr val="AFCE38"/>
              </a:buClr>
              <a:buFont typeface="Arial" pitchFamily="34" charset="0"/>
              <a:buNone/>
              <a:defRPr/>
            </a:pPr>
            <a:r>
              <a:rPr lang="en-US" sz="1600" dirty="0" smtClean="0">
                <a:solidFill>
                  <a:srgbClr val="AFCE38"/>
                </a:solidFill>
                <a:latin typeface="Franklin Gothic Book" pitchFamily="34" charset="0"/>
                <a:ea typeface="ＭＳ Ｐゴシック" pitchFamily="34" charset="-128"/>
              </a:rPr>
              <a:t>WHY?</a:t>
            </a:r>
          </a:p>
          <a:p>
            <a:pPr eaLnBrk="1" hangingPunct="1">
              <a:spcBef>
                <a:spcPct val="0"/>
              </a:spcBef>
              <a:buClr>
                <a:srgbClr val="99B531"/>
              </a:buClr>
              <a:buFontTx/>
              <a:buChar char="•"/>
              <a:defRPr/>
            </a:pPr>
            <a:r>
              <a:rPr lang="en-US" sz="1600" dirty="0" smtClean="0">
                <a:latin typeface="Franklin Gothic Book" pitchFamily="34" charset="0"/>
                <a:ea typeface="ＭＳ Ｐゴシック" pitchFamily="34" charset="-128"/>
                <a:sym typeface="Times New Roman" pitchFamily="18" charset="0"/>
              </a:rPr>
              <a:t>...because procrastination, lack of planning, and money problems can undermine success.</a:t>
            </a:r>
          </a:p>
          <a:p>
            <a:pPr>
              <a:buClr>
                <a:srgbClr val="AFCE38"/>
              </a:buClr>
              <a:buFont typeface="Arial" pitchFamily="34" charset="0"/>
              <a:buNone/>
              <a:defRPr/>
            </a:pPr>
            <a:r>
              <a:rPr lang="en-US" sz="1600" dirty="0" smtClean="0">
                <a:solidFill>
                  <a:srgbClr val="0580C4"/>
                </a:solidFill>
                <a:latin typeface="Franklin Gothic Book" pitchFamily="34" charset="0"/>
                <a:ea typeface="ＭＳ Ｐゴシック" pitchFamily="34" charset="-128"/>
                <a:sym typeface="Times New Roman" pitchFamily="18" charset="0"/>
              </a:rPr>
              <a:t>WHAT?</a:t>
            </a:r>
          </a:p>
          <a:p>
            <a:pPr>
              <a:buClr>
                <a:srgbClr val="0580C4"/>
              </a:buClr>
              <a:defRPr/>
            </a:pPr>
            <a:r>
              <a:rPr lang="en-US" sz="1600" dirty="0" smtClean="0">
                <a:latin typeface="Franklin Gothic Book" pitchFamily="34" charset="0"/>
                <a:ea typeface="ＭＳ Ｐゴシック" pitchFamily="34" charset="-128"/>
                <a:sym typeface="Times New Roman" pitchFamily="18" charset="0"/>
              </a:rPr>
              <a:t>Power Process:  Be Here Now</a:t>
            </a:r>
          </a:p>
          <a:p>
            <a:pPr>
              <a:buClr>
                <a:srgbClr val="0580C4"/>
              </a:buClr>
              <a:defRPr/>
            </a:pPr>
            <a:r>
              <a:rPr lang="en-US" sz="1600" dirty="0" smtClean="0">
                <a:latin typeface="Franklin Gothic Book" pitchFamily="34" charset="0"/>
                <a:ea typeface="ＭＳ Ｐゴシック" pitchFamily="34" charset="-128"/>
                <a:sym typeface="Times New Roman" pitchFamily="18" charset="0"/>
              </a:rPr>
              <a:t>You’ve got the time – and the money</a:t>
            </a:r>
          </a:p>
          <a:p>
            <a:pPr>
              <a:buClr>
                <a:srgbClr val="0580C4"/>
              </a:buClr>
              <a:defRPr/>
            </a:pPr>
            <a:r>
              <a:rPr lang="en-US" sz="1600" dirty="0" smtClean="0">
                <a:latin typeface="Franklin Gothic Book" pitchFamily="34" charset="0"/>
                <a:ea typeface="ＭＳ Ｐゴシック" pitchFamily="34" charset="-128"/>
                <a:sym typeface="Times New Roman" pitchFamily="18" charset="0"/>
              </a:rPr>
              <a:t>Setting and Achieving Goals</a:t>
            </a:r>
          </a:p>
          <a:p>
            <a:pPr>
              <a:buClr>
                <a:srgbClr val="0580C4"/>
              </a:buClr>
              <a:defRPr/>
            </a:pPr>
            <a:r>
              <a:rPr lang="en-US" sz="1600" dirty="0" smtClean="0">
                <a:latin typeface="Franklin Gothic Book" pitchFamily="34" charset="0"/>
                <a:ea typeface="ＭＳ Ｐゴシック" pitchFamily="34" charset="-128"/>
                <a:sym typeface="Times New Roman" pitchFamily="18" charset="0"/>
              </a:rPr>
              <a:t>ABC Daily To-Do List</a:t>
            </a:r>
          </a:p>
          <a:p>
            <a:pPr>
              <a:buClr>
                <a:srgbClr val="0580C4"/>
              </a:buClr>
              <a:defRPr/>
            </a:pPr>
            <a:r>
              <a:rPr lang="en-US" sz="1600" dirty="0" smtClean="0">
                <a:latin typeface="Franklin Gothic Book" pitchFamily="34" charset="0"/>
                <a:ea typeface="ＭＳ Ｐゴシック" pitchFamily="34" charset="-128"/>
                <a:sym typeface="Times New Roman" pitchFamily="18" charset="0"/>
              </a:rPr>
              <a:t>Break it down, get it done: Using a long-term planner</a:t>
            </a:r>
          </a:p>
          <a:p>
            <a:pPr>
              <a:buClr>
                <a:srgbClr val="0580C4"/>
              </a:buClr>
              <a:defRPr/>
            </a:pPr>
            <a:r>
              <a:rPr lang="en-US" sz="1600" dirty="0" smtClean="0">
                <a:latin typeface="Franklin Gothic Book" pitchFamily="34" charset="0"/>
                <a:ea typeface="ＭＳ Ｐゴシック" pitchFamily="34" charset="-128"/>
                <a:sym typeface="Times New Roman" pitchFamily="18" charset="0"/>
              </a:rPr>
              <a:t>Stop Procrastination Now</a:t>
            </a:r>
          </a:p>
          <a:p>
            <a:pPr>
              <a:buClr>
                <a:srgbClr val="0580C4"/>
              </a:buClr>
              <a:defRPr/>
            </a:pPr>
            <a:r>
              <a:rPr lang="en-US" sz="1600" dirty="0" smtClean="0">
                <a:latin typeface="Franklin Gothic Book" pitchFamily="34" charset="0"/>
                <a:ea typeface="ＭＳ Ｐゴシック" pitchFamily="34" charset="-128"/>
                <a:sym typeface="Times New Roman" pitchFamily="18" charset="0"/>
              </a:rPr>
              <a:t>25 Ways to Get the Most Out of Now</a:t>
            </a:r>
          </a:p>
          <a:p>
            <a:pPr>
              <a:buClr>
                <a:srgbClr val="0580C4"/>
              </a:buClr>
              <a:defRPr/>
            </a:pPr>
            <a:r>
              <a:rPr lang="en-US" sz="1600" dirty="0" smtClean="0">
                <a:latin typeface="Franklin Gothic Book" pitchFamily="34" charset="0"/>
                <a:ea typeface="ＭＳ Ｐゴシック" pitchFamily="34" charset="-128"/>
                <a:sym typeface="Times New Roman" pitchFamily="18" charset="0"/>
              </a:rPr>
              <a:t>Making choices about multitasking</a:t>
            </a:r>
          </a:p>
          <a:p>
            <a:pPr marL="0" indent="0">
              <a:buClr>
                <a:srgbClr val="0580C4"/>
              </a:buClr>
              <a:buFont typeface="Arial" pitchFamily="34" charset="0"/>
              <a:buNone/>
              <a:defRPr/>
            </a:pPr>
            <a:endParaRPr lang="en-US" sz="1600" dirty="0" smtClean="0">
              <a:latin typeface="Franklin Gothic Book" pitchFamily="34" charset="0"/>
              <a:ea typeface="ＭＳ Ｐゴシック" pitchFamily="34" charset="-128"/>
              <a:sym typeface="Times New Roman" pitchFamily="18" charset="0"/>
            </a:endParaRPr>
          </a:p>
          <a:p>
            <a:pPr>
              <a:buClr>
                <a:srgbClr val="0580C4"/>
              </a:buClr>
              <a:defRPr/>
            </a:pPr>
            <a:endParaRPr lang="en-US" sz="1600" dirty="0" smtClean="0">
              <a:latin typeface="Franklin Gothic Book" pitchFamily="34" charset="0"/>
              <a:ea typeface="ＭＳ Ｐゴシック" pitchFamily="34" charset="-128"/>
            </a:endParaRPr>
          </a:p>
        </p:txBody>
      </p:sp>
      <p:pic>
        <p:nvPicPr>
          <p:cNvPr id="14340" name="Picture 11" descr="EllisPPT_B5.jpg"/>
          <p:cNvPicPr>
            <a:picLocks noChangeAspect="1"/>
          </p:cNvPicPr>
          <p:nvPr/>
        </p:nvPicPr>
        <p:blipFill>
          <a:blip r:embed="rId3">
            <a:extLst>
              <a:ext uri="{28A0092B-C50C-407E-A947-70E740481C1C}">
                <a14:useLocalDpi xmlns:a14="http://schemas.microsoft.com/office/drawing/2010/main" val="0"/>
              </a:ext>
            </a:extLst>
          </a:blip>
          <a:srcRect l="49028" t="46852" r="25000" b="19260"/>
          <a:stretch>
            <a:fillRect/>
          </a:stretch>
        </p:blipFill>
        <p:spPr bwMode="auto">
          <a:xfrm>
            <a:off x="746125" y="90488"/>
            <a:ext cx="23749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
          <p:cNvSpPr>
            <a:spLocks noGrp="1"/>
          </p:cNvSpPr>
          <p:nvPr>
            <p:ph type="body" sz="half" idx="4294967295"/>
          </p:nvPr>
        </p:nvSpPr>
        <p:spPr>
          <a:xfrm>
            <a:off x="4811713" y="2425700"/>
            <a:ext cx="4216400" cy="3644900"/>
          </a:xfrm>
        </p:spPr>
        <p:txBody>
          <a:bodyPr/>
          <a:lstStyle/>
          <a:p>
            <a:pPr>
              <a:lnSpc>
                <a:spcPct val="80000"/>
              </a:lnSpc>
              <a:buClr>
                <a:schemeClr val="tx2">
                  <a:lumMod val="60000"/>
                  <a:lumOff val="40000"/>
                </a:schemeClr>
              </a:buClr>
              <a:defRPr/>
            </a:pPr>
            <a:r>
              <a:rPr lang="en-US" sz="1600" dirty="0" smtClean="0">
                <a:latin typeface="Franklin Gothic Book" pitchFamily="34" charset="0"/>
                <a:ea typeface="ＭＳ Ｐゴシック" pitchFamily="34" charset="-128"/>
              </a:rPr>
              <a:t>Earn more money</a:t>
            </a:r>
          </a:p>
          <a:p>
            <a:pPr>
              <a:lnSpc>
                <a:spcPct val="80000"/>
              </a:lnSpc>
              <a:buClr>
                <a:schemeClr val="tx2">
                  <a:lumMod val="60000"/>
                  <a:lumOff val="40000"/>
                </a:schemeClr>
              </a:buClr>
              <a:defRPr/>
            </a:pPr>
            <a:r>
              <a:rPr lang="en-US" sz="1600" dirty="0" smtClean="0">
                <a:latin typeface="Franklin Gothic Book" pitchFamily="34" charset="0"/>
                <a:ea typeface="ＭＳ Ｐゴシック" pitchFamily="34" charset="-128"/>
              </a:rPr>
              <a:t>Spend less money</a:t>
            </a:r>
          </a:p>
          <a:p>
            <a:pPr>
              <a:lnSpc>
                <a:spcPct val="80000"/>
              </a:lnSpc>
              <a:buClr>
                <a:schemeClr val="tx2">
                  <a:lumMod val="60000"/>
                  <a:lumOff val="40000"/>
                </a:schemeClr>
              </a:buClr>
              <a:defRPr/>
            </a:pPr>
            <a:r>
              <a:rPr lang="en-US" sz="1600" dirty="0" smtClean="0">
                <a:latin typeface="Franklin Gothic Book" pitchFamily="34" charset="0"/>
                <a:ea typeface="ＭＳ Ｐゴシック" pitchFamily="34" charset="-128"/>
              </a:rPr>
              <a:t>Managing money during tough times</a:t>
            </a:r>
          </a:p>
          <a:p>
            <a:pPr>
              <a:lnSpc>
                <a:spcPct val="80000"/>
              </a:lnSpc>
              <a:buClr>
                <a:schemeClr val="tx2">
                  <a:lumMod val="60000"/>
                  <a:lumOff val="40000"/>
                </a:schemeClr>
              </a:buClr>
              <a:defRPr/>
            </a:pPr>
            <a:r>
              <a:rPr lang="en-US" sz="1600" dirty="0" smtClean="0">
                <a:latin typeface="Franklin Gothic Book" pitchFamily="34" charset="0"/>
                <a:ea typeface="ＭＳ Ｐゴシック" pitchFamily="34" charset="-128"/>
              </a:rPr>
              <a:t>Education is worth it – and you can pay for it</a:t>
            </a:r>
          </a:p>
          <a:p>
            <a:pPr>
              <a:lnSpc>
                <a:spcPct val="80000"/>
              </a:lnSpc>
              <a:buClr>
                <a:schemeClr val="tx2">
                  <a:lumMod val="60000"/>
                  <a:lumOff val="40000"/>
                </a:schemeClr>
              </a:buClr>
              <a:defRPr/>
            </a:pPr>
            <a:r>
              <a:rPr lang="en-US" sz="1600" dirty="0" smtClean="0">
                <a:latin typeface="Franklin Gothic Book" pitchFamily="34" charset="0"/>
                <a:ea typeface="ＭＳ Ｐゴシック" pitchFamily="34" charset="-128"/>
              </a:rPr>
              <a:t>Take charge of your credit</a:t>
            </a:r>
          </a:p>
          <a:p>
            <a:pPr>
              <a:lnSpc>
                <a:spcPct val="80000"/>
              </a:lnSpc>
              <a:buClr>
                <a:schemeClr val="tx2">
                  <a:lumMod val="60000"/>
                  <a:lumOff val="40000"/>
                </a:schemeClr>
              </a:buClr>
              <a:defRPr/>
            </a:pPr>
            <a:r>
              <a:rPr lang="en-US" sz="1600" dirty="0" smtClean="0">
                <a:latin typeface="Franklin Gothic Book" pitchFamily="34" charset="0"/>
                <a:ea typeface="ＭＳ Ｐゴシック" pitchFamily="34" charset="-128"/>
              </a:rPr>
              <a:t>Master Student Profile: Richard Anderson</a:t>
            </a:r>
          </a:p>
          <a:p>
            <a:pPr>
              <a:lnSpc>
                <a:spcPct val="80000"/>
              </a:lnSpc>
              <a:spcBef>
                <a:spcPts val="600"/>
              </a:spcBef>
              <a:buClr>
                <a:srgbClr val="AFCE38"/>
              </a:buClr>
              <a:buFont typeface="Arial" pitchFamily="34" charset="0"/>
              <a:buNone/>
              <a:defRPr/>
            </a:pPr>
            <a:r>
              <a:rPr lang="en-US" sz="1600" dirty="0" smtClean="0">
                <a:solidFill>
                  <a:srgbClr val="BD101B"/>
                </a:solidFill>
                <a:latin typeface="Franklin Gothic Book" pitchFamily="34" charset="0"/>
                <a:ea typeface="ＭＳ Ｐゴシック" pitchFamily="34" charset="-128"/>
              </a:rPr>
              <a:t>HOW?</a:t>
            </a:r>
            <a:endParaRPr lang="en-US" sz="1600" dirty="0" smtClean="0">
              <a:solidFill>
                <a:srgbClr val="AFCE38"/>
              </a:solidFill>
              <a:latin typeface="Franklin Gothic Book" pitchFamily="34" charset="0"/>
              <a:ea typeface="ＭＳ Ｐゴシック" pitchFamily="34" charset="-128"/>
            </a:endParaRPr>
          </a:p>
          <a:p>
            <a:pPr>
              <a:lnSpc>
                <a:spcPct val="80000"/>
              </a:lnSpc>
              <a:defRPr/>
            </a:pPr>
            <a:r>
              <a:rPr lang="en-US" sz="1600" dirty="0" smtClean="0">
                <a:latin typeface="Franklin Gothic Book" pitchFamily="34" charset="0"/>
                <a:ea typeface="ＭＳ Ｐゴシック" pitchFamily="34" charset="-128"/>
                <a:sym typeface="Times New Roman" pitchFamily="18" charset="0"/>
              </a:rPr>
              <a:t>to discover how you manage time &amp; money</a:t>
            </a:r>
          </a:p>
          <a:p>
            <a:pPr>
              <a:lnSpc>
                <a:spcPct val="80000"/>
              </a:lnSpc>
              <a:defRPr/>
            </a:pPr>
            <a:r>
              <a:rPr lang="en-US" sz="1600" dirty="0" smtClean="0">
                <a:latin typeface="Franklin Gothic Book" pitchFamily="34" charset="0"/>
                <a:ea typeface="ＭＳ Ｐゴシック" pitchFamily="34" charset="-128"/>
                <a:sym typeface="Times New Roman" pitchFamily="18" charset="0"/>
              </a:rPr>
              <a:t>to set time and money goals to improve the quality of your life</a:t>
            </a:r>
          </a:p>
          <a:p>
            <a:pPr>
              <a:lnSpc>
                <a:spcPct val="80000"/>
              </a:lnSpc>
              <a:defRPr/>
            </a:pPr>
            <a:r>
              <a:rPr lang="en-US" sz="1600" dirty="0" smtClean="0">
                <a:latin typeface="Franklin Gothic Book" pitchFamily="34" charset="0"/>
                <a:ea typeface="ＭＳ Ｐゴシック" pitchFamily="34" charset="-128"/>
                <a:sym typeface="Times New Roman" pitchFamily="18" charset="0"/>
              </a:rPr>
              <a:t>to eliminate procrastination </a:t>
            </a:r>
          </a:p>
          <a:p>
            <a:pPr>
              <a:lnSpc>
                <a:spcPct val="80000"/>
              </a:lnSpc>
              <a:spcBef>
                <a:spcPts val="600"/>
              </a:spcBef>
              <a:buFont typeface="Arial" pitchFamily="34" charset="0"/>
              <a:buNone/>
              <a:defRPr/>
            </a:pPr>
            <a:r>
              <a:rPr lang="en-US" sz="1600" dirty="0" smtClean="0">
                <a:solidFill>
                  <a:srgbClr val="F5852C"/>
                </a:solidFill>
                <a:latin typeface="Franklin Gothic Book" pitchFamily="34" charset="0"/>
                <a:ea typeface="ＭＳ Ｐゴシック" pitchFamily="34" charset="-128"/>
                <a:sym typeface="Times New Roman" pitchFamily="18" charset="0"/>
              </a:rPr>
              <a:t>WHAT IF?</a:t>
            </a:r>
          </a:p>
          <a:p>
            <a:pPr>
              <a:lnSpc>
                <a:spcPct val="80000"/>
              </a:lnSpc>
              <a:buClr>
                <a:srgbClr val="F5852C"/>
              </a:buClr>
              <a:defRPr/>
            </a:pPr>
            <a:r>
              <a:rPr lang="en-US" sz="1600" dirty="0" smtClean="0">
                <a:latin typeface="Franklin Gothic Book" pitchFamily="34" charset="0"/>
                <a:ea typeface="ＭＳ Ｐゴシック" pitchFamily="34" charset="-128"/>
                <a:sym typeface="Times New Roman" pitchFamily="18" charset="0"/>
              </a:rPr>
              <a:t>...you could meet your goals with time to spare?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684213" y="1870075"/>
            <a:ext cx="8459787" cy="4987925"/>
          </a:xfrm>
        </p:spPr>
        <p:txBody>
          <a:bodyPr/>
          <a:lstStyle/>
          <a:p>
            <a:pPr marL="404813" indent="-404813">
              <a:buClr>
                <a:schemeClr val="accent3">
                  <a:lumMod val="75000"/>
                </a:schemeClr>
              </a:buClr>
              <a:defRPr/>
            </a:pPr>
            <a:r>
              <a:rPr lang="en-US" sz="2400" dirty="0" smtClean="0">
                <a:latin typeface="Arial" pitchFamily="34" charset="0"/>
                <a:ea typeface="ＭＳ Ｐゴシック" pitchFamily="34" charset="-128"/>
                <a:cs typeface="Arial" pitchFamily="34" charset="0"/>
              </a:rPr>
              <a:t>Unplug</a:t>
            </a:r>
          </a:p>
          <a:p>
            <a:pPr marL="404813" indent="-404813">
              <a:spcBef>
                <a:spcPts val="2400"/>
              </a:spcBef>
              <a:buClr>
                <a:schemeClr val="accent3">
                  <a:lumMod val="75000"/>
                </a:schemeClr>
              </a:buClr>
              <a:tabLst>
                <a:tab pos="744538" algn="l"/>
              </a:tabLst>
              <a:defRPr/>
            </a:pPr>
            <a:r>
              <a:rPr lang="en-US" sz="2400" dirty="0" smtClean="0">
                <a:latin typeface="Arial" pitchFamily="34" charset="0"/>
                <a:ea typeface="ＭＳ Ｐゴシック" pitchFamily="34" charset="-128"/>
                <a:cs typeface="Arial" pitchFamily="34" charset="0"/>
              </a:rPr>
              <a:t>Capture fast-breaking ideas with minimal interruption</a:t>
            </a:r>
          </a:p>
          <a:p>
            <a:pPr marL="404813" indent="-404813">
              <a:spcBef>
                <a:spcPts val="2400"/>
              </a:spcBef>
              <a:buClr>
                <a:schemeClr val="accent3">
                  <a:lumMod val="75000"/>
                </a:schemeClr>
              </a:buClr>
              <a:defRPr/>
            </a:pPr>
            <a:r>
              <a:rPr lang="en-US" sz="2400" dirty="0" smtClean="0">
                <a:latin typeface="Arial" pitchFamily="34" charset="0"/>
                <a:ea typeface="ＭＳ Ｐゴシック" pitchFamily="34" charset="-128"/>
                <a:cs typeface="Arial" pitchFamily="34" charset="0"/>
              </a:rPr>
              <a:t>Monitor moment-to-moment shifts in attention</a:t>
            </a:r>
          </a:p>
          <a:p>
            <a:pPr marL="404813" indent="-404813">
              <a:spcBef>
                <a:spcPts val="2400"/>
              </a:spcBef>
              <a:buClr>
                <a:schemeClr val="accent3">
                  <a:lumMod val="75000"/>
                </a:schemeClr>
              </a:buClr>
              <a:defRPr/>
            </a:pPr>
            <a:r>
              <a:rPr lang="en-US" sz="2400" dirty="0" smtClean="0">
                <a:latin typeface="Arial" pitchFamily="34" charset="0"/>
                <a:ea typeface="ＭＳ Ｐゴシック" pitchFamily="34" charset="-128"/>
                <a:cs typeface="Arial" pitchFamily="34" charset="0"/>
              </a:rPr>
              <a:t>Handle interruptions with care</a:t>
            </a:r>
          </a:p>
          <a:p>
            <a:pPr marL="404813" indent="-404813">
              <a:spcBef>
                <a:spcPts val="2400"/>
              </a:spcBef>
              <a:buClr>
                <a:schemeClr val="accent3">
                  <a:lumMod val="75000"/>
                </a:schemeClr>
              </a:buClr>
              <a:defRPr/>
            </a:pPr>
            <a:r>
              <a:rPr lang="en-US" sz="2400" dirty="0" smtClean="0">
                <a:latin typeface="Arial" pitchFamily="34" charset="0"/>
                <a:ea typeface="ＭＳ Ｐゴシック" pitchFamily="34" charset="-128"/>
                <a:cs typeface="Arial" pitchFamily="34" charset="0"/>
              </a:rPr>
              <a:t>Multitask by conscious choice</a:t>
            </a:r>
          </a:p>
          <a:p>
            <a:pPr marL="404813" indent="-404813">
              <a:spcBef>
                <a:spcPts val="2400"/>
              </a:spcBef>
              <a:buClr>
                <a:schemeClr val="accent3">
                  <a:lumMod val="75000"/>
                </a:schemeClr>
              </a:buClr>
              <a:defRPr/>
            </a:pPr>
            <a:r>
              <a:rPr lang="en-US" sz="2400" dirty="0" smtClean="0">
                <a:latin typeface="Arial" pitchFamily="34" charset="0"/>
                <a:ea typeface="ＭＳ Ｐゴシック" pitchFamily="34" charset="-128"/>
                <a:cs typeface="Arial" pitchFamily="34" charset="0"/>
              </a:rPr>
              <a:t>Align your activities with your passion </a:t>
            </a:r>
          </a:p>
        </p:txBody>
      </p:sp>
      <p:sp>
        <p:nvSpPr>
          <p:cNvPr id="3" name="Title 2"/>
          <p:cNvSpPr>
            <a:spLocks noGrp="1"/>
          </p:cNvSpPr>
          <p:nvPr>
            <p:ph type="title"/>
          </p:nvPr>
        </p:nvSpPr>
        <p:spPr>
          <a:xfrm>
            <a:off x="931863" y="225425"/>
            <a:ext cx="7902575" cy="1143000"/>
          </a:xfrm>
        </p:spPr>
        <p:txBody>
          <a:bodyPr>
            <a:normAutofit fontScale="90000"/>
          </a:bodyPr>
          <a:lstStyle/>
          <a:p>
            <a:pPr marL="2403475" indent="-2403475">
              <a:defRPr/>
            </a:pPr>
            <a:r>
              <a:rPr lang="en-US" sz="4000" dirty="0" smtClean="0">
                <a:solidFill>
                  <a:schemeClr val="tx1"/>
                </a:solidFill>
                <a:ea typeface="ＭＳ Ｐゴシック" charset="0"/>
              </a:rPr>
              <a:t>Make choices about </a:t>
            </a:r>
            <a:r>
              <a:rPr lang="en-US" sz="4000" dirty="0" smtClean="0">
                <a:ea typeface="ＭＳ Ｐゴシック" charset="0"/>
              </a:rPr>
              <a:t/>
            </a:r>
            <a:br>
              <a:rPr lang="en-US" sz="4000" dirty="0" smtClean="0">
                <a:ea typeface="ＭＳ Ｐゴシック" charset="0"/>
              </a:rPr>
            </a:br>
            <a:r>
              <a:rPr lang="en-US" sz="4900" b="1" cap="all" dirty="0" smtClean="0">
                <a:solidFill>
                  <a:srgbClr val="31989D"/>
                </a:solidFill>
                <a:ea typeface="ＭＳ Ｐゴシック" charset="0"/>
              </a:rPr>
              <a:t>multitasking</a:t>
            </a:r>
            <a:endParaRPr lang="en-US" sz="4000" b="1" cap="all" dirty="0">
              <a:solidFill>
                <a:srgbClr val="31989D"/>
              </a:solidFill>
              <a:ea typeface="ＭＳ Ｐゴシック" charset="0"/>
            </a:endParaRP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403350"/>
            <a:ext cx="51244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9"/>
          <p:cNvGrpSpPr>
            <a:grpSpLocks/>
          </p:cNvGrpSpPr>
          <p:nvPr/>
        </p:nvGrpSpPr>
        <p:grpSpPr bwMode="auto">
          <a:xfrm>
            <a:off x="0" y="331788"/>
            <a:ext cx="9144000" cy="5991225"/>
            <a:chOff x="0" y="283837"/>
            <a:chExt cx="9144000" cy="5991181"/>
          </a:xfrm>
        </p:grpSpPr>
        <p:cxnSp>
          <p:nvCxnSpPr>
            <p:cNvPr id="8" name="Straight Connector 10"/>
            <p:cNvCxnSpPr/>
            <p:nvPr/>
          </p:nvCxnSpPr>
          <p:spPr>
            <a:xfrm>
              <a:off x="0" y="2179298"/>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11"/>
            <p:cNvCxnSpPr/>
            <p:nvPr/>
          </p:nvCxnSpPr>
          <p:spPr>
            <a:xfrm>
              <a:off x="0" y="185703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2"/>
            <p:cNvCxnSpPr/>
            <p:nvPr/>
          </p:nvCxnSpPr>
          <p:spPr>
            <a:xfrm>
              <a:off x="0" y="155224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3"/>
            <p:cNvCxnSpPr/>
            <p:nvPr/>
          </p:nvCxnSpPr>
          <p:spPr>
            <a:xfrm>
              <a:off x="0" y="1234742"/>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4"/>
            <p:cNvCxnSpPr/>
            <p:nvPr/>
          </p:nvCxnSpPr>
          <p:spPr>
            <a:xfrm>
              <a:off x="0" y="91248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6"/>
            <p:cNvCxnSpPr/>
            <p:nvPr/>
          </p:nvCxnSpPr>
          <p:spPr>
            <a:xfrm>
              <a:off x="0" y="60609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7"/>
            <p:cNvCxnSpPr/>
            <p:nvPr/>
          </p:nvCxnSpPr>
          <p:spPr>
            <a:xfrm>
              <a:off x="0" y="28383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8"/>
            <p:cNvCxnSpPr/>
            <p:nvPr/>
          </p:nvCxnSpPr>
          <p:spPr>
            <a:xfrm>
              <a:off x="0" y="437955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9"/>
            <p:cNvCxnSpPr/>
            <p:nvPr/>
          </p:nvCxnSpPr>
          <p:spPr>
            <a:xfrm>
              <a:off x="0" y="4055709"/>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20"/>
            <p:cNvCxnSpPr/>
            <p:nvPr/>
          </p:nvCxnSpPr>
          <p:spPr>
            <a:xfrm>
              <a:off x="0" y="375091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21"/>
            <p:cNvCxnSpPr/>
            <p:nvPr/>
          </p:nvCxnSpPr>
          <p:spPr>
            <a:xfrm>
              <a:off x="0" y="3435001"/>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22"/>
            <p:cNvCxnSpPr/>
            <p:nvPr/>
          </p:nvCxnSpPr>
          <p:spPr>
            <a:xfrm>
              <a:off x="0" y="3111153"/>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23"/>
            <p:cNvCxnSpPr/>
            <p:nvPr/>
          </p:nvCxnSpPr>
          <p:spPr>
            <a:xfrm>
              <a:off x="0" y="280635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4"/>
            <p:cNvCxnSpPr/>
            <p:nvPr/>
          </p:nvCxnSpPr>
          <p:spPr>
            <a:xfrm>
              <a:off x="0" y="2484096"/>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5"/>
            <p:cNvCxnSpPr/>
            <p:nvPr/>
          </p:nvCxnSpPr>
          <p:spPr>
            <a:xfrm>
              <a:off x="0" y="627343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6"/>
            <p:cNvCxnSpPr/>
            <p:nvPr/>
          </p:nvCxnSpPr>
          <p:spPr>
            <a:xfrm>
              <a:off x="0" y="595117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7"/>
            <p:cNvCxnSpPr/>
            <p:nvPr/>
          </p:nvCxnSpPr>
          <p:spPr>
            <a:xfrm>
              <a:off x="0" y="564478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8"/>
            <p:cNvCxnSpPr/>
            <p:nvPr/>
          </p:nvCxnSpPr>
          <p:spPr>
            <a:xfrm>
              <a:off x="0" y="5328875"/>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9"/>
            <p:cNvCxnSpPr/>
            <p:nvPr/>
          </p:nvCxnSpPr>
          <p:spPr>
            <a:xfrm>
              <a:off x="0" y="500502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30"/>
            <p:cNvCxnSpPr/>
            <p:nvPr/>
          </p:nvCxnSpPr>
          <p:spPr>
            <a:xfrm>
              <a:off x="0" y="470023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4578" name="Title 4"/>
          <p:cNvSpPr>
            <a:spLocks noGrp="1"/>
          </p:cNvSpPr>
          <p:nvPr>
            <p:ph type="title"/>
          </p:nvPr>
        </p:nvSpPr>
        <p:spPr>
          <a:xfrm>
            <a:off x="668338" y="436563"/>
            <a:ext cx="8710612" cy="812800"/>
          </a:xfrm>
        </p:spPr>
        <p:txBody>
          <a:bodyPr/>
          <a:lstStyle/>
          <a:p>
            <a:pPr>
              <a:defRPr/>
            </a:pPr>
            <a:r>
              <a:rPr lang="en-US" cap="all" dirty="0" smtClean="0">
                <a:solidFill>
                  <a:srgbClr val="C00000"/>
                </a:solidFill>
                <a:latin typeface="Franklin Gothic Medium" pitchFamily="34" charset="0"/>
                <a:ea typeface="ＭＳ Ｐゴシック" pitchFamily="34" charset="-128"/>
                <a:cs typeface="Franklin Gothic Medium" pitchFamily="34" charset="0"/>
              </a:rPr>
              <a:t>Earn more money/</a:t>
            </a:r>
            <a:r>
              <a:rPr lang="en-US" cap="all" dirty="0" smtClean="0">
                <a:solidFill>
                  <a:srgbClr val="0070C0"/>
                </a:solidFill>
                <a:latin typeface="Franklin Gothic Medium" pitchFamily="34" charset="0"/>
                <a:ea typeface="ＭＳ Ｐゴシック" pitchFamily="34" charset="-128"/>
                <a:cs typeface="Franklin Gothic Medium" pitchFamily="34" charset="0"/>
              </a:rPr>
              <a:t>Spend less money</a:t>
            </a:r>
          </a:p>
        </p:txBody>
      </p:sp>
      <p:sp>
        <p:nvSpPr>
          <p:cNvPr id="33796" name="Content Placeholder 5"/>
          <p:cNvSpPr>
            <a:spLocks noGrp="1"/>
          </p:cNvSpPr>
          <p:nvPr>
            <p:ph sz="half" idx="1"/>
          </p:nvPr>
        </p:nvSpPr>
        <p:spPr>
          <a:xfrm>
            <a:off x="687388" y="1535113"/>
            <a:ext cx="4119562" cy="4527550"/>
          </a:xfrm>
        </p:spPr>
        <p:txBody>
          <a:bodyPr/>
          <a:lstStyle/>
          <a:p>
            <a:pPr>
              <a:buClr>
                <a:schemeClr val="accent3">
                  <a:lumMod val="75000"/>
                </a:schemeClr>
              </a:buClr>
              <a:defRPr/>
            </a:pPr>
            <a:r>
              <a:rPr lang="en-US" sz="2400" dirty="0" smtClean="0">
                <a:latin typeface="Franklin Gothic Book" pitchFamily="34" charset="0"/>
                <a:cs typeface="Franklin Gothic Book" pitchFamily="34" charset="0"/>
              </a:rPr>
              <a:t>Focus on your education.</a:t>
            </a:r>
          </a:p>
          <a:p>
            <a:pPr>
              <a:spcBef>
                <a:spcPts val="1200"/>
              </a:spcBef>
              <a:buClr>
                <a:schemeClr val="accent3">
                  <a:lumMod val="75000"/>
                </a:schemeClr>
              </a:buClr>
              <a:defRPr/>
            </a:pPr>
            <a:r>
              <a:rPr lang="en-US" sz="2400" dirty="0" smtClean="0">
                <a:latin typeface="Franklin Gothic Book" pitchFamily="34" charset="0"/>
                <a:cs typeface="Franklin Gothic Book" pitchFamily="34" charset="0"/>
              </a:rPr>
              <a:t>Work while in school.</a:t>
            </a:r>
          </a:p>
          <a:p>
            <a:pPr>
              <a:spcBef>
                <a:spcPts val="1200"/>
              </a:spcBef>
              <a:buClr>
                <a:schemeClr val="accent3">
                  <a:lumMod val="75000"/>
                </a:schemeClr>
              </a:buClr>
              <a:defRPr/>
            </a:pPr>
            <a:r>
              <a:rPr lang="en-US" sz="2400" dirty="0" smtClean="0">
                <a:latin typeface="Franklin Gothic Book" pitchFamily="34" charset="0"/>
                <a:cs typeface="Franklin Gothic Book" pitchFamily="34" charset="0"/>
              </a:rPr>
              <a:t>Treat people well.</a:t>
            </a:r>
          </a:p>
          <a:p>
            <a:pPr>
              <a:spcBef>
                <a:spcPts val="1200"/>
              </a:spcBef>
              <a:buClr>
                <a:schemeClr val="accent3">
                  <a:lumMod val="75000"/>
                </a:schemeClr>
              </a:buClr>
              <a:defRPr/>
            </a:pPr>
            <a:r>
              <a:rPr lang="en-US" sz="2400" dirty="0" smtClean="0">
                <a:latin typeface="Franklin Gothic Book" pitchFamily="34" charset="0"/>
                <a:cs typeface="Franklin Gothic Book" pitchFamily="34" charset="0"/>
              </a:rPr>
              <a:t>Use “downtime.”</a:t>
            </a:r>
          </a:p>
          <a:p>
            <a:pPr>
              <a:spcBef>
                <a:spcPts val="1200"/>
              </a:spcBef>
              <a:buClr>
                <a:schemeClr val="accent3">
                  <a:lumMod val="75000"/>
                </a:schemeClr>
              </a:buClr>
              <a:defRPr/>
            </a:pPr>
            <a:r>
              <a:rPr lang="en-US" sz="2400" dirty="0" smtClean="0">
                <a:latin typeface="Franklin Gothic Book" pitchFamily="34" charset="0"/>
                <a:cs typeface="Franklin Gothic Book" pitchFamily="34" charset="0"/>
              </a:rPr>
              <a:t>Do your best at every job.</a:t>
            </a:r>
          </a:p>
          <a:p>
            <a:pPr>
              <a:spcBef>
                <a:spcPts val="1200"/>
              </a:spcBef>
              <a:buClr>
                <a:schemeClr val="accent3">
                  <a:lumMod val="75000"/>
                </a:schemeClr>
              </a:buClr>
              <a:defRPr/>
            </a:pPr>
            <a:r>
              <a:rPr lang="en-US" sz="2400" dirty="0" smtClean="0">
                <a:latin typeface="Franklin Gothic Book" pitchFamily="34" charset="0"/>
                <a:cs typeface="Franklin Gothic Book" pitchFamily="34" charset="0"/>
              </a:rPr>
              <a:t>Take the long view.</a:t>
            </a:r>
          </a:p>
          <a:p>
            <a:pPr>
              <a:defRPr/>
            </a:pPr>
            <a:endParaRPr lang="en-US" dirty="0" smtClean="0">
              <a:latin typeface="Franklin Gothic Book" pitchFamily="34" charset="0"/>
              <a:cs typeface="Franklin Gothic Book" pitchFamily="34" charset="0"/>
            </a:endParaRPr>
          </a:p>
        </p:txBody>
      </p:sp>
      <p:sp>
        <p:nvSpPr>
          <p:cNvPr id="33797" name="Content Placeholder 6"/>
          <p:cNvSpPr>
            <a:spLocks noGrp="1"/>
          </p:cNvSpPr>
          <p:nvPr>
            <p:ph sz="half" idx="2"/>
          </p:nvPr>
        </p:nvSpPr>
        <p:spPr>
          <a:xfrm>
            <a:off x="4572000" y="1530350"/>
            <a:ext cx="4572000" cy="5770563"/>
          </a:xfrm>
        </p:spPr>
        <p:txBody>
          <a:bodyPr/>
          <a:lstStyle/>
          <a:p>
            <a:pPr>
              <a:buClr>
                <a:schemeClr val="accent3">
                  <a:lumMod val="75000"/>
                </a:schemeClr>
              </a:buClr>
              <a:defRPr/>
            </a:pPr>
            <a:r>
              <a:rPr lang="en-US" sz="2400" dirty="0" smtClean="0">
                <a:latin typeface="Franklin Gothic Book" pitchFamily="34" charset="0"/>
                <a:cs typeface="Franklin Gothic Book" pitchFamily="34" charset="0"/>
              </a:rPr>
              <a:t>Look at big-ticket items.</a:t>
            </a:r>
          </a:p>
          <a:p>
            <a:pPr>
              <a:buClr>
                <a:schemeClr val="accent3">
                  <a:lumMod val="75000"/>
                </a:schemeClr>
              </a:buClr>
              <a:defRPr/>
            </a:pPr>
            <a:r>
              <a:rPr lang="en-US" sz="2400" dirty="0" smtClean="0">
                <a:latin typeface="Franklin Gothic Book" pitchFamily="34" charset="0"/>
                <a:cs typeface="Franklin Gothic Book" pitchFamily="34" charset="0"/>
              </a:rPr>
              <a:t>Do comparison shopping.</a:t>
            </a:r>
          </a:p>
          <a:p>
            <a:pPr>
              <a:buClr>
                <a:schemeClr val="accent3">
                  <a:lumMod val="75000"/>
                </a:schemeClr>
              </a:buClr>
              <a:defRPr/>
            </a:pPr>
            <a:r>
              <a:rPr lang="en-US" sz="2400" dirty="0" smtClean="0">
                <a:latin typeface="Franklin Gothic Book" pitchFamily="34" charset="0"/>
                <a:cs typeface="Franklin Gothic Book" pitchFamily="34" charset="0"/>
              </a:rPr>
              <a:t>Be aware of quality.</a:t>
            </a:r>
          </a:p>
          <a:p>
            <a:pPr>
              <a:buClr>
                <a:schemeClr val="accent3">
                  <a:lumMod val="75000"/>
                </a:schemeClr>
              </a:buClr>
              <a:defRPr/>
            </a:pPr>
            <a:r>
              <a:rPr lang="en-US" sz="2400" dirty="0" smtClean="0">
                <a:latin typeface="Franklin Gothic Book" pitchFamily="34" charset="0"/>
                <a:cs typeface="Franklin Gothic Book" pitchFamily="34" charset="0"/>
              </a:rPr>
              <a:t>Save money on eating and drinking.</a:t>
            </a:r>
          </a:p>
          <a:p>
            <a:pPr>
              <a:buClr>
                <a:schemeClr val="accent3">
                  <a:lumMod val="75000"/>
                </a:schemeClr>
              </a:buClr>
              <a:defRPr/>
            </a:pPr>
            <a:r>
              <a:rPr lang="en-US" sz="2400" dirty="0" smtClean="0">
                <a:latin typeface="Franklin Gothic Book" pitchFamily="34" charset="0"/>
                <a:cs typeface="Franklin Gothic Book" pitchFamily="34" charset="0"/>
              </a:rPr>
              <a:t>Lower your phone bills.</a:t>
            </a:r>
          </a:p>
          <a:p>
            <a:pPr>
              <a:buClr>
                <a:schemeClr val="accent3">
                  <a:lumMod val="75000"/>
                </a:schemeClr>
              </a:buClr>
              <a:defRPr/>
            </a:pPr>
            <a:r>
              <a:rPr lang="en-US" sz="2400" dirty="0" smtClean="0">
                <a:latin typeface="Franklin Gothic Book" pitchFamily="34" charset="0"/>
                <a:cs typeface="Franklin Gothic Book" pitchFamily="34" charset="0"/>
              </a:rPr>
              <a:t>Go “green.”</a:t>
            </a:r>
          </a:p>
          <a:p>
            <a:pPr>
              <a:buClr>
                <a:schemeClr val="accent3">
                  <a:lumMod val="75000"/>
                </a:schemeClr>
              </a:buClr>
              <a:defRPr/>
            </a:pPr>
            <a:r>
              <a:rPr lang="en-US" sz="2400" dirty="0" smtClean="0">
                <a:latin typeface="Franklin Gothic Book" pitchFamily="34" charset="0"/>
                <a:cs typeface="Franklin Gothic Book" pitchFamily="34" charset="0"/>
              </a:rPr>
              <a:t>Postpone purchases.</a:t>
            </a:r>
          </a:p>
          <a:p>
            <a:pPr>
              <a:buClr>
                <a:schemeClr val="accent3">
                  <a:lumMod val="75000"/>
                </a:schemeClr>
              </a:buClr>
              <a:defRPr/>
            </a:pPr>
            <a:r>
              <a:rPr lang="en-US" sz="2400" dirty="0" smtClean="0">
                <a:latin typeface="Franklin Gothic Book" pitchFamily="34" charset="0"/>
                <a:cs typeface="Franklin Gothic Book" pitchFamily="34" charset="0"/>
              </a:rPr>
              <a:t>Use the envelope system.</a:t>
            </a:r>
          </a:p>
          <a:p>
            <a:pPr>
              <a:buClr>
                <a:schemeClr val="accent3">
                  <a:lumMod val="75000"/>
                </a:schemeClr>
              </a:buClr>
              <a:defRPr/>
            </a:pPr>
            <a:r>
              <a:rPr lang="en-US" sz="2400" dirty="0" smtClean="0">
                <a:latin typeface="Franklin Gothic Book" pitchFamily="34" charset="0"/>
                <a:cs typeface="Franklin Gothic Book" pitchFamily="34" charset="0"/>
              </a:rPr>
              <a:t>Use the money you save for emergencies and to reduce debt.</a:t>
            </a:r>
          </a:p>
        </p:txBody>
      </p:sp>
      <p:cxnSp>
        <p:nvCxnSpPr>
          <p:cNvPr id="28" name="Straight Connector 33"/>
          <p:cNvCxnSpPr/>
          <p:nvPr/>
        </p:nvCxnSpPr>
        <p:spPr>
          <a:xfrm rot="5400000">
            <a:off x="-2742406" y="3429794"/>
            <a:ext cx="6858000" cy="1588"/>
          </a:xfrm>
          <a:prstGeom prst="line">
            <a:avLst/>
          </a:prstGeom>
          <a:ln w="15875" cap="flat" cmpd="sng" algn="ctr">
            <a:solidFill>
              <a:srgbClr val="BD101B">
                <a:alpha val="68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3799" name="Picture 34" descr="circ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455613"/>
            <a:ext cx="536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34" descr="circ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3025775"/>
            <a:ext cx="5365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34" descr="circ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63" y="5897563"/>
            <a:ext cx="536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p:cNvSpPr>
          <p:nvPr/>
        </p:nvSpPr>
        <p:spPr bwMode="auto">
          <a:xfrm>
            <a:off x="715963" y="203200"/>
            <a:ext cx="7902575" cy="1143000"/>
          </a:xfrm>
          <a:prstGeom prst="rect">
            <a:avLst/>
          </a:prstGeom>
          <a:noFill/>
          <a:ln>
            <a:noFill/>
          </a:ln>
          <a:effectLst>
            <a:outerShdw dist="38100" dir="2700000" rotWithShape="0">
              <a:srgbClr val="80808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BD101B"/>
                </a:solidFill>
                <a:latin typeface="Franklin Gothic Medium" pitchFamily="34" charset="0"/>
              </a:rPr>
              <a:t>The end of money worries</a:t>
            </a:r>
          </a:p>
        </p:txBody>
      </p:sp>
      <p:pic>
        <p:nvPicPr>
          <p:cNvPr id="34819" name="Picture 1" descr="MSIA_money1.jpg">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9863" y="196373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5"/>
          <p:cNvSpPr txBox="1">
            <a:spLocks noChangeArrowheads="1"/>
          </p:cNvSpPr>
          <p:nvPr/>
        </p:nvSpPr>
        <p:spPr bwMode="auto">
          <a:xfrm>
            <a:off x="3190875" y="5102225"/>
            <a:ext cx="3101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200" b="1">
                <a:solidFill>
                  <a:srgbClr val="017FC8"/>
                </a:solidFill>
              </a:rPr>
              <a:t>Video: In Show Mode click image above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9450" y="241300"/>
            <a:ext cx="8359775" cy="1143000"/>
          </a:xfrm>
          <a:effectLst>
            <a:outerShdw blurRad="50800" dist="38100" dir="2700000" rotWithShape="0">
              <a:srgbClr val="000000">
                <a:alpha val="18999"/>
              </a:srgbClr>
            </a:outerShdw>
          </a:effectLst>
        </p:spPr>
        <p:txBody>
          <a:bodyPr/>
          <a:lstStyle/>
          <a:p>
            <a:pPr eaLnBrk="1" hangingPunct="1">
              <a:defRPr/>
            </a:pPr>
            <a:r>
              <a:rPr lang="en-US" sz="4000" b="1" dirty="0" smtClean="0">
                <a:solidFill>
                  <a:srgbClr val="785C9C"/>
                </a:solidFill>
                <a:latin typeface="Franklin Gothic Medium" pitchFamily="34" charset="0"/>
                <a:ea typeface="Franklin Gothic Medium" pitchFamily="34" charset="0"/>
                <a:cs typeface="Franklin Gothic Medium" pitchFamily="34" charset="0"/>
              </a:rPr>
              <a:t>Managing Money </a:t>
            </a:r>
            <a:r>
              <a:rPr lang="en-US" sz="4000" b="1" dirty="0">
                <a:solidFill>
                  <a:srgbClr val="785C9C"/>
                </a:solidFill>
                <a:latin typeface="Franklin Gothic Medium" pitchFamily="34" charset="0"/>
                <a:ea typeface="Franklin Gothic Medium" pitchFamily="34" charset="0"/>
                <a:cs typeface="Franklin Gothic Medium" pitchFamily="34" charset="0"/>
              </a:rPr>
              <a:t>D</a:t>
            </a:r>
            <a:r>
              <a:rPr lang="en-US" sz="4000" b="1" dirty="0" smtClean="0">
                <a:solidFill>
                  <a:srgbClr val="785C9C"/>
                </a:solidFill>
                <a:latin typeface="Franklin Gothic Medium" pitchFamily="34" charset="0"/>
                <a:ea typeface="Franklin Gothic Medium" pitchFamily="34" charset="0"/>
                <a:cs typeface="Franklin Gothic Medium" pitchFamily="34" charset="0"/>
              </a:rPr>
              <a:t>uring Tough Times</a:t>
            </a:r>
          </a:p>
        </p:txBody>
      </p:sp>
      <p:sp>
        <p:nvSpPr>
          <p:cNvPr id="35843" name="Rectangle 8"/>
          <p:cNvSpPr>
            <a:spLocks noGrp="1"/>
          </p:cNvSpPr>
          <p:nvPr>
            <p:ph type="body" sz="half" idx="4294967295"/>
          </p:nvPr>
        </p:nvSpPr>
        <p:spPr>
          <a:xfrm>
            <a:off x="941388" y="1574800"/>
            <a:ext cx="7394575" cy="4525963"/>
          </a:xfrm>
        </p:spPr>
        <p:txBody>
          <a:bodyPr/>
          <a:lstStyle/>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Take a first step</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Spend less, save more</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Make sure savings are protected</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Pay off credit cards</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Invest only after saving</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Do stellar work at your current job</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Think about your next job</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Research unemployment benefits</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Get health insurance</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Get help that you can trust</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Put your plan in writing</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Cope with stress positively</a:t>
            </a:r>
          </a:p>
          <a:p>
            <a:pPr marL="509588" indent="-509588">
              <a:lnSpc>
                <a:spcPct val="80000"/>
              </a:lnSpc>
              <a:spcBef>
                <a:spcPts val="600"/>
              </a:spcBef>
              <a:buClr>
                <a:schemeClr val="accent3">
                  <a:lumMod val="75000"/>
                </a:schemeClr>
              </a:buClr>
              <a:buFontTx/>
              <a:buChar char="•"/>
              <a:defRPr/>
            </a:pPr>
            <a:r>
              <a:rPr lang="en-US" sz="2400" dirty="0" smtClean="0">
                <a:latin typeface="Franklin Gothic Book" pitchFamily="34" charset="0"/>
                <a:cs typeface="Franklin Gothic Book" pitchFamily="34" charset="0"/>
                <a:sym typeface="Gill Sans" charset="0"/>
              </a:rPr>
              <a:t>Choose your money conversations</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155700"/>
            <a:ext cx="69532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4294967295"/>
          </p:nvPr>
        </p:nvSpPr>
        <p:spPr>
          <a:xfrm>
            <a:off x="741363" y="1600200"/>
            <a:ext cx="3635375" cy="4862513"/>
          </a:xfrm>
        </p:spPr>
        <p:txBody>
          <a:bodyPr/>
          <a:lstStyle/>
          <a:p>
            <a:pPr marL="273050" indent="-273050">
              <a:buClr>
                <a:schemeClr val="accent3">
                  <a:lumMod val="75000"/>
                </a:schemeClr>
              </a:buClr>
              <a:defRPr/>
            </a:pPr>
            <a:r>
              <a:rPr lang="en-US" sz="2000" dirty="0" smtClean="0">
                <a:latin typeface="Franklin Gothic Book" pitchFamily="34" charset="0"/>
                <a:cs typeface="Franklin Gothic Book" pitchFamily="34" charset="0"/>
                <a:sym typeface="Times New Roman" pitchFamily="18" charset="0"/>
              </a:rPr>
              <a:t>Greater likelihood of being employed</a:t>
            </a:r>
          </a:p>
          <a:p>
            <a:pPr marL="273050" indent="-273050">
              <a:spcBef>
                <a:spcPts val="1200"/>
              </a:spcBef>
              <a:buClr>
                <a:schemeClr val="accent3">
                  <a:lumMod val="75000"/>
                </a:schemeClr>
              </a:buClr>
              <a:defRPr/>
            </a:pPr>
            <a:r>
              <a:rPr lang="en-US" sz="2000" dirty="0" smtClean="0">
                <a:latin typeface="Franklin Gothic Book" pitchFamily="34" charset="0"/>
                <a:cs typeface="Franklin Gothic Book" pitchFamily="34" charset="0"/>
                <a:sym typeface="Times New Roman" pitchFamily="18" charset="0"/>
              </a:rPr>
              <a:t>Health insurance</a:t>
            </a:r>
          </a:p>
          <a:p>
            <a:pPr marL="273050" indent="-273050">
              <a:spcBef>
                <a:spcPts val="1200"/>
              </a:spcBef>
              <a:buClr>
                <a:schemeClr val="accent3">
                  <a:lumMod val="75000"/>
                </a:schemeClr>
              </a:buClr>
              <a:defRPr/>
            </a:pPr>
            <a:r>
              <a:rPr lang="en-US" sz="2000" dirty="0" smtClean="0">
                <a:latin typeface="Franklin Gothic Book" pitchFamily="34" charset="0"/>
                <a:cs typeface="Franklin Gothic Book" pitchFamily="34" charset="0"/>
                <a:sym typeface="Times New Roman" pitchFamily="18" charset="0"/>
              </a:rPr>
              <a:t>Higher income</a:t>
            </a:r>
          </a:p>
          <a:p>
            <a:pPr marL="273050" indent="-273050">
              <a:spcBef>
                <a:spcPts val="1200"/>
              </a:spcBef>
              <a:buClr>
                <a:schemeClr val="accent3">
                  <a:lumMod val="75000"/>
                </a:schemeClr>
              </a:buClr>
              <a:defRPr/>
            </a:pPr>
            <a:r>
              <a:rPr lang="en-US" sz="2000" dirty="0" smtClean="0">
                <a:latin typeface="Franklin Gothic Book" pitchFamily="34" charset="0"/>
                <a:cs typeface="Franklin Gothic Book" pitchFamily="34" charset="0"/>
                <a:sym typeface="Times New Roman" pitchFamily="18" charset="0"/>
              </a:rPr>
              <a:t>Job satisfaction</a:t>
            </a:r>
          </a:p>
          <a:p>
            <a:pPr marL="273050" indent="-273050">
              <a:spcBef>
                <a:spcPts val="1200"/>
              </a:spcBef>
              <a:buClr>
                <a:schemeClr val="accent3">
                  <a:lumMod val="75000"/>
                </a:schemeClr>
              </a:buClr>
              <a:defRPr/>
            </a:pPr>
            <a:r>
              <a:rPr lang="en-US" sz="2000" dirty="0" smtClean="0">
                <a:latin typeface="Franklin Gothic Book" pitchFamily="34" charset="0"/>
                <a:cs typeface="Franklin Gothic Book" pitchFamily="34" charset="0"/>
                <a:sym typeface="Times New Roman" pitchFamily="18" charset="0"/>
              </a:rPr>
              <a:t>Higher tax revenues for your community</a:t>
            </a:r>
          </a:p>
          <a:p>
            <a:pPr marL="273050" indent="-273050">
              <a:spcBef>
                <a:spcPts val="1200"/>
              </a:spcBef>
              <a:buClr>
                <a:schemeClr val="accent3">
                  <a:lumMod val="75000"/>
                </a:schemeClr>
              </a:buClr>
              <a:defRPr/>
            </a:pPr>
            <a:r>
              <a:rPr lang="en-US" sz="2000" dirty="0" smtClean="0">
                <a:latin typeface="Franklin Gothic Book" pitchFamily="34" charset="0"/>
                <a:cs typeface="Franklin Gothic Book" pitchFamily="34" charset="0"/>
                <a:sym typeface="Times New Roman" pitchFamily="18" charset="0"/>
              </a:rPr>
              <a:t>Lower dependence on income support services</a:t>
            </a:r>
          </a:p>
          <a:p>
            <a:pPr marL="273050" indent="-273050">
              <a:spcBef>
                <a:spcPts val="1200"/>
              </a:spcBef>
              <a:buClr>
                <a:schemeClr val="accent3">
                  <a:lumMod val="75000"/>
                </a:schemeClr>
              </a:buClr>
              <a:defRPr/>
            </a:pPr>
            <a:r>
              <a:rPr lang="en-US" sz="2000" dirty="0" smtClean="0">
                <a:latin typeface="Franklin Gothic Book" pitchFamily="34" charset="0"/>
                <a:cs typeface="Franklin Gothic Book" pitchFamily="34" charset="0"/>
                <a:sym typeface="Times New Roman" pitchFamily="18" charset="0"/>
              </a:rPr>
              <a:t>Higher involvement in volunteer activities</a:t>
            </a:r>
          </a:p>
        </p:txBody>
      </p:sp>
      <p:sp>
        <p:nvSpPr>
          <p:cNvPr id="4" name="Title 3"/>
          <p:cNvSpPr>
            <a:spLocks noGrp="1"/>
          </p:cNvSpPr>
          <p:nvPr>
            <p:ph type="title" idx="4294967295"/>
          </p:nvPr>
        </p:nvSpPr>
        <p:spPr>
          <a:xfrm>
            <a:off x="773113" y="168275"/>
            <a:ext cx="8402637" cy="1143000"/>
          </a:xfrm>
          <a:effectLst>
            <a:outerShdw blurRad="50800" dist="38100" dir="2700000" rotWithShape="0">
              <a:srgbClr val="000000">
                <a:alpha val="18999"/>
              </a:srgbClr>
            </a:outerShdw>
          </a:effectLst>
        </p:spPr>
        <p:txBody>
          <a:bodyPr/>
          <a:lstStyle/>
          <a:p>
            <a:pPr marL="1541463" indent="-1541463" eaLnBrk="1" hangingPunct="1">
              <a:defRPr/>
            </a:pPr>
            <a:r>
              <a:rPr lang="en-US" sz="4000" b="1" dirty="0" smtClean="0">
                <a:solidFill>
                  <a:srgbClr val="BD101B"/>
                </a:solidFill>
                <a:latin typeface="Franklin Gothic Medium" pitchFamily="34" charset="0"/>
                <a:ea typeface="ＭＳ Ｐゴシック" pitchFamily="34" charset="-128"/>
              </a:rPr>
              <a:t>Education is worth it – </a:t>
            </a:r>
            <a:br>
              <a:rPr lang="en-US" sz="4000" b="1" dirty="0" smtClean="0">
                <a:solidFill>
                  <a:srgbClr val="BD101B"/>
                </a:solidFill>
                <a:latin typeface="Franklin Gothic Medium" pitchFamily="34" charset="0"/>
                <a:ea typeface="ＭＳ Ｐゴシック" pitchFamily="34" charset="-128"/>
              </a:rPr>
            </a:br>
            <a:r>
              <a:rPr lang="en-US" sz="4000" b="1" dirty="0" smtClean="0">
                <a:solidFill>
                  <a:srgbClr val="F5852C"/>
                </a:solidFill>
                <a:latin typeface="Franklin Gothic Medium" pitchFamily="34" charset="0"/>
                <a:ea typeface="ＭＳ Ｐゴシック" pitchFamily="34" charset="-128"/>
              </a:rPr>
              <a:t>and you can pay for it</a:t>
            </a:r>
          </a:p>
        </p:txBody>
      </p:sp>
      <p:pic>
        <p:nvPicPr>
          <p:cNvPr id="36868" name="Picture 1" descr="VS_manging_finances2.jpg">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8675" y="2354263"/>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5"/>
          <p:cNvSpPr txBox="1">
            <a:spLocks noChangeArrowheads="1"/>
          </p:cNvSpPr>
          <p:nvPr/>
        </p:nvSpPr>
        <p:spPr bwMode="auto">
          <a:xfrm>
            <a:off x="5222875" y="5402263"/>
            <a:ext cx="3101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200" b="1">
                <a:solidFill>
                  <a:srgbClr val="017FC8"/>
                </a:solidFill>
              </a:rPr>
              <a:t>Video: In Show Mode click image above</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6913" y="222250"/>
            <a:ext cx="7902575" cy="1143000"/>
          </a:xfrm>
          <a:effectLst>
            <a:outerShdw blurRad="50800" dist="38100" dir="2700000" rotWithShape="0">
              <a:srgbClr val="000000">
                <a:alpha val="18999"/>
              </a:srgbClr>
            </a:outerShdw>
          </a:effectLst>
        </p:spPr>
        <p:txBody>
          <a:bodyPr/>
          <a:lstStyle/>
          <a:p>
            <a:pPr eaLnBrk="1" hangingPunct="1">
              <a:defRPr/>
            </a:pPr>
            <a:r>
              <a:rPr lang="en-US" sz="4000" b="1" dirty="0" smtClean="0">
                <a:solidFill>
                  <a:schemeClr val="tx1"/>
                </a:solidFill>
                <a:latin typeface="Franklin Gothic Medium" pitchFamily="34" charset="0"/>
                <a:ea typeface="Franklin Gothic Medium" pitchFamily="34" charset="0"/>
                <a:cs typeface="Franklin Gothic Medium" pitchFamily="34" charset="0"/>
              </a:rPr>
              <a:t>Take charge of </a:t>
            </a:r>
            <a:r>
              <a:rPr lang="en-US" sz="4800" i="1" dirty="0" smtClean="0">
                <a:solidFill>
                  <a:schemeClr val="accent3">
                    <a:lumMod val="75000"/>
                  </a:schemeClr>
                </a:solidFill>
                <a:latin typeface="Franklin Gothic Medium" pitchFamily="34" charset="0"/>
                <a:ea typeface="Franklin Gothic Medium" pitchFamily="34" charset="0"/>
                <a:cs typeface="Franklin Gothic Medium" pitchFamily="34" charset="0"/>
              </a:rPr>
              <a:t>your credit</a:t>
            </a:r>
            <a:endParaRPr lang="en-US" sz="4000" i="1" dirty="0" smtClean="0">
              <a:solidFill>
                <a:schemeClr val="accent3">
                  <a:lumMod val="75000"/>
                </a:schemeClr>
              </a:solidFill>
              <a:latin typeface="Franklin Gothic Medium" pitchFamily="34" charset="0"/>
              <a:ea typeface="Franklin Gothic Medium" pitchFamily="34" charset="0"/>
              <a:cs typeface="Franklin Gothic Medium" pitchFamily="34" charset="0"/>
            </a:endParaRPr>
          </a:p>
        </p:txBody>
      </p:sp>
      <p:pic>
        <p:nvPicPr>
          <p:cNvPr id="37891" name="Picture 1" descr="VS_manging_finances1.jpg">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6025" y="192563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5"/>
          <p:cNvSpPr txBox="1">
            <a:spLocks noChangeArrowheads="1"/>
          </p:cNvSpPr>
          <p:nvPr/>
        </p:nvSpPr>
        <p:spPr bwMode="auto">
          <a:xfrm>
            <a:off x="3289300" y="5111750"/>
            <a:ext cx="3101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200" b="1">
                <a:solidFill>
                  <a:srgbClr val="017FC8"/>
                </a:solidFill>
              </a:rPr>
              <a:t>Video: In Show Mode click image above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96913" y="222250"/>
            <a:ext cx="7902575" cy="1143000"/>
          </a:xfrm>
          <a:effectLst>
            <a:outerShdw blurRad="50800" dist="38100" dir="2700000" rotWithShape="0">
              <a:srgbClr val="000000">
                <a:alpha val="18999"/>
              </a:srgbClr>
            </a:outerShdw>
          </a:effectLst>
        </p:spPr>
        <p:txBody>
          <a:bodyPr/>
          <a:lstStyle/>
          <a:p>
            <a:pPr eaLnBrk="1" hangingPunct="1">
              <a:defRPr/>
            </a:pPr>
            <a:r>
              <a:rPr lang="en-US" sz="4000" b="1" dirty="0" smtClean="0">
                <a:solidFill>
                  <a:schemeClr val="tx1"/>
                </a:solidFill>
                <a:latin typeface="Franklin Gothic Medium" pitchFamily="34" charset="0"/>
                <a:ea typeface="Franklin Gothic Medium" pitchFamily="34" charset="0"/>
                <a:cs typeface="Franklin Gothic Medium" pitchFamily="34" charset="0"/>
              </a:rPr>
              <a:t>Take charge of </a:t>
            </a:r>
            <a:r>
              <a:rPr lang="en-US" sz="4800" i="1" dirty="0" smtClean="0">
                <a:solidFill>
                  <a:schemeClr val="accent3">
                    <a:lumMod val="75000"/>
                  </a:schemeClr>
                </a:solidFill>
                <a:latin typeface="Franklin Gothic Medium" pitchFamily="34" charset="0"/>
                <a:ea typeface="Franklin Gothic Medium" pitchFamily="34" charset="0"/>
                <a:cs typeface="Franklin Gothic Medium" pitchFamily="34" charset="0"/>
              </a:rPr>
              <a:t>your credit</a:t>
            </a:r>
            <a:endParaRPr lang="en-US" sz="4000" i="1" dirty="0" smtClean="0">
              <a:solidFill>
                <a:schemeClr val="accent3">
                  <a:lumMod val="75000"/>
                </a:schemeClr>
              </a:solidFill>
              <a:latin typeface="Franklin Gothic Medium" pitchFamily="34" charset="0"/>
              <a:ea typeface="Franklin Gothic Medium" pitchFamily="34" charset="0"/>
              <a:cs typeface="Franklin Gothic Medium"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713" y="4365625"/>
            <a:ext cx="3697287"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4" name="Content Placeholder 1"/>
          <p:cNvSpPr>
            <a:spLocks noGrp="1"/>
          </p:cNvSpPr>
          <p:nvPr>
            <p:ph idx="1"/>
          </p:nvPr>
        </p:nvSpPr>
        <p:spPr>
          <a:xfrm>
            <a:off x="696913" y="1470025"/>
            <a:ext cx="7813675" cy="6953250"/>
          </a:xfrm>
        </p:spPr>
        <p:txBody>
          <a:bodyPr/>
          <a:lstStyle/>
          <a:p>
            <a:pPr marL="273050" indent="-273050" eaLnBrk="1" hangingPunct="1">
              <a:spcBef>
                <a:spcPts val="900"/>
              </a:spcBef>
              <a:buFont typeface="Arial" pitchFamily="34" charset="0"/>
              <a:buNone/>
              <a:defRPr/>
            </a:pPr>
            <a:r>
              <a:rPr lang="en-US" sz="2800" b="1" dirty="0" smtClean="0">
                <a:latin typeface="Franklin Gothic Book" pitchFamily="34" charset="0"/>
                <a:cs typeface="Franklin Gothic Book" pitchFamily="34" charset="0"/>
                <a:sym typeface="Arial" pitchFamily="34" charset="0"/>
              </a:rPr>
              <a:t>Use credit cards with caution</a:t>
            </a:r>
            <a:endParaRPr lang="en-US" sz="2800" dirty="0" smtClean="0">
              <a:latin typeface="Franklin Gothic Book" pitchFamily="34" charset="0"/>
              <a:cs typeface="Franklin Gothic Book" pitchFamily="34" charset="0"/>
              <a:sym typeface="Times New Roman" pitchFamily="18" charset="0"/>
            </a:endParaRPr>
          </a:p>
          <a:p>
            <a:pPr marL="273050" indent="-273050">
              <a:spcBef>
                <a:spcPts val="2400"/>
              </a:spcBef>
              <a:buClr>
                <a:schemeClr val="accent3">
                  <a:lumMod val="75000"/>
                </a:schemeClr>
              </a:buClr>
              <a:defRPr/>
            </a:pPr>
            <a:r>
              <a:rPr lang="en-US" sz="2800" dirty="0" smtClean="0">
                <a:latin typeface="Franklin Gothic Book" pitchFamily="34" charset="0"/>
                <a:cs typeface="Franklin Gothic Book" pitchFamily="34" charset="0"/>
                <a:sym typeface="Times New Roman" pitchFamily="18" charset="0"/>
              </a:rPr>
              <a:t>Pay off balance each month</a:t>
            </a:r>
          </a:p>
          <a:p>
            <a:pPr marL="273050" indent="-27305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Times New Roman" pitchFamily="18" charset="0"/>
              </a:rPr>
              <a:t>Scrutinize credit card offers</a:t>
            </a:r>
          </a:p>
          <a:p>
            <a:pPr marL="273050" indent="-27305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Times New Roman" pitchFamily="18" charset="0"/>
              </a:rPr>
              <a:t>Avoid cash advances</a:t>
            </a:r>
          </a:p>
          <a:p>
            <a:pPr marL="273050" indent="-27305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Times New Roman" pitchFamily="18" charset="0"/>
              </a:rPr>
              <a:t>Check statements against your records</a:t>
            </a:r>
          </a:p>
          <a:p>
            <a:pPr marL="273050" indent="-27305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Times New Roman" pitchFamily="18" charset="0"/>
              </a:rPr>
              <a:t>Use just one card</a:t>
            </a:r>
          </a:p>
          <a:p>
            <a:pPr marL="273050" indent="-27305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Times New Roman" pitchFamily="18" charset="0"/>
              </a:rPr>
              <a:t>Get a copy of your credit report</a:t>
            </a:r>
          </a:p>
          <a:p>
            <a:pPr marL="273050" indent="-27305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Times New Roman" pitchFamily="18" charset="0"/>
              </a:rPr>
              <a:t>Protect your credit score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4294967295"/>
          </p:nvPr>
        </p:nvSpPr>
        <p:spPr>
          <a:xfrm>
            <a:off x="696913" y="1520825"/>
            <a:ext cx="7105650" cy="7292975"/>
          </a:xfrm>
        </p:spPr>
        <p:txBody>
          <a:bodyPr/>
          <a:lstStyle/>
          <a:p>
            <a:pPr marL="273050" indent="-273050" eaLnBrk="1" hangingPunct="1">
              <a:spcBef>
                <a:spcPts val="900"/>
              </a:spcBef>
              <a:buFont typeface="Arial" pitchFamily="34" charset="0"/>
              <a:buNone/>
              <a:defRPr/>
            </a:pPr>
            <a:r>
              <a:rPr lang="en-US" sz="2800" b="1" dirty="0" smtClean="0">
                <a:latin typeface="Franklin Gothic Book" pitchFamily="34" charset="0"/>
                <a:cs typeface="Franklin Gothic Book" pitchFamily="34" charset="0"/>
                <a:sym typeface="Arial" pitchFamily="34" charset="0"/>
              </a:rPr>
              <a:t>Manage student loans</a:t>
            </a:r>
            <a:endParaRPr lang="en-US" dirty="0" smtClean="0">
              <a:latin typeface="Franklin Gothic Book" pitchFamily="34" charset="0"/>
              <a:cs typeface="Franklin Gothic Book" pitchFamily="34" charset="0"/>
              <a:sym typeface="Times New Roman" pitchFamily="18" charset="0"/>
            </a:endParaRPr>
          </a:p>
          <a:p>
            <a:pPr marL="574675" indent="-574675">
              <a:spcBef>
                <a:spcPts val="3000"/>
              </a:spcBef>
              <a:buClr>
                <a:schemeClr val="accent3">
                  <a:lumMod val="75000"/>
                </a:schemeClr>
              </a:buClr>
              <a:defRPr/>
            </a:pPr>
            <a:r>
              <a:rPr lang="en-US" dirty="0" smtClean="0">
                <a:latin typeface="Franklin Gothic Book" pitchFamily="34" charset="0"/>
                <a:cs typeface="Franklin Gothic Book" pitchFamily="34" charset="0"/>
                <a:sym typeface="Times New Roman" pitchFamily="18" charset="0"/>
              </a:rPr>
              <a:t>Choose schools with costs in mind</a:t>
            </a:r>
          </a:p>
          <a:p>
            <a:pPr marL="574675" indent="-574675">
              <a:buClr>
                <a:schemeClr val="accent3">
                  <a:lumMod val="75000"/>
                </a:schemeClr>
              </a:buClr>
              <a:defRPr/>
            </a:pPr>
            <a:r>
              <a:rPr lang="en-US" dirty="0" smtClean="0">
                <a:latin typeface="Franklin Gothic Book" pitchFamily="34" charset="0"/>
                <a:cs typeface="Franklin Gothic Book" pitchFamily="34" charset="0"/>
                <a:sym typeface="Times New Roman" pitchFamily="18" charset="0"/>
              </a:rPr>
              <a:t>Avoid debt when possible</a:t>
            </a:r>
          </a:p>
          <a:p>
            <a:pPr marL="574675" indent="-574675">
              <a:buClr>
                <a:schemeClr val="accent3">
                  <a:lumMod val="75000"/>
                </a:schemeClr>
              </a:buClr>
              <a:defRPr/>
            </a:pPr>
            <a:r>
              <a:rPr lang="en-US" dirty="0" smtClean="0">
                <a:latin typeface="Franklin Gothic Book" pitchFamily="34" charset="0"/>
                <a:cs typeface="Franklin Gothic Book" pitchFamily="34" charset="0"/>
                <a:sym typeface="Times New Roman" pitchFamily="18" charset="0"/>
              </a:rPr>
              <a:t>Shop carefully for loans</a:t>
            </a:r>
          </a:p>
          <a:p>
            <a:pPr marL="574675" indent="-574675">
              <a:buClr>
                <a:schemeClr val="accent3">
                  <a:lumMod val="75000"/>
                </a:schemeClr>
              </a:buClr>
              <a:defRPr/>
            </a:pPr>
            <a:r>
              <a:rPr lang="en-US" dirty="0" smtClean="0">
                <a:latin typeface="Franklin Gothic Book" pitchFamily="34" charset="0"/>
                <a:cs typeface="Franklin Gothic Book" pitchFamily="34" charset="0"/>
                <a:sym typeface="Times New Roman" pitchFamily="18" charset="0"/>
              </a:rPr>
              <a:t>Repay your loans</a:t>
            </a:r>
          </a:p>
          <a:p>
            <a:pPr lvl="4" eaLnBrk="1" hangingPunct="1">
              <a:lnSpc>
                <a:spcPct val="120000"/>
              </a:lnSpc>
              <a:spcBef>
                <a:spcPct val="0"/>
              </a:spcBef>
              <a:buFontTx/>
              <a:buNone/>
              <a:defRPr/>
            </a:pPr>
            <a:endParaRPr lang="en-US" sz="3200" dirty="0" smtClean="0">
              <a:latin typeface="Franklin Gothic Book" pitchFamily="34" charset="0"/>
              <a:ea typeface="Franklin Gothic Book" pitchFamily="34" charset="0"/>
              <a:cs typeface="Franklin Gothic Book" pitchFamily="34" charset="0"/>
              <a:sym typeface="Times New Roman" pitchFamily="18" charset="0"/>
            </a:endParaRPr>
          </a:p>
        </p:txBody>
      </p:sp>
      <p:sp>
        <p:nvSpPr>
          <p:cNvPr id="5" name="Title 3"/>
          <p:cNvSpPr>
            <a:spLocks noGrp="1"/>
          </p:cNvSpPr>
          <p:nvPr>
            <p:ph type="title"/>
          </p:nvPr>
        </p:nvSpPr>
        <p:spPr>
          <a:xfrm>
            <a:off x="696913" y="222250"/>
            <a:ext cx="7902575" cy="1143000"/>
          </a:xfrm>
          <a:effectLst>
            <a:outerShdw blurRad="50800" dist="38100" dir="2700000" rotWithShape="0">
              <a:srgbClr val="000000">
                <a:alpha val="18999"/>
              </a:srgbClr>
            </a:outerShdw>
          </a:effectLst>
        </p:spPr>
        <p:txBody>
          <a:bodyPr/>
          <a:lstStyle/>
          <a:p>
            <a:pPr eaLnBrk="1" hangingPunct="1">
              <a:defRPr/>
            </a:pPr>
            <a:r>
              <a:rPr lang="en-US" sz="4000" b="1" dirty="0" smtClean="0">
                <a:solidFill>
                  <a:schemeClr val="tx1"/>
                </a:solidFill>
                <a:latin typeface="Franklin Gothic Medium" pitchFamily="34" charset="0"/>
                <a:ea typeface="Franklin Gothic Medium" pitchFamily="34" charset="0"/>
                <a:cs typeface="Franklin Gothic Medium" pitchFamily="34" charset="0"/>
              </a:rPr>
              <a:t>Take charge of </a:t>
            </a:r>
            <a:r>
              <a:rPr lang="en-US" sz="4800" i="1" dirty="0" smtClean="0">
                <a:solidFill>
                  <a:schemeClr val="accent3">
                    <a:lumMod val="75000"/>
                  </a:schemeClr>
                </a:solidFill>
                <a:latin typeface="Franklin Gothic Medium" pitchFamily="34" charset="0"/>
                <a:ea typeface="Franklin Gothic Medium" pitchFamily="34" charset="0"/>
                <a:cs typeface="Franklin Gothic Medium" pitchFamily="34" charset="0"/>
              </a:rPr>
              <a:t>your credit</a:t>
            </a:r>
            <a:endParaRPr lang="en-US" sz="4000" i="1" dirty="0" smtClean="0">
              <a:solidFill>
                <a:schemeClr val="accent3">
                  <a:lumMod val="75000"/>
                </a:schemeClr>
              </a:solidFill>
              <a:latin typeface="Franklin Gothic Medium" pitchFamily="34" charset="0"/>
              <a:ea typeface="Franklin Gothic Medium" pitchFamily="34" charset="0"/>
              <a:cs typeface="Franklin Gothic Medium"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p:cNvSpPr>
          <p:nvPr/>
        </p:nvSpPr>
        <p:spPr bwMode="auto">
          <a:xfrm>
            <a:off x="715963" y="165100"/>
            <a:ext cx="7902575" cy="1143000"/>
          </a:xfrm>
          <a:prstGeom prst="rect">
            <a:avLst/>
          </a:prstGeom>
          <a:noFill/>
          <a:ln>
            <a:noFill/>
          </a:ln>
          <a:effectLst>
            <a:outerShdw dist="38100" dir="2700000" rotWithShape="0">
              <a:srgbClr val="808080">
                <a:alpha val="1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5400">
                <a:solidFill>
                  <a:srgbClr val="BD101B"/>
                </a:solidFill>
                <a:latin typeface="Franklin Gothic Medium" pitchFamily="34" charset="0"/>
              </a:rPr>
              <a:t>Be Here Now</a:t>
            </a:r>
          </a:p>
        </p:txBody>
      </p:sp>
      <p:pic>
        <p:nvPicPr>
          <p:cNvPr id="15363" name="Content Placeholder 5" descr="PowerProcess.psd"/>
          <p:cNvPicPr>
            <a:picLocks noChangeAspect="1"/>
          </p:cNvPicPr>
          <p:nvPr/>
        </p:nvPicPr>
        <p:blipFill>
          <a:blip r:embed="rId3">
            <a:extLst>
              <a:ext uri="{28A0092B-C50C-407E-A947-70E740481C1C}">
                <a14:useLocalDpi xmlns:a14="http://schemas.microsoft.com/office/drawing/2010/main" val="0"/>
              </a:ext>
            </a:extLst>
          </a:blip>
          <a:srcRect t="-26155" b="-26155"/>
          <a:stretch>
            <a:fillRect/>
          </a:stretch>
        </p:blipFill>
        <p:spPr bwMode="auto">
          <a:xfrm>
            <a:off x="6113463" y="55563"/>
            <a:ext cx="303053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descr="PP_be_here_now1.jpg">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27338" y="2049463"/>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3308350" y="5240338"/>
            <a:ext cx="3101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200" b="1">
                <a:solidFill>
                  <a:srgbClr val="017FC8"/>
                </a:solidFill>
              </a:rPr>
              <a:t>Video: In Show Mode click image above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722313" y="1263650"/>
            <a:ext cx="7385050" cy="2051050"/>
          </a:xfrm>
        </p:spPr>
        <p:txBody>
          <a:bodyPr/>
          <a:lstStyle/>
          <a:p>
            <a:pPr marL="273050" indent="-273050" eaLnBrk="1" hangingPunct="1">
              <a:spcBef>
                <a:spcPct val="0"/>
              </a:spcBef>
              <a:buFontTx/>
              <a:buChar char="•"/>
            </a:pPr>
            <a:r>
              <a:rPr lang="en-US" sz="2800" smtClean="0">
                <a:latin typeface="Franklin Gothic Book" pitchFamily="34" charset="0"/>
                <a:cs typeface="Franklin Gothic Book" pitchFamily="34" charset="0"/>
                <a:sym typeface="Times New Roman Italic" charset="0"/>
              </a:rPr>
              <a:t>Be Here Now is about focusing your attention where you want it to be.</a:t>
            </a:r>
            <a:endParaRPr lang="en-US" sz="2800" smtClean="0">
              <a:latin typeface="Franklin Gothic Book" pitchFamily="34" charset="0"/>
              <a:cs typeface="Franklin Gothic Book" pitchFamily="34" charset="0"/>
            </a:endParaRPr>
          </a:p>
          <a:p>
            <a:pPr marL="273050" indent="-273050" eaLnBrk="1" hangingPunct="1">
              <a:spcBef>
                <a:spcPct val="0"/>
              </a:spcBef>
              <a:buFontTx/>
              <a:buChar char="•"/>
            </a:pPr>
            <a:r>
              <a:rPr lang="en-US" sz="2800" smtClean="0">
                <a:latin typeface="Franklin Gothic Book" pitchFamily="34" charset="0"/>
                <a:cs typeface="Franklin Gothic Book" pitchFamily="34" charset="0"/>
                <a:sym typeface="Times New Roman Bold" charset="0"/>
              </a:rPr>
              <a:t>The voice inside our head directs our attention…</a:t>
            </a:r>
          </a:p>
          <a:p>
            <a:pPr marL="273050" indent="-273050" eaLnBrk="1" hangingPunct="1">
              <a:spcBef>
                <a:spcPts val="900"/>
              </a:spcBef>
            </a:pPr>
            <a:endParaRPr lang="en-US" sz="2800" smtClean="0">
              <a:latin typeface="Franklin Gothic Book" pitchFamily="34" charset="0"/>
              <a:cs typeface="Franklin Gothic Book" pitchFamily="34" charset="0"/>
            </a:endParaRPr>
          </a:p>
        </p:txBody>
      </p:sp>
      <p:sp>
        <p:nvSpPr>
          <p:cNvPr id="4" name="Title 3"/>
          <p:cNvSpPr>
            <a:spLocks noGrp="1"/>
          </p:cNvSpPr>
          <p:nvPr>
            <p:ph type="title"/>
          </p:nvPr>
        </p:nvSpPr>
        <p:spPr>
          <a:xfrm>
            <a:off x="885825" y="198438"/>
            <a:ext cx="7902575" cy="1143000"/>
          </a:xfrm>
          <a:effectLst>
            <a:outerShdw blurRad="50800" dist="38100" dir="2700000" rotWithShape="0">
              <a:srgbClr val="000000">
                <a:alpha val="18999"/>
              </a:srgbClr>
            </a:outerShdw>
          </a:effectLst>
        </p:spPr>
        <p:txBody>
          <a:bodyPr/>
          <a:lstStyle/>
          <a:p>
            <a:pPr eaLnBrk="1" hangingPunct="1">
              <a:defRPr/>
            </a:pPr>
            <a:r>
              <a:rPr lang="en-US" sz="4400" dirty="0" smtClean="0">
                <a:latin typeface="Franklin Gothic Medium" pitchFamily="34" charset="0"/>
                <a:ea typeface="Franklin Gothic Medium" pitchFamily="34" charset="0"/>
                <a:cs typeface="Franklin Gothic Medium" pitchFamily="34" charset="0"/>
              </a:rPr>
              <a:t>Be Here Now</a:t>
            </a:r>
          </a:p>
        </p:txBody>
      </p:sp>
      <p:pic>
        <p:nvPicPr>
          <p:cNvPr id="16388" name="Content Placeholder 5" descr="PowerProcess.psd"/>
          <p:cNvPicPr>
            <a:picLocks noChangeAspect="1"/>
          </p:cNvPicPr>
          <p:nvPr/>
        </p:nvPicPr>
        <p:blipFill>
          <a:blip r:embed="rId3">
            <a:extLst>
              <a:ext uri="{28A0092B-C50C-407E-A947-70E740481C1C}">
                <a14:useLocalDpi xmlns:a14="http://schemas.microsoft.com/office/drawing/2010/main" val="0"/>
              </a:ext>
            </a:extLst>
          </a:blip>
          <a:srcRect t="-26155" b="-26155"/>
          <a:stretch>
            <a:fillRect/>
          </a:stretch>
        </p:blipFill>
        <p:spPr bwMode="auto">
          <a:xfrm>
            <a:off x="6380163" y="55563"/>
            <a:ext cx="2763837"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p:cNvPicPr>
            <a:picLocks noChangeAspect="1"/>
          </p:cNvPicPr>
          <p:nvPr/>
        </p:nvPicPr>
        <p:blipFill>
          <a:blip r:embed="rId4">
            <a:extLst>
              <a:ext uri="{28A0092B-C50C-407E-A947-70E740481C1C}">
                <a14:useLocalDpi xmlns:a14="http://schemas.microsoft.com/office/drawing/2010/main" val="0"/>
              </a:ext>
            </a:extLst>
          </a:blip>
          <a:srcRect l="8130" t="33014" r="964" b="1643"/>
          <a:stretch>
            <a:fillRect/>
          </a:stretch>
        </p:blipFill>
        <p:spPr bwMode="auto">
          <a:xfrm>
            <a:off x="931863" y="3162300"/>
            <a:ext cx="224948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6390" name="AutoShape 8"/>
          <p:cNvSpPr>
            <a:spLocks noChangeArrowheads="1"/>
          </p:cNvSpPr>
          <p:nvPr/>
        </p:nvSpPr>
        <p:spPr bwMode="auto">
          <a:xfrm>
            <a:off x="3873500" y="3060700"/>
            <a:ext cx="4960938" cy="2832100"/>
          </a:xfrm>
          <a:prstGeom prst="cloudCallout">
            <a:avLst>
              <a:gd name="adj1" fmla="val -73648"/>
              <a:gd name="adj2" fmla="val -3486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a:buFontTx/>
              <a:buChar char="•"/>
            </a:pPr>
            <a:r>
              <a:rPr lang="en-US" sz="1700">
                <a:latin typeface="Franklin Gothic Book" pitchFamily="34" charset="0"/>
              </a:rPr>
              <a:t>Buy cat food on the way home</a:t>
            </a:r>
          </a:p>
          <a:p>
            <a:pPr algn="ctr" defTabSz="914400">
              <a:buFontTx/>
              <a:buChar char="•"/>
            </a:pPr>
            <a:r>
              <a:rPr lang="en-US" sz="1700">
                <a:latin typeface="Franklin Gothic Book" pitchFamily="34" charset="0"/>
              </a:rPr>
              <a:t>Pay the gas bill</a:t>
            </a:r>
          </a:p>
          <a:p>
            <a:pPr algn="ctr" defTabSz="914400">
              <a:buFontTx/>
              <a:buChar char="•"/>
            </a:pPr>
            <a:r>
              <a:rPr lang="en-US" sz="1700">
                <a:latin typeface="Franklin Gothic Book" pitchFamily="34" charset="0"/>
              </a:rPr>
              <a:t>Email Carli about Friday</a:t>
            </a:r>
          </a:p>
          <a:p>
            <a:pPr algn="ctr" defTabSz="914400">
              <a:buFontTx/>
              <a:buChar char="•"/>
            </a:pPr>
            <a:r>
              <a:rPr lang="en-US" sz="1700">
                <a:latin typeface="Franklin Gothic Book" pitchFamily="34" charset="0"/>
              </a:rPr>
              <a:t>Bring your iPod to work tonight</a:t>
            </a:r>
          </a:p>
          <a:p>
            <a:pPr algn="ctr" defTabSz="914400">
              <a:buFontTx/>
              <a:buChar char="•"/>
            </a:pPr>
            <a:r>
              <a:rPr lang="en-US" sz="1700">
                <a:latin typeface="Franklin Gothic Book" pitchFamily="34" charset="0"/>
              </a:rPr>
              <a:t>English paper due tomorrow!</a:t>
            </a:r>
          </a:p>
          <a:p>
            <a:pPr algn="ctr" defTabSz="914400">
              <a:buFontTx/>
              <a:buChar char="•"/>
            </a:pPr>
            <a:r>
              <a:rPr lang="en-US" sz="1700">
                <a:latin typeface="Franklin Gothic Book" pitchFamily="34" charset="0"/>
              </a:rPr>
              <a:t>Change doctor appointment</a:t>
            </a:r>
          </a:p>
          <a:p>
            <a:pPr algn="ctr" defTabSz="914400">
              <a:buFontTx/>
              <a:buChar char="•"/>
            </a:pPr>
            <a:r>
              <a:rPr lang="en-US" sz="1700">
                <a:latin typeface="Franklin Gothic Book" pitchFamily="34" charset="0"/>
              </a:rPr>
              <a:t>Call Jeff!</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4294967295"/>
          </p:nvPr>
        </p:nvSpPr>
        <p:spPr>
          <a:xfrm>
            <a:off x="779463" y="4267200"/>
            <a:ext cx="7385050" cy="2051050"/>
          </a:xfrm>
        </p:spPr>
        <p:txBody>
          <a:bodyPr/>
          <a:lstStyle/>
          <a:p>
            <a:pPr marL="273050" indent="-273050"/>
            <a:r>
              <a:rPr lang="en-US" sz="2400" smtClean="0">
                <a:latin typeface="Franklin Gothic Book" pitchFamily="34" charset="0"/>
                <a:cs typeface="Franklin Gothic Book" pitchFamily="34" charset="0"/>
                <a:sym typeface="Gill Sans" charset="0"/>
              </a:rPr>
              <a:t>Notice the voice</a:t>
            </a:r>
          </a:p>
          <a:p>
            <a:pPr marL="273050" indent="-273050"/>
            <a:r>
              <a:rPr lang="en-US" sz="2400" smtClean="0">
                <a:latin typeface="Franklin Gothic Book" pitchFamily="34" charset="0"/>
                <a:cs typeface="Franklin Gothic Book" pitchFamily="34" charset="0"/>
                <a:sym typeface="Gill Sans" charset="0"/>
              </a:rPr>
              <a:t>Acknowledge the voice</a:t>
            </a:r>
          </a:p>
          <a:p>
            <a:pPr marL="273050" indent="-273050"/>
            <a:r>
              <a:rPr lang="en-US" sz="2400" smtClean="0">
                <a:latin typeface="Franklin Gothic Book" pitchFamily="34" charset="0"/>
                <a:cs typeface="Franklin Gothic Book" pitchFamily="34" charset="0"/>
                <a:sym typeface="Gill Sans" charset="0"/>
              </a:rPr>
              <a:t>Gently return your focus to the task at hand</a:t>
            </a:r>
          </a:p>
          <a:p>
            <a:pPr marL="273050" indent="-273050"/>
            <a:r>
              <a:rPr lang="en-US" sz="2400" smtClean="0">
                <a:latin typeface="Franklin Gothic Book" pitchFamily="34" charset="0"/>
                <a:cs typeface="Franklin Gothic Book" pitchFamily="34" charset="0"/>
                <a:sym typeface="Gill Sans" charset="0"/>
              </a:rPr>
              <a:t>Repeat</a:t>
            </a:r>
          </a:p>
          <a:p>
            <a:pPr marL="273050" indent="-273050"/>
            <a:r>
              <a:rPr lang="en-US" sz="2400" smtClean="0">
                <a:latin typeface="Franklin Gothic Book" pitchFamily="34" charset="0"/>
                <a:cs typeface="Franklin Gothic Book" pitchFamily="34" charset="0"/>
                <a:sym typeface="Gill Sans" charset="0"/>
              </a:rPr>
              <a:t>Repeat again....</a:t>
            </a:r>
          </a:p>
          <a:p>
            <a:pPr marL="273050" indent="-273050" eaLnBrk="1" hangingPunct="1">
              <a:spcBef>
                <a:spcPts val="900"/>
              </a:spcBef>
            </a:pPr>
            <a:endParaRPr lang="en-US" sz="2400" smtClean="0">
              <a:latin typeface="Franklin Gothic Book" pitchFamily="34" charset="0"/>
              <a:cs typeface="Franklin Gothic Book" pitchFamily="34" charset="0"/>
            </a:endParaRPr>
          </a:p>
        </p:txBody>
      </p:sp>
      <p:sp>
        <p:nvSpPr>
          <p:cNvPr id="4" name="Title 3"/>
          <p:cNvSpPr>
            <a:spLocks noGrp="1"/>
          </p:cNvSpPr>
          <p:nvPr>
            <p:ph type="title" idx="4294967295"/>
          </p:nvPr>
        </p:nvSpPr>
        <p:spPr>
          <a:xfrm>
            <a:off x="674688" y="-130175"/>
            <a:ext cx="7902575" cy="1143000"/>
          </a:xfrm>
          <a:effectLst>
            <a:outerShdw blurRad="50800" dist="38100" dir="2700000" rotWithShape="0">
              <a:srgbClr val="000000">
                <a:alpha val="18999"/>
              </a:srgbClr>
            </a:outerShdw>
          </a:effectLst>
        </p:spPr>
        <p:txBody>
          <a:bodyPr/>
          <a:lstStyle/>
          <a:p>
            <a:pPr eaLnBrk="1" hangingPunct="1">
              <a:defRPr/>
            </a:pPr>
            <a:r>
              <a:rPr lang="en-US" sz="4400" dirty="0" smtClean="0">
                <a:solidFill>
                  <a:srgbClr val="BD101B"/>
                </a:solidFill>
                <a:latin typeface="Franklin Gothic Medium" pitchFamily="34" charset="0"/>
                <a:ea typeface="Franklin Gothic Medium" pitchFamily="34" charset="0"/>
                <a:cs typeface="Franklin Gothic Medium" pitchFamily="34" charset="0"/>
              </a:rPr>
              <a:t>Be Here Now</a:t>
            </a:r>
          </a:p>
        </p:txBody>
      </p:sp>
      <p:pic>
        <p:nvPicPr>
          <p:cNvPr id="17412" name="Content Placeholder 5" descr="PowerProcess.psd"/>
          <p:cNvPicPr>
            <a:picLocks noChangeAspect="1"/>
          </p:cNvPicPr>
          <p:nvPr/>
        </p:nvPicPr>
        <p:blipFill>
          <a:blip r:embed="rId3">
            <a:extLst>
              <a:ext uri="{28A0092B-C50C-407E-A947-70E740481C1C}">
                <a14:useLocalDpi xmlns:a14="http://schemas.microsoft.com/office/drawing/2010/main" val="0"/>
              </a:ext>
            </a:extLst>
          </a:blip>
          <a:srcRect t="-26155" b="-26155"/>
          <a:stretch>
            <a:fillRect/>
          </a:stretch>
        </p:blipFill>
        <p:spPr bwMode="auto">
          <a:xfrm>
            <a:off x="6380163" y="55563"/>
            <a:ext cx="2763837"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p:cNvPicPr>
          <p:nvPr/>
        </p:nvPicPr>
        <p:blipFill>
          <a:blip r:embed="rId4">
            <a:extLst>
              <a:ext uri="{28A0092B-C50C-407E-A947-70E740481C1C}">
                <a14:useLocalDpi xmlns:a14="http://schemas.microsoft.com/office/drawing/2010/main" val="0"/>
              </a:ext>
            </a:extLst>
          </a:blip>
          <a:srcRect l="8130" t="33014" r="964" b="1643"/>
          <a:stretch>
            <a:fillRect/>
          </a:stretch>
        </p:blipFill>
        <p:spPr bwMode="auto">
          <a:xfrm>
            <a:off x="779463" y="1238250"/>
            <a:ext cx="20383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7414" name="AutoShape 7"/>
          <p:cNvSpPr>
            <a:spLocks noChangeArrowheads="1"/>
          </p:cNvSpPr>
          <p:nvPr/>
        </p:nvSpPr>
        <p:spPr bwMode="auto">
          <a:xfrm>
            <a:off x="3746500" y="1295400"/>
            <a:ext cx="4960938" cy="2832100"/>
          </a:xfrm>
          <a:prstGeom prst="cloudCallout">
            <a:avLst>
              <a:gd name="adj1" fmla="val -78912"/>
              <a:gd name="adj2" fmla="val -3994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buFontTx/>
              <a:buChar char="•"/>
            </a:pPr>
            <a:r>
              <a:rPr lang="en-US" sz="1700">
                <a:latin typeface="Franklin Gothic Book" pitchFamily="34" charset="0"/>
              </a:rPr>
              <a:t>Buy cat food on the way home</a:t>
            </a:r>
          </a:p>
          <a:p>
            <a:pPr algn="ctr">
              <a:buFontTx/>
              <a:buChar char="•"/>
            </a:pPr>
            <a:r>
              <a:rPr lang="en-US" sz="1700">
                <a:latin typeface="Franklin Gothic Book" pitchFamily="34" charset="0"/>
              </a:rPr>
              <a:t>Pay the gas bill</a:t>
            </a:r>
          </a:p>
          <a:p>
            <a:pPr algn="ctr">
              <a:buFontTx/>
              <a:buChar char="•"/>
            </a:pPr>
            <a:r>
              <a:rPr lang="en-US" sz="1700">
                <a:latin typeface="Franklin Gothic Book" pitchFamily="34" charset="0"/>
              </a:rPr>
              <a:t>Email Carli about Friday</a:t>
            </a:r>
          </a:p>
          <a:p>
            <a:pPr algn="ctr">
              <a:buFontTx/>
              <a:buChar char="•"/>
            </a:pPr>
            <a:r>
              <a:rPr lang="en-US" sz="1700">
                <a:latin typeface="Franklin Gothic Book" pitchFamily="34" charset="0"/>
              </a:rPr>
              <a:t>Bring your iPod to work tonight</a:t>
            </a:r>
          </a:p>
          <a:p>
            <a:pPr algn="ctr">
              <a:buFontTx/>
              <a:buChar char="•"/>
            </a:pPr>
            <a:r>
              <a:rPr lang="en-US" sz="1700">
                <a:latin typeface="Franklin Gothic Book" pitchFamily="34" charset="0"/>
              </a:rPr>
              <a:t>English paper due tomorrow!</a:t>
            </a:r>
          </a:p>
          <a:p>
            <a:pPr algn="ctr">
              <a:buFontTx/>
              <a:buChar char="•"/>
            </a:pPr>
            <a:r>
              <a:rPr lang="en-US" sz="1700">
                <a:latin typeface="Franklin Gothic Book" pitchFamily="34" charset="0"/>
              </a:rPr>
              <a:t>Change doctor appointment</a:t>
            </a:r>
          </a:p>
          <a:p>
            <a:pPr algn="ctr">
              <a:buFontTx/>
              <a:buChar char="•"/>
            </a:pPr>
            <a:r>
              <a:rPr lang="en-US" sz="1700">
                <a:latin typeface="Franklin Gothic Book" pitchFamily="34" charset="0"/>
              </a:rPr>
              <a:t>Call Jeff!</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9"/>
          <p:cNvGrpSpPr>
            <a:grpSpLocks/>
          </p:cNvGrpSpPr>
          <p:nvPr/>
        </p:nvGrpSpPr>
        <p:grpSpPr bwMode="auto">
          <a:xfrm>
            <a:off x="0" y="331788"/>
            <a:ext cx="9144000" cy="5991225"/>
            <a:chOff x="0" y="283837"/>
            <a:chExt cx="9144000" cy="5991181"/>
          </a:xfrm>
        </p:grpSpPr>
        <p:cxnSp>
          <p:nvCxnSpPr>
            <p:cNvPr id="6" name="Straight Connector 10"/>
            <p:cNvCxnSpPr/>
            <p:nvPr/>
          </p:nvCxnSpPr>
          <p:spPr>
            <a:xfrm>
              <a:off x="0" y="2179298"/>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1"/>
            <p:cNvCxnSpPr/>
            <p:nvPr/>
          </p:nvCxnSpPr>
          <p:spPr>
            <a:xfrm>
              <a:off x="0" y="185703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12"/>
            <p:cNvCxnSpPr/>
            <p:nvPr/>
          </p:nvCxnSpPr>
          <p:spPr>
            <a:xfrm>
              <a:off x="0" y="155224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13"/>
            <p:cNvCxnSpPr/>
            <p:nvPr/>
          </p:nvCxnSpPr>
          <p:spPr>
            <a:xfrm>
              <a:off x="0" y="1234742"/>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4"/>
            <p:cNvCxnSpPr/>
            <p:nvPr/>
          </p:nvCxnSpPr>
          <p:spPr>
            <a:xfrm>
              <a:off x="0" y="91248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6"/>
            <p:cNvCxnSpPr/>
            <p:nvPr/>
          </p:nvCxnSpPr>
          <p:spPr>
            <a:xfrm>
              <a:off x="0" y="606097"/>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7"/>
            <p:cNvCxnSpPr/>
            <p:nvPr/>
          </p:nvCxnSpPr>
          <p:spPr>
            <a:xfrm>
              <a:off x="0" y="28383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8"/>
            <p:cNvCxnSpPr/>
            <p:nvPr/>
          </p:nvCxnSpPr>
          <p:spPr>
            <a:xfrm>
              <a:off x="0" y="437955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9"/>
            <p:cNvCxnSpPr/>
            <p:nvPr/>
          </p:nvCxnSpPr>
          <p:spPr>
            <a:xfrm>
              <a:off x="0" y="4055709"/>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20"/>
            <p:cNvCxnSpPr/>
            <p:nvPr/>
          </p:nvCxnSpPr>
          <p:spPr>
            <a:xfrm>
              <a:off x="0" y="3750912"/>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21"/>
            <p:cNvCxnSpPr/>
            <p:nvPr/>
          </p:nvCxnSpPr>
          <p:spPr>
            <a:xfrm>
              <a:off x="0" y="3435001"/>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22"/>
            <p:cNvCxnSpPr/>
            <p:nvPr/>
          </p:nvCxnSpPr>
          <p:spPr>
            <a:xfrm>
              <a:off x="0" y="3111153"/>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23"/>
            <p:cNvCxnSpPr/>
            <p:nvPr/>
          </p:nvCxnSpPr>
          <p:spPr>
            <a:xfrm>
              <a:off x="0" y="280635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24"/>
            <p:cNvCxnSpPr/>
            <p:nvPr/>
          </p:nvCxnSpPr>
          <p:spPr>
            <a:xfrm>
              <a:off x="0" y="2484096"/>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25"/>
            <p:cNvCxnSpPr/>
            <p:nvPr/>
          </p:nvCxnSpPr>
          <p:spPr>
            <a:xfrm>
              <a:off x="0" y="6273430"/>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6"/>
            <p:cNvCxnSpPr/>
            <p:nvPr/>
          </p:nvCxnSpPr>
          <p:spPr>
            <a:xfrm>
              <a:off x="0" y="595117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7"/>
            <p:cNvCxnSpPr/>
            <p:nvPr/>
          </p:nvCxnSpPr>
          <p:spPr>
            <a:xfrm>
              <a:off x="0" y="5644785"/>
              <a:ext cx="9144000" cy="1588"/>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8"/>
            <p:cNvCxnSpPr/>
            <p:nvPr/>
          </p:nvCxnSpPr>
          <p:spPr>
            <a:xfrm>
              <a:off x="0" y="5328875"/>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9"/>
            <p:cNvCxnSpPr/>
            <p:nvPr/>
          </p:nvCxnSpPr>
          <p:spPr>
            <a:xfrm>
              <a:off x="0" y="5005027"/>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30"/>
            <p:cNvCxnSpPr/>
            <p:nvPr/>
          </p:nvCxnSpPr>
          <p:spPr>
            <a:xfrm>
              <a:off x="0" y="4700230"/>
              <a:ext cx="9144000" cy="1587"/>
            </a:xfrm>
            <a:prstGeom prst="line">
              <a:avLst/>
            </a:prstGeom>
            <a:ln w="12700" cap="flat" cmpd="sng" algn="ctr">
              <a:solidFill>
                <a:srgbClr val="C7E5F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33"/>
          <p:cNvCxnSpPr/>
          <p:nvPr/>
        </p:nvCxnSpPr>
        <p:spPr>
          <a:xfrm rot="5400000">
            <a:off x="-2742406" y="3429794"/>
            <a:ext cx="6858000" cy="1588"/>
          </a:xfrm>
          <a:prstGeom prst="line">
            <a:avLst/>
          </a:prstGeom>
          <a:ln w="15875" cap="flat" cmpd="sng" algn="ctr">
            <a:solidFill>
              <a:srgbClr val="BD101B">
                <a:alpha val="68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436" name="Picture 34" descr="circ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455613"/>
            <a:ext cx="536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4" descr="circ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3124200"/>
            <a:ext cx="5365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4" descr="circ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5868988"/>
            <a:ext cx="536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84225" y="598488"/>
            <a:ext cx="8359775" cy="1630362"/>
          </a:xfrm>
        </p:spPr>
        <p:txBody>
          <a:bodyPr>
            <a:normAutofit fontScale="90000"/>
          </a:bodyPr>
          <a:lstStyle/>
          <a:p>
            <a:pPr marL="1423988" indent="-1423988">
              <a:defRPr/>
            </a:pPr>
            <a:r>
              <a:rPr lang="en-US" sz="4400" dirty="0" smtClean="0">
                <a:latin typeface="Euphemia" pitchFamily="34" charset="0"/>
                <a:ea typeface="ＭＳ Ｐゴシック" charset="0"/>
              </a:rPr>
              <a:t>You’ve got the time – </a:t>
            </a:r>
            <a:r>
              <a:rPr lang="en-US" sz="4400" dirty="0" smtClean="0">
                <a:solidFill>
                  <a:srgbClr val="C00000"/>
                </a:solidFill>
                <a:latin typeface="Euphemia" pitchFamily="34" charset="0"/>
                <a:ea typeface="ＭＳ Ｐゴシック" charset="0"/>
              </a:rPr>
              <a:t/>
            </a:r>
            <a:br>
              <a:rPr lang="en-US" sz="4400" dirty="0" smtClean="0">
                <a:solidFill>
                  <a:srgbClr val="C00000"/>
                </a:solidFill>
                <a:latin typeface="Euphemia" pitchFamily="34" charset="0"/>
                <a:ea typeface="ＭＳ Ｐゴシック" charset="0"/>
              </a:rPr>
            </a:br>
            <a:r>
              <a:rPr lang="en-US" sz="4900" b="1" dirty="0" smtClean="0">
                <a:solidFill>
                  <a:schemeClr val="accent3">
                    <a:lumMod val="75000"/>
                  </a:schemeClr>
                </a:solidFill>
                <a:latin typeface="Euphemia" pitchFamily="34" charset="0"/>
                <a:ea typeface="ＭＳ Ｐゴシック" charset="0"/>
              </a:rPr>
              <a:t>and the money</a:t>
            </a:r>
            <a:r>
              <a:rPr lang="en-US" sz="4400" dirty="0" smtClean="0">
                <a:solidFill>
                  <a:srgbClr val="C00000"/>
                </a:solidFill>
                <a:ea typeface="ＭＳ Ｐゴシック" charset="0"/>
              </a:rPr>
              <a:t/>
            </a:r>
            <a:br>
              <a:rPr lang="en-US" sz="4400" dirty="0" smtClean="0">
                <a:solidFill>
                  <a:srgbClr val="C00000"/>
                </a:solidFill>
                <a:ea typeface="ＭＳ Ｐゴシック" charset="0"/>
              </a:rPr>
            </a:br>
            <a:r>
              <a:rPr lang="en-US" sz="4400" dirty="0" smtClean="0">
                <a:solidFill>
                  <a:srgbClr val="C00000"/>
                </a:solidFill>
                <a:ea typeface="ＭＳ Ｐゴシック" charset="0"/>
              </a:rPr>
              <a:t/>
            </a:r>
            <a:br>
              <a:rPr lang="en-US" sz="4400" dirty="0" smtClean="0">
                <a:solidFill>
                  <a:srgbClr val="C00000"/>
                </a:solidFill>
                <a:ea typeface="ＭＳ Ｐゴシック" charset="0"/>
              </a:rPr>
            </a:br>
            <a:endParaRPr lang="en-US" sz="4400" dirty="0">
              <a:solidFill>
                <a:srgbClr val="C00000"/>
              </a:solidFill>
              <a:ea typeface="ＭＳ Ｐゴシック" charset="0"/>
            </a:endParaRPr>
          </a:p>
        </p:txBody>
      </p:sp>
      <p:pic>
        <p:nvPicPr>
          <p:cNvPr id="1844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800" y="1827213"/>
            <a:ext cx="4783138" cy="44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757238" y="1820863"/>
            <a:ext cx="8386762" cy="4862512"/>
          </a:xfrm>
        </p:spPr>
        <p:txBody>
          <a:bodyPr/>
          <a:lstStyle/>
          <a:p>
            <a:pPr marL="457200" indent="-45720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Gill Sans" charset="0"/>
              </a:rPr>
              <a:t>Write them down</a:t>
            </a:r>
          </a:p>
          <a:p>
            <a:pPr marL="457200" indent="-45720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Gill Sans" charset="0"/>
              </a:rPr>
              <a:t>Make them specific</a:t>
            </a:r>
          </a:p>
          <a:p>
            <a:pPr marL="457200" indent="-45720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Gill Sans" charset="0"/>
              </a:rPr>
              <a:t>Several time frames (long, midterm, short)</a:t>
            </a:r>
          </a:p>
          <a:p>
            <a:pPr marL="457200" indent="-45720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Gill Sans" charset="0"/>
              </a:rPr>
              <a:t>Several areas of life (career, family, spiritual, etc.)</a:t>
            </a:r>
          </a:p>
          <a:p>
            <a:pPr marL="457200" indent="-45720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Gill Sans" charset="0"/>
              </a:rPr>
              <a:t>Reflect on them</a:t>
            </a:r>
          </a:p>
          <a:p>
            <a:pPr marL="457200" indent="-45720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Gill Sans" charset="0"/>
              </a:rPr>
              <a:t>Move into action immediately</a:t>
            </a:r>
          </a:p>
          <a:p>
            <a:pPr marL="457200" indent="-45720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Gill Sans" charset="0"/>
              </a:rPr>
              <a:t>Reward yourself</a:t>
            </a:r>
          </a:p>
          <a:p>
            <a:pPr marL="457200" indent="-457200">
              <a:spcBef>
                <a:spcPct val="20000"/>
              </a:spcBef>
              <a:buClr>
                <a:schemeClr val="accent3">
                  <a:lumMod val="75000"/>
                </a:schemeClr>
              </a:buClr>
              <a:defRPr/>
            </a:pPr>
            <a:r>
              <a:rPr lang="en-US" sz="2800" dirty="0" smtClean="0">
                <a:latin typeface="Franklin Gothic Book" pitchFamily="34" charset="0"/>
                <a:cs typeface="Franklin Gothic Book" pitchFamily="34" charset="0"/>
                <a:sym typeface="Gill Sans" charset="0"/>
              </a:rPr>
              <a:t>Benefits</a:t>
            </a:r>
          </a:p>
        </p:txBody>
      </p:sp>
      <p:sp>
        <p:nvSpPr>
          <p:cNvPr id="4" name="Title 3"/>
          <p:cNvSpPr>
            <a:spLocks noGrp="1"/>
          </p:cNvSpPr>
          <p:nvPr>
            <p:ph type="title"/>
          </p:nvPr>
        </p:nvSpPr>
        <p:spPr>
          <a:xfrm>
            <a:off x="931863" y="350838"/>
            <a:ext cx="7902575" cy="1143000"/>
          </a:xfrm>
          <a:effectLst>
            <a:outerShdw blurRad="50800" dist="38100" dir="2700000" rotWithShape="0">
              <a:srgbClr val="000000">
                <a:alpha val="18999"/>
              </a:srgbClr>
            </a:outerShdw>
          </a:effectLst>
        </p:spPr>
        <p:txBody>
          <a:bodyPr>
            <a:noAutofit/>
          </a:bodyPr>
          <a:lstStyle/>
          <a:p>
            <a:pPr eaLnBrk="1" hangingPunct="1">
              <a:defRPr/>
            </a:pPr>
            <a:r>
              <a:rPr lang="en-US" sz="4400" b="1" cap="all" dirty="0" smtClean="0">
                <a:solidFill>
                  <a:srgbClr val="0070C0"/>
                </a:solidFill>
                <a:latin typeface="Franklin Gothic Medium" pitchFamily="34" charset="0"/>
                <a:ea typeface="Franklin Gothic Medium" pitchFamily="34" charset="0"/>
                <a:cs typeface="Franklin Gothic Medium" pitchFamily="34" charset="0"/>
              </a:rPr>
              <a:t>Setting</a:t>
            </a:r>
            <a:r>
              <a:rPr lang="en-US" sz="4400" dirty="0" smtClean="0">
                <a:solidFill>
                  <a:srgbClr val="0070C0"/>
                </a:solidFill>
                <a:latin typeface="Franklin Gothic Medium" pitchFamily="34" charset="0"/>
                <a:ea typeface="Franklin Gothic Medium" pitchFamily="34" charset="0"/>
                <a:cs typeface="Franklin Gothic Medium" pitchFamily="34" charset="0"/>
              </a:rPr>
              <a:t> </a:t>
            </a:r>
            <a:r>
              <a:rPr lang="en-US" sz="4400" i="1" dirty="0" smtClean="0">
                <a:solidFill>
                  <a:srgbClr val="0070C0"/>
                </a:solidFill>
                <a:latin typeface="Franklin Gothic Medium" pitchFamily="34" charset="0"/>
                <a:ea typeface="Franklin Gothic Medium" pitchFamily="34" charset="0"/>
                <a:cs typeface="Franklin Gothic Medium" pitchFamily="34" charset="0"/>
              </a:rPr>
              <a:t>and</a:t>
            </a:r>
            <a:r>
              <a:rPr lang="en-US" sz="4400" dirty="0" smtClean="0">
                <a:latin typeface="Franklin Gothic Medium" pitchFamily="34" charset="0"/>
                <a:ea typeface="Franklin Gothic Medium" pitchFamily="34" charset="0"/>
                <a:cs typeface="Franklin Gothic Medium" pitchFamily="34" charset="0"/>
              </a:rPr>
              <a:t> </a:t>
            </a:r>
            <a:br>
              <a:rPr lang="en-US" sz="4400" dirty="0" smtClean="0">
                <a:latin typeface="Franklin Gothic Medium" pitchFamily="34" charset="0"/>
                <a:ea typeface="Franklin Gothic Medium" pitchFamily="34" charset="0"/>
                <a:cs typeface="Franklin Gothic Medium" pitchFamily="34" charset="0"/>
              </a:rPr>
            </a:br>
            <a:r>
              <a:rPr lang="en-US" sz="4400" b="1" cap="all" dirty="0" smtClean="0">
                <a:solidFill>
                  <a:srgbClr val="0070C0"/>
                </a:solidFill>
                <a:latin typeface="Franklin Gothic Medium" pitchFamily="34" charset="0"/>
                <a:ea typeface="Franklin Gothic Medium" pitchFamily="34" charset="0"/>
                <a:cs typeface="Franklin Gothic Medium" pitchFamily="34" charset="0"/>
              </a:rPr>
              <a:t>Achieving</a:t>
            </a:r>
            <a:r>
              <a:rPr lang="en-US" sz="4400" dirty="0" smtClean="0">
                <a:solidFill>
                  <a:srgbClr val="0070C0"/>
                </a:solidFill>
                <a:latin typeface="Franklin Gothic Medium" pitchFamily="34" charset="0"/>
                <a:ea typeface="Franklin Gothic Medium" pitchFamily="34" charset="0"/>
                <a:cs typeface="Franklin Gothic Medium" pitchFamily="34" charset="0"/>
              </a:rPr>
              <a:t> </a:t>
            </a:r>
            <a:r>
              <a:rPr lang="en-US" sz="6000" b="1" dirty="0">
                <a:latin typeface="Euphemia" pitchFamily="34" charset="0"/>
                <a:ea typeface="Franklin Gothic Medium" pitchFamily="34" charset="0"/>
                <a:cs typeface="Franklin Gothic Medium" pitchFamily="34" charset="0"/>
              </a:rPr>
              <a:t>g</a:t>
            </a:r>
            <a:r>
              <a:rPr lang="en-US" sz="6000" b="1" dirty="0" smtClean="0">
                <a:latin typeface="Euphemia" pitchFamily="34" charset="0"/>
                <a:ea typeface="Franklin Gothic Medium" pitchFamily="34" charset="0"/>
                <a:cs typeface="Franklin Gothic Medium" pitchFamily="34" charset="0"/>
              </a:rPr>
              <a:t>oals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VS_motivation_goal_set1.jpg">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2225675"/>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5"/>
          <p:cNvSpPr txBox="1">
            <a:spLocks noChangeArrowheads="1"/>
          </p:cNvSpPr>
          <p:nvPr/>
        </p:nvSpPr>
        <p:spPr bwMode="auto">
          <a:xfrm>
            <a:off x="3495675" y="5378450"/>
            <a:ext cx="3101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200" b="1">
                <a:solidFill>
                  <a:srgbClr val="017FC8"/>
                </a:solidFill>
              </a:rPr>
              <a:t>Video: In Show Mode click image above</a:t>
            </a:r>
          </a:p>
        </p:txBody>
      </p:sp>
      <p:sp>
        <p:nvSpPr>
          <p:cNvPr id="5" name="Title 3"/>
          <p:cNvSpPr>
            <a:spLocks noGrp="1"/>
          </p:cNvSpPr>
          <p:nvPr>
            <p:ph type="title"/>
          </p:nvPr>
        </p:nvSpPr>
        <p:spPr>
          <a:xfrm>
            <a:off x="931863" y="350838"/>
            <a:ext cx="7902575" cy="1143000"/>
          </a:xfrm>
          <a:effectLst>
            <a:outerShdw blurRad="50800" dist="38100" dir="2700000" rotWithShape="0">
              <a:srgbClr val="000000">
                <a:alpha val="18999"/>
              </a:srgbClr>
            </a:outerShdw>
          </a:effectLst>
        </p:spPr>
        <p:txBody>
          <a:bodyPr>
            <a:noAutofit/>
          </a:bodyPr>
          <a:lstStyle/>
          <a:p>
            <a:pPr eaLnBrk="1" hangingPunct="1">
              <a:defRPr/>
            </a:pPr>
            <a:r>
              <a:rPr lang="en-US" sz="4400" b="1" cap="all" dirty="0" smtClean="0">
                <a:solidFill>
                  <a:srgbClr val="0070C0"/>
                </a:solidFill>
                <a:latin typeface="Franklin Gothic Medium" pitchFamily="34" charset="0"/>
                <a:ea typeface="Franklin Gothic Medium" pitchFamily="34" charset="0"/>
                <a:cs typeface="Franklin Gothic Medium" pitchFamily="34" charset="0"/>
              </a:rPr>
              <a:t>Setting</a:t>
            </a:r>
            <a:r>
              <a:rPr lang="en-US" sz="4400" dirty="0" smtClean="0">
                <a:solidFill>
                  <a:srgbClr val="0070C0"/>
                </a:solidFill>
                <a:latin typeface="Franklin Gothic Medium" pitchFamily="34" charset="0"/>
                <a:ea typeface="Franklin Gothic Medium" pitchFamily="34" charset="0"/>
                <a:cs typeface="Franklin Gothic Medium" pitchFamily="34" charset="0"/>
              </a:rPr>
              <a:t> </a:t>
            </a:r>
            <a:r>
              <a:rPr lang="en-US" sz="4400" i="1" dirty="0" smtClean="0">
                <a:solidFill>
                  <a:srgbClr val="0070C0"/>
                </a:solidFill>
                <a:latin typeface="Franklin Gothic Medium" pitchFamily="34" charset="0"/>
                <a:ea typeface="Franklin Gothic Medium" pitchFamily="34" charset="0"/>
                <a:cs typeface="Franklin Gothic Medium" pitchFamily="34" charset="0"/>
              </a:rPr>
              <a:t>and</a:t>
            </a:r>
            <a:r>
              <a:rPr lang="en-US" sz="4400" dirty="0" smtClean="0">
                <a:latin typeface="Franklin Gothic Medium" pitchFamily="34" charset="0"/>
                <a:ea typeface="Franklin Gothic Medium" pitchFamily="34" charset="0"/>
                <a:cs typeface="Franklin Gothic Medium" pitchFamily="34" charset="0"/>
              </a:rPr>
              <a:t> </a:t>
            </a:r>
            <a:br>
              <a:rPr lang="en-US" sz="4400" dirty="0" smtClean="0">
                <a:latin typeface="Franklin Gothic Medium" pitchFamily="34" charset="0"/>
                <a:ea typeface="Franklin Gothic Medium" pitchFamily="34" charset="0"/>
                <a:cs typeface="Franklin Gothic Medium" pitchFamily="34" charset="0"/>
              </a:rPr>
            </a:br>
            <a:r>
              <a:rPr lang="en-US" sz="4400" b="1" cap="all" dirty="0" smtClean="0">
                <a:solidFill>
                  <a:srgbClr val="0070C0"/>
                </a:solidFill>
                <a:latin typeface="Franklin Gothic Medium" pitchFamily="34" charset="0"/>
                <a:ea typeface="Franklin Gothic Medium" pitchFamily="34" charset="0"/>
                <a:cs typeface="Franklin Gothic Medium" pitchFamily="34" charset="0"/>
              </a:rPr>
              <a:t>Achieving</a:t>
            </a:r>
            <a:r>
              <a:rPr lang="en-US" sz="4400" dirty="0" smtClean="0">
                <a:solidFill>
                  <a:srgbClr val="0070C0"/>
                </a:solidFill>
                <a:latin typeface="Franklin Gothic Medium" pitchFamily="34" charset="0"/>
                <a:ea typeface="Franklin Gothic Medium" pitchFamily="34" charset="0"/>
                <a:cs typeface="Franklin Gothic Medium" pitchFamily="34" charset="0"/>
              </a:rPr>
              <a:t> </a:t>
            </a:r>
            <a:r>
              <a:rPr lang="en-US" sz="6000" b="1" dirty="0">
                <a:latin typeface="Euphemia" pitchFamily="34" charset="0"/>
                <a:ea typeface="Franklin Gothic Medium" pitchFamily="34" charset="0"/>
                <a:cs typeface="Franklin Gothic Medium" pitchFamily="34" charset="0"/>
              </a:rPr>
              <a:t>g</a:t>
            </a:r>
            <a:r>
              <a:rPr lang="en-US" sz="6000" b="1" dirty="0" smtClean="0">
                <a:latin typeface="Euphemia" pitchFamily="34" charset="0"/>
                <a:ea typeface="Franklin Gothic Medium" pitchFamily="34" charset="0"/>
                <a:cs typeface="Franklin Gothic Medium" pitchFamily="34" charset="0"/>
              </a:rPr>
              <a:t>oals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9175" y="541338"/>
            <a:ext cx="7902575" cy="1143000"/>
          </a:xfrm>
          <a:effectLst>
            <a:outerShdw blurRad="50800" dist="38100" dir="2700000" rotWithShape="0">
              <a:srgbClr val="000000">
                <a:alpha val="18999"/>
              </a:srgbClr>
            </a:outerShdw>
          </a:effectLst>
        </p:spPr>
        <p:txBody>
          <a:bodyPr>
            <a:noAutofit/>
          </a:bodyPr>
          <a:lstStyle/>
          <a:p>
            <a:pPr marL="1319213" indent="-1319213" eaLnBrk="1" hangingPunct="1">
              <a:defRPr/>
            </a:pPr>
            <a:r>
              <a:rPr lang="en-US" sz="6600" b="1" dirty="0" smtClean="0">
                <a:solidFill>
                  <a:srgbClr val="F5852C"/>
                </a:solidFill>
                <a:latin typeface="Franklin Gothic Medium" pitchFamily="34" charset="0"/>
                <a:ea typeface="Franklin Gothic Medium" pitchFamily="34" charset="0"/>
                <a:cs typeface="Franklin Gothic Medium" pitchFamily="34" charset="0"/>
              </a:rPr>
              <a:t>The ABC </a:t>
            </a:r>
            <a:br>
              <a:rPr lang="en-US" sz="6600" b="1" dirty="0" smtClean="0">
                <a:solidFill>
                  <a:srgbClr val="F5852C"/>
                </a:solidFill>
                <a:latin typeface="Franklin Gothic Medium" pitchFamily="34" charset="0"/>
                <a:ea typeface="Franklin Gothic Medium" pitchFamily="34" charset="0"/>
                <a:cs typeface="Franklin Gothic Medium" pitchFamily="34" charset="0"/>
              </a:rPr>
            </a:br>
            <a:r>
              <a:rPr lang="en-US" sz="6600" i="1" dirty="0" smtClean="0">
                <a:solidFill>
                  <a:srgbClr val="0070C0"/>
                </a:solidFill>
                <a:latin typeface="Franklin Gothic Medium" pitchFamily="34" charset="0"/>
                <a:ea typeface="Franklin Gothic Medium" pitchFamily="34" charset="0"/>
                <a:cs typeface="Franklin Gothic Medium" pitchFamily="34" charset="0"/>
              </a:rPr>
              <a:t>daily</a:t>
            </a:r>
            <a:r>
              <a:rPr lang="en-US" sz="6600" dirty="0" smtClean="0">
                <a:solidFill>
                  <a:srgbClr val="0070C0"/>
                </a:solidFill>
                <a:latin typeface="Franklin Gothic Medium" pitchFamily="34" charset="0"/>
                <a:ea typeface="Franklin Gothic Medium" pitchFamily="34" charset="0"/>
                <a:cs typeface="Franklin Gothic Medium" pitchFamily="34" charset="0"/>
              </a:rPr>
              <a:t> to-do </a:t>
            </a:r>
            <a:r>
              <a:rPr lang="en-US" sz="6600" dirty="0">
                <a:solidFill>
                  <a:srgbClr val="0070C0"/>
                </a:solidFill>
                <a:latin typeface="Franklin Gothic Medium" pitchFamily="34" charset="0"/>
                <a:ea typeface="Franklin Gothic Medium" pitchFamily="34" charset="0"/>
                <a:cs typeface="Franklin Gothic Medium" pitchFamily="34" charset="0"/>
              </a:rPr>
              <a:t>l</a:t>
            </a:r>
            <a:r>
              <a:rPr lang="en-US" sz="6600" dirty="0" smtClean="0">
                <a:solidFill>
                  <a:srgbClr val="0070C0"/>
                </a:solidFill>
                <a:latin typeface="Franklin Gothic Medium" pitchFamily="34" charset="0"/>
                <a:ea typeface="Franklin Gothic Medium" pitchFamily="34" charset="0"/>
                <a:cs typeface="Franklin Gothic Medium" pitchFamily="34" charset="0"/>
              </a:rPr>
              <a:t>ist</a:t>
            </a: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2390775"/>
            <a:ext cx="4405312"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820</TotalTime>
  <Words>2718</Words>
  <Application>Microsoft Macintosh PowerPoint</Application>
  <PresentationFormat>On-screen Show (4:3)</PresentationFormat>
  <Paragraphs>309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Time &amp; Money</vt:lpstr>
      <vt:lpstr>Use this Master Student Map to ask yourself,</vt:lpstr>
      <vt:lpstr>PowerPoint Presentation</vt:lpstr>
      <vt:lpstr>Be Here Now</vt:lpstr>
      <vt:lpstr>Be Here Now</vt:lpstr>
      <vt:lpstr>You’ve got the time –  and the money  </vt:lpstr>
      <vt:lpstr>Setting and  Achieving goals</vt:lpstr>
      <vt:lpstr>Setting and  Achieving goals</vt:lpstr>
      <vt:lpstr>The ABC  daily to-do list</vt:lpstr>
      <vt:lpstr>The ABC daily to-do list</vt:lpstr>
      <vt:lpstr>The ABC daily to-do list</vt:lpstr>
      <vt:lpstr>Using a Long-Term Planner</vt:lpstr>
      <vt:lpstr>Stop Procrastination Now</vt:lpstr>
      <vt:lpstr>THE 7-DAY  anti-procrastination plan</vt:lpstr>
      <vt:lpstr>PowerPoint Presentation</vt:lpstr>
      <vt:lpstr>PowerPoint Presentation</vt:lpstr>
      <vt:lpstr>PowerPoint Presentation</vt:lpstr>
      <vt:lpstr>PowerPoint Presentation</vt:lpstr>
      <vt:lpstr>Setting Limits on screen time</vt:lpstr>
      <vt:lpstr>Make choices about  multitasking</vt:lpstr>
      <vt:lpstr>Earn more money/Spend less money</vt:lpstr>
      <vt:lpstr>PowerPoint Presentation</vt:lpstr>
      <vt:lpstr>Managing Money During Tough Times</vt:lpstr>
      <vt:lpstr>Education is worth it –  and you can pay for it</vt:lpstr>
      <vt:lpstr>Take charge of your credit</vt:lpstr>
      <vt:lpstr>Take charge of your credit</vt:lpstr>
      <vt:lpstr>Take charge of your credit</vt:lpstr>
    </vt:vector>
  </TitlesOfParts>
  <Company>just 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dc:title>
  <dc:creator>patti hudepohl</dc:creator>
  <cp:lastModifiedBy>Allen Savage</cp:lastModifiedBy>
  <cp:revision>90</cp:revision>
  <dcterms:created xsi:type="dcterms:W3CDTF">2011-10-28T20:04:10Z</dcterms:created>
  <dcterms:modified xsi:type="dcterms:W3CDTF">2016-01-24T20:14:33Z</dcterms:modified>
</cp:coreProperties>
</file>