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327" r:id="rId3"/>
    <p:sldId id="329" r:id="rId4"/>
    <p:sldId id="330" r:id="rId5"/>
    <p:sldId id="334" r:id="rId6"/>
    <p:sldId id="335" r:id="rId7"/>
    <p:sldId id="336" r:id="rId8"/>
    <p:sldId id="337" r:id="rId9"/>
    <p:sldId id="338" r:id="rId10"/>
    <p:sldId id="339" r:id="rId11"/>
    <p:sldId id="390" r:id="rId12"/>
    <p:sldId id="391" r:id="rId13"/>
    <p:sldId id="341" r:id="rId14"/>
    <p:sldId id="343" r:id="rId15"/>
    <p:sldId id="344" r:id="rId16"/>
    <p:sldId id="345" r:id="rId17"/>
    <p:sldId id="392" r:id="rId18"/>
    <p:sldId id="350" r:id="rId19"/>
    <p:sldId id="353" r:id="rId20"/>
    <p:sldId id="354" r:id="rId21"/>
    <p:sldId id="356" r:id="rId22"/>
    <p:sldId id="357" r:id="rId23"/>
    <p:sldId id="358" r:id="rId24"/>
    <p:sldId id="359" r:id="rId25"/>
    <p:sldId id="360" r:id="rId26"/>
    <p:sldId id="361" r:id="rId27"/>
    <p:sldId id="362" r:id="rId28"/>
    <p:sldId id="367" r:id="rId29"/>
    <p:sldId id="369" r:id="rId30"/>
    <p:sldId id="370" r:id="rId31"/>
    <p:sldId id="372" r:id="rId32"/>
    <p:sldId id="373" r:id="rId33"/>
    <p:sldId id="374" r:id="rId34"/>
    <p:sldId id="375" r:id="rId35"/>
    <p:sldId id="377" r:id="rId36"/>
    <p:sldId id="378" r:id="rId37"/>
    <p:sldId id="393" r:id="rId38"/>
    <p:sldId id="38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A80"/>
    <a:srgbClr val="3B8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2" autoAdjust="0"/>
    <p:restoredTop sz="72716" autoAdjust="0"/>
  </p:normalViewPr>
  <p:slideViewPr>
    <p:cSldViewPr>
      <p:cViewPr varScale="1">
        <p:scale>
          <a:sx n="81" d="100"/>
          <a:sy n="81" d="100"/>
        </p:scale>
        <p:origin x="-3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20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BFA12-A5FD-4931-9B62-7C1320FC9FF4}" type="doc">
      <dgm:prSet loTypeId="urn:microsoft.com/office/officeart/2005/8/layout/hList1" loCatId="list" qsTypeId="urn:microsoft.com/office/officeart/2005/8/quickstyle/simple1#27" qsCatId="simple" csTypeId="urn:microsoft.com/office/officeart/2005/8/colors/colorful2" csCatId="colorful" phldr="1"/>
      <dgm:spPr/>
      <dgm:t>
        <a:bodyPr/>
        <a:lstStyle/>
        <a:p>
          <a:endParaRPr lang="en-US"/>
        </a:p>
      </dgm:t>
    </dgm:pt>
    <dgm:pt modelId="{036DF4FC-71AB-4902-BE96-B7003D46C052}">
      <dgm:prSet/>
      <dgm:spPr/>
      <dgm:t>
        <a:bodyPr/>
        <a:lstStyle/>
        <a:p>
          <a:pPr rtl="0"/>
          <a:r>
            <a:rPr lang="en-US" b="0" smtClean="0"/>
            <a:t>Membership Groups </a:t>
          </a:r>
          <a:endParaRPr lang="en-US" dirty="0"/>
        </a:p>
      </dgm:t>
    </dgm:pt>
    <dgm:pt modelId="{610B75DD-AAB5-492B-A239-51532EBA47EB}" type="parTrans" cxnId="{1D4379FF-F99C-4169-A0EE-94047A84496A}">
      <dgm:prSet/>
      <dgm:spPr/>
      <dgm:t>
        <a:bodyPr/>
        <a:lstStyle/>
        <a:p>
          <a:endParaRPr lang="en-US">
            <a:solidFill>
              <a:schemeClr val="tx1"/>
            </a:solidFill>
          </a:endParaRPr>
        </a:p>
      </dgm:t>
    </dgm:pt>
    <dgm:pt modelId="{9A7E9D8E-8596-443C-99EF-52DA6BB9EBFF}" type="sibTrans" cxnId="{1D4379FF-F99C-4169-A0EE-94047A84496A}">
      <dgm:prSet/>
      <dgm:spPr/>
      <dgm:t>
        <a:bodyPr/>
        <a:lstStyle/>
        <a:p>
          <a:endParaRPr lang="en-US">
            <a:solidFill>
              <a:schemeClr val="tx1"/>
            </a:solidFill>
          </a:endParaRPr>
        </a:p>
      </dgm:t>
    </dgm:pt>
    <dgm:pt modelId="{0062024B-5250-4EDB-A0B1-6784B64CC9C5}">
      <dgm:prSet/>
      <dgm:spPr/>
      <dgm:t>
        <a:bodyPr/>
        <a:lstStyle/>
        <a:p>
          <a:pPr rtl="0"/>
          <a:r>
            <a:rPr lang="en-US" b="0" smtClean="0"/>
            <a:t>Groups with direct influence and to which a person belongs</a:t>
          </a:r>
          <a:endParaRPr lang="en-US" dirty="0"/>
        </a:p>
      </dgm:t>
    </dgm:pt>
    <dgm:pt modelId="{3672D9BC-48CD-4C73-A436-DC7E12680D33}" type="parTrans" cxnId="{54854FAC-77D6-419A-81CD-8180814EC2E1}">
      <dgm:prSet/>
      <dgm:spPr/>
      <dgm:t>
        <a:bodyPr/>
        <a:lstStyle/>
        <a:p>
          <a:endParaRPr lang="en-US">
            <a:solidFill>
              <a:schemeClr val="tx1"/>
            </a:solidFill>
          </a:endParaRPr>
        </a:p>
      </dgm:t>
    </dgm:pt>
    <dgm:pt modelId="{CD8222E2-952D-49F7-A9B8-F40B97B6B681}" type="sibTrans" cxnId="{54854FAC-77D6-419A-81CD-8180814EC2E1}">
      <dgm:prSet/>
      <dgm:spPr/>
      <dgm:t>
        <a:bodyPr/>
        <a:lstStyle/>
        <a:p>
          <a:endParaRPr lang="en-US">
            <a:solidFill>
              <a:schemeClr val="tx1"/>
            </a:solidFill>
          </a:endParaRPr>
        </a:p>
      </dgm:t>
    </dgm:pt>
    <dgm:pt modelId="{9B1BE1DD-1F1C-4E46-A920-7E8C1D557F84}">
      <dgm:prSet/>
      <dgm:spPr/>
      <dgm:t>
        <a:bodyPr/>
        <a:lstStyle/>
        <a:p>
          <a:pPr rtl="0"/>
          <a:r>
            <a:rPr lang="en-US" b="0" dirty="0" smtClean="0"/>
            <a:t>Aspirational Groups</a:t>
          </a:r>
          <a:endParaRPr lang="en-US" dirty="0"/>
        </a:p>
      </dgm:t>
    </dgm:pt>
    <dgm:pt modelId="{47F26F33-6AB2-470E-B574-369B0DFDE92F}" type="parTrans" cxnId="{69E55606-093E-4A33-8CA6-AC5621E9FA60}">
      <dgm:prSet/>
      <dgm:spPr/>
      <dgm:t>
        <a:bodyPr/>
        <a:lstStyle/>
        <a:p>
          <a:endParaRPr lang="en-US">
            <a:solidFill>
              <a:schemeClr val="tx1"/>
            </a:solidFill>
          </a:endParaRPr>
        </a:p>
      </dgm:t>
    </dgm:pt>
    <dgm:pt modelId="{55890764-45C3-492E-A26A-7F41E5CE9906}" type="sibTrans" cxnId="{69E55606-093E-4A33-8CA6-AC5621E9FA60}">
      <dgm:prSet/>
      <dgm:spPr/>
      <dgm:t>
        <a:bodyPr/>
        <a:lstStyle/>
        <a:p>
          <a:endParaRPr lang="en-US">
            <a:solidFill>
              <a:schemeClr val="tx1"/>
            </a:solidFill>
          </a:endParaRPr>
        </a:p>
      </dgm:t>
    </dgm:pt>
    <dgm:pt modelId="{1BE0E300-26DF-480B-B28B-0F1341A825F3}">
      <dgm:prSet/>
      <dgm:spPr/>
      <dgm:t>
        <a:bodyPr/>
        <a:lstStyle/>
        <a:p>
          <a:pPr rtl="0"/>
          <a:r>
            <a:rPr lang="en-US" b="0" smtClean="0"/>
            <a:t>Groups an individual wishes to belong to</a:t>
          </a:r>
          <a:endParaRPr lang="en-US" dirty="0"/>
        </a:p>
      </dgm:t>
    </dgm:pt>
    <dgm:pt modelId="{677F7811-3908-475C-9D18-6AFC85734309}" type="parTrans" cxnId="{8AB45DAE-936B-4478-A1F7-ED577E0770FC}">
      <dgm:prSet/>
      <dgm:spPr/>
      <dgm:t>
        <a:bodyPr/>
        <a:lstStyle/>
        <a:p>
          <a:endParaRPr lang="en-US">
            <a:solidFill>
              <a:schemeClr val="tx1"/>
            </a:solidFill>
          </a:endParaRPr>
        </a:p>
      </dgm:t>
    </dgm:pt>
    <dgm:pt modelId="{B8E515FA-515F-4EBD-B85E-D98DAE2F002D}" type="sibTrans" cxnId="{8AB45DAE-936B-4478-A1F7-ED577E0770FC}">
      <dgm:prSet/>
      <dgm:spPr/>
      <dgm:t>
        <a:bodyPr/>
        <a:lstStyle/>
        <a:p>
          <a:endParaRPr lang="en-US">
            <a:solidFill>
              <a:schemeClr val="tx1"/>
            </a:solidFill>
          </a:endParaRPr>
        </a:p>
      </dgm:t>
    </dgm:pt>
    <dgm:pt modelId="{03E50C96-B6F0-4191-BEAC-20D604434CCA}">
      <dgm:prSet/>
      <dgm:spPr/>
      <dgm:t>
        <a:bodyPr/>
        <a:lstStyle/>
        <a:p>
          <a:pPr rtl="0"/>
          <a:r>
            <a:rPr lang="en-US" b="0" smtClean="0"/>
            <a:t>Reference Groups</a:t>
          </a:r>
          <a:endParaRPr lang="en-US" dirty="0"/>
        </a:p>
      </dgm:t>
    </dgm:pt>
    <dgm:pt modelId="{22185410-3855-4DC4-A567-147275611CC5}" type="parTrans" cxnId="{16ED109E-E665-4FFC-8B05-78CB60F1CF64}">
      <dgm:prSet/>
      <dgm:spPr/>
      <dgm:t>
        <a:bodyPr/>
        <a:lstStyle/>
        <a:p>
          <a:endParaRPr lang="en-US">
            <a:solidFill>
              <a:schemeClr val="tx1"/>
            </a:solidFill>
          </a:endParaRPr>
        </a:p>
      </dgm:t>
    </dgm:pt>
    <dgm:pt modelId="{3367D381-5719-45AD-9DE9-D98D44326A2E}" type="sibTrans" cxnId="{16ED109E-E665-4FFC-8B05-78CB60F1CF64}">
      <dgm:prSet/>
      <dgm:spPr/>
      <dgm:t>
        <a:bodyPr/>
        <a:lstStyle/>
        <a:p>
          <a:endParaRPr lang="en-US">
            <a:solidFill>
              <a:schemeClr val="tx1"/>
            </a:solidFill>
          </a:endParaRPr>
        </a:p>
      </dgm:t>
    </dgm:pt>
    <dgm:pt modelId="{00D1D44B-3212-4081-BE7B-FFBF1AB46675}">
      <dgm:prSet/>
      <dgm:spPr/>
      <dgm:t>
        <a:bodyPr/>
        <a:lstStyle/>
        <a:p>
          <a:pPr rtl="0"/>
          <a:r>
            <a:rPr lang="en-US" b="0" smtClean="0"/>
            <a:t>Groups that form a comparison or reference in forming attitudes or behavior</a:t>
          </a:r>
          <a:endParaRPr lang="en-US" dirty="0"/>
        </a:p>
      </dgm:t>
    </dgm:pt>
    <dgm:pt modelId="{1B4E831E-C2A3-4A4A-9B40-4D41227036BC}" type="parTrans" cxnId="{11E9D8F1-5B8F-4D95-90E8-38FB4E23649F}">
      <dgm:prSet/>
      <dgm:spPr/>
      <dgm:t>
        <a:bodyPr/>
        <a:lstStyle/>
        <a:p>
          <a:endParaRPr lang="en-US">
            <a:solidFill>
              <a:schemeClr val="tx1"/>
            </a:solidFill>
          </a:endParaRPr>
        </a:p>
      </dgm:t>
    </dgm:pt>
    <dgm:pt modelId="{871CFB6F-0F0B-4588-B3BD-3FB87FE16EFE}" type="sibTrans" cxnId="{11E9D8F1-5B8F-4D95-90E8-38FB4E23649F}">
      <dgm:prSet/>
      <dgm:spPr/>
      <dgm:t>
        <a:bodyPr/>
        <a:lstStyle/>
        <a:p>
          <a:endParaRPr lang="en-US">
            <a:solidFill>
              <a:schemeClr val="tx1"/>
            </a:solidFill>
          </a:endParaRPr>
        </a:p>
      </dgm:t>
    </dgm:pt>
    <dgm:pt modelId="{4BA21E3E-CDAB-425D-9D06-21E934D99F5A}" type="pres">
      <dgm:prSet presAssocID="{A73BFA12-A5FD-4931-9B62-7C1320FC9FF4}" presName="Name0" presStyleCnt="0">
        <dgm:presLayoutVars>
          <dgm:dir/>
          <dgm:animLvl val="lvl"/>
          <dgm:resizeHandles val="exact"/>
        </dgm:presLayoutVars>
      </dgm:prSet>
      <dgm:spPr/>
      <dgm:t>
        <a:bodyPr/>
        <a:lstStyle/>
        <a:p>
          <a:endParaRPr lang="en-US"/>
        </a:p>
      </dgm:t>
    </dgm:pt>
    <dgm:pt modelId="{248948F2-F516-4478-B3FB-40C3DEC29CE7}" type="pres">
      <dgm:prSet presAssocID="{036DF4FC-71AB-4902-BE96-B7003D46C052}" presName="composite" presStyleCnt="0"/>
      <dgm:spPr/>
      <dgm:t>
        <a:bodyPr/>
        <a:lstStyle/>
        <a:p>
          <a:endParaRPr lang="en-US"/>
        </a:p>
      </dgm:t>
    </dgm:pt>
    <dgm:pt modelId="{5A395BF3-5010-4A13-9EF3-81D27ADEFEC4}" type="pres">
      <dgm:prSet presAssocID="{036DF4FC-71AB-4902-BE96-B7003D46C052}" presName="parTx" presStyleLbl="alignNode1" presStyleIdx="0" presStyleCnt="3">
        <dgm:presLayoutVars>
          <dgm:chMax val="0"/>
          <dgm:chPref val="0"/>
          <dgm:bulletEnabled val="1"/>
        </dgm:presLayoutVars>
      </dgm:prSet>
      <dgm:spPr/>
      <dgm:t>
        <a:bodyPr/>
        <a:lstStyle/>
        <a:p>
          <a:endParaRPr lang="en-US"/>
        </a:p>
      </dgm:t>
    </dgm:pt>
    <dgm:pt modelId="{AE44EC89-902F-4C67-885A-4B10ED4D00B5}" type="pres">
      <dgm:prSet presAssocID="{036DF4FC-71AB-4902-BE96-B7003D46C052}" presName="desTx" presStyleLbl="alignAccFollowNode1" presStyleIdx="0" presStyleCnt="3">
        <dgm:presLayoutVars>
          <dgm:bulletEnabled val="1"/>
        </dgm:presLayoutVars>
      </dgm:prSet>
      <dgm:spPr/>
      <dgm:t>
        <a:bodyPr/>
        <a:lstStyle/>
        <a:p>
          <a:endParaRPr lang="en-US"/>
        </a:p>
      </dgm:t>
    </dgm:pt>
    <dgm:pt modelId="{18F0A523-9631-4883-8893-235731F0F962}" type="pres">
      <dgm:prSet presAssocID="{9A7E9D8E-8596-443C-99EF-52DA6BB9EBFF}" presName="space" presStyleCnt="0"/>
      <dgm:spPr/>
      <dgm:t>
        <a:bodyPr/>
        <a:lstStyle/>
        <a:p>
          <a:endParaRPr lang="en-US"/>
        </a:p>
      </dgm:t>
    </dgm:pt>
    <dgm:pt modelId="{A072185F-4995-4B8B-BD12-F8C353B6C913}" type="pres">
      <dgm:prSet presAssocID="{9B1BE1DD-1F1C-4E46-A920-7E8C1D557F84}" presName="composite" presStyleCnt="0"/>
      <dgm:spPr/>
      <dgm:t>
        <a:bodyPr/>
        <a:lstStyle/>
        <a:p>
          <a:endParaRPr lang="en-US"/>
        </a:p>
      </dgm:t>
    </dgm:pt>
    <dgm:pt modelId="{656002D5-4538-4E8F-8676-D602208B71AE}" type="pres">
      <dgm:prSet presAssocID="{9B1BE1DD-1F1C-4E46-A920-7E8C1D557F84}" presName="parTx" presStyleLbl="alignNode1" presStyleIdx="1" presStyleCnt="3">
        <dgm:presLayoutVars>
          <dgm:chMax val="0"/>
          <dgm:chPref val="0"/>
          <dgm:bulletEnabled val="1"/>
        </dgm:presLayoutVars>
      </dgm:prSet>
      <dgm:spPr/>
      <dgm:t>
        <a:bodyPr/>
        <a:lstStyle/>
        <a:p>
          <a:endParaRPr lang="en-US"/>
        </a:p>
      </dgm:t>
    </dgm:pt>
    <dgm:pt modelId="{C0F5EF71-EB19-44D9-BAEE-FC2EA94F64EA}" type="pres">
      <dgm:prSet presAssocID="{9B1BE1DD-1F1C-4E46-A920-7E8C1D557F84}" presName="desTx" presStyleLbl="alignAccFollowNode1" presStyleIdx="1" presStyleCnt="3">
        <dgm:presLayoutVars>
          <dgm:bulletEnabled val="1"/>
        </dgm:presLayoutVars>
      </dgm:prSet>
      <dgm:spPr/>
      <dgm:t>
        <a:bodyPr/>
        <a:lstStyle/>
        <a:p>
          <a:endParaRPr lang="en-US"/>
        </a:p>
      </dgm:t>
    </dgm:pt>
    <dgm:pt modelId="{107BE4CE-E7C8-4513-A80F-CE2C536E5C79}" type="pres">
      <dgm:prSet presAssocID="{55890764-45C3-492E-A26A-7F41E5CE9906}" presName="space" presStyleCnt="0"/>
      <dgm:spPr/>
      <dgm:t>
        <a:bodyPr/>
        <a:lstStyle/>
        <a:p>
          <a:endParaRPr lang="en-US"/>
        </a:p>
      </dgm:t>
    </dgm:pt>
    <dgm:pt modelId="{CE9058CC-3577-48B0-9DA0-B8E571AA0506}" type="pres">
      <dgm:prSet presAssocID="{03E50C96-B6F0-4191-BEAC-20D604434CCA}" presName="composite" presStyleCnt="0"/>
      <dgm:spPr/>
      <dgm:t>
        <a:bodyPr/>
        <a:lstStyle/>
        <a:p>
          <a:endParaRPr lang="en-US"/>
        </a:p>
      </dgm:t>
    </dgm:pt>
    <dgm:pt modelId="{6DB108AB-DD09-4A0C-B33E-7B64A99B6793}" type="pres">
      <dgm:prSet presAssocID="{03E50C96-B6F0-4191-BEAC-20D604434CCA}" presName="parTx" presStyleLbl="alignNode1" presStyleIdx="2" presStyleCnt="3">
        <dgm:presLayoutVars>
          <dgm:chMax val="0"/>
          <dgm:chPref val="0"/>
          <dgm:bulletEnabled val="1"/>
        </dgm:presLayoutVars>
      </dgm:prSet>
      <dgm:spPr/>
      <dgm:t>
        <a:bodyPr/>
        <a:lstStyle/>
        <a:p>
          <a:endParaRPr lang="en-US"/>
        </a:p>
      </dgm:t>
    </dgm:pt>
    <dgm:pt modelId="{A19CB88B-B9BA-424F-BDFF-EAAC762A5337}" type="pres">
      <dgm:prSet presAssocID="{03E50C96-B6F0-4191-BEAC-20D604434CCA}" presName="desTx" presStyleLbl="alignAccFollowNode1" presStyleIdx="2" presStyleCnt="3">
        <dgm:presLayoutVars>
          <dgm:bulletEnabled val="1"/>
        </dgm:presLayoutVars>
      </dgm:prSet>
      <dgm:spPr/>
      <dgm:t>
        <a:bodyPr/>
        <a:lstStyle/>
        <a:p>
          <a:endParaRPr lang="en-US"/>
        </a:p>
      </dgm:t>
    </dgm:pt>
  </dgm:ptLst>
  <dgm:cxnLst>
    <dgm:cxn modelId="{11E9D8F1-5B8F-4D95-90E8-38FB4E23649F}" srcId="{03E50C96-B6F0-4191-BEAC-20D604434CCA}" destId="{00D1D44B-3212-4081-BE7B-FFBF1AB46675}" srcOrd="0" destOrd="0" parTransId="{1B4E831E-C2A3-4A4A-9B40-4D41227036BC}" sibTransId="{871CFB6F-0F0B-4588-B3BD-3FB87FE16EFE}"/>
    <dgm:cxn modelId="{54854FAC-77D6-419A-81CD-8180814EC2E1}" srcId="{036DF4FC-71AB-4902-BE96-B7003D46C052}" destId="{0062024B-5250-4EDB-A0B1-6784B64CC9C5}" srcOrd="0" destOrd="0" parTransId="{3672D9BC-48CD-4C73-A436-DC7E12680D33}" sibTransId="{CD8222E2-952D-49F7-A9B8-F40B97B6B681}"/>
    <dgm:cxn modelId="{CC217FA9-4550-B541-BFA3-13D4F76CC86A}" type="presOf" srcId="{03E50C96-B6F0-4191-BEAC-20D604434CCA}" destId="{6DB108AB-DD09-4A0C-B33E-7B64A99B6793}" srcOrd="0" destOrd="0" presId="urn:microsoft.com/office/officeart/2005/8/layout/hList1"/>
    <dgm:cxn modelId="{1D4379FF-F99C-4169-A0EE-94047A84496A}" srcId="{A73BFA12-A5FD-4931-9B62-7C1320FC9FF4}" destId="{036DF4FC-71AB-4902-BE96-B7003D46C052}" srcOrd="0" destOrd="0" parTransId="{610B75DD-AAB5-492B-A239-51532EBA47EB}" sibTransId="{9A7E9D8E-8596-443C-99EF-52DA6BB9EBFF}"/>
    <dgm:cxn modelId="{BC150EFD-0FFB-864A-83B3-623B5497657B}" type="presOf" srcId="{A73BFA12-A5FD-4931-9B62-7C1320FC9FF4}" destId="{4BA21E3E-CDAB-425D-9D06-21E934D99F5A}" srcOrd="0" destOrd="0" presId="urn:microsoft.com/office/officeart/2005/8/layout/hList1"/>
    <dgm:cxn modelId="{484A2311-A6CB-CD40-B9FE-0F0893462BA3}" type="presOf" srcId="{00D1D44B-3212-4081-BE7B-FFBF1AB46675}" destId="{A19CB88B-B9BA-424F-BDFF-EAAC762A5337}" srcOrd="0" destOrd="0" presId="urn:microsoft.com/office/officeart/2005/8/layout/hList1"/>
    <dgm:cxn modelId="{5A2BD4D1-C24E-E549-846F-2B36D3A8BB18}" type="presOf" srcId="{036DF4FC-71AB-4902-BE96-B7003D46C052}" destId="{5A395BF3-5010-4A13-9EF3-81D27ADEFEC4}" srcOrd="0" destOrd="0" presId="urn:microsoft.com/office/officeart/2005/8/layout/hList1"/>
    <dgm:cxn modelId="{995CA32D-CF22-C24C-A7A7-31114786AEE4}" type="presOf" srcId="{1BE0E300-26DF-480B-B28B-0F1341A825F3}" destId="{C0F5EF71-EB19-44D9-BAEE-FC2EA94F64EA}" srcOrd="0" destOrd="0" presId="urn:microsoft.com/office/officeart/2005/8/layout/hList1"/>
    <dgm:cxn modelId="{8AB45DAE-936B-4478-A1F7-ED577E0770FC}" srcId="{9B1BE1DD-1F1C-4E46-A920-7E8C1D557F84}" destId="{1BE0E300-26DF-480B-B28B-0F1341A825F3}" srcOrd="0" destOrd="0" parTransId="{677F7811-3908-475C-9D18-6AFC85734309}" sibTransId="{B8E515FA-515F-4EBD-B85E-D98DAE2F002D}"/>
    <dgm:cxn modelId="{16ED109E-E665-4FFC-8B05-78CB60F1CF64}" srcId="{A73BFA12-A5FD-4931-9B62-7C1320FC9FF4}" destId="{03E50C96-B6F0-4191-BEAC-20D604434CCA}" srcOrd="2" destOrd="0" parTransId="{22185410-3855-4DC4-A567-147275611CC5}" sibTransId="{3367D381-5719-45AD-9DE9-D98D44326A2E}"/>
    <dgm:cxn modelId="{69E55606-093E-4A33-8CA6-AC5621E9FA60}" srcId="{A73BFA12-A5FD-4931-9B62-7C1320FC9FF4}" destId="{9B1BE1DD-1F1C-4E46-A920-7E8C1D557F84}" srcOrd="1" destOrd="0" parTransId="{47F26F33-6AB2-470E-B574-369B0DFDE92F}" sibTransId="{55890764-45C3-492E-A26A-7F41E5CE9906}"/>
    <dgm:cxn modelId="{59680E6A-8E91-7442-B2A8-779DD53F4189}" type="presOf" srcId="{0062024B-5250-4EDB-A0B1-6784B64CC9C5}" destId="{AE44EC89-902F-4C67-885A-4B10ED4D00B5}" srcOrd="0" destOrd="0" presId="urn:microsoft.com/office/officeart/2005/8/layout/hList1"/>
    <dgm:cxn modelId="{8FCE617E-6052-6848-9918-AFF40A55EA27}" type="presOf" srcId="{9B1BE1DD-1F1C-4E46-A920-7E8C1D557F84}" destId="{656002D5-4538-4E8F-8676-D602208B71AE}" srcOrd="0" destOrd="0" presId="urn:microsoft.com/office/officeart/2005/8/layout/hList1"/>
    <dgm:cxn modelId="{67E44FA1-5404-7B4F-AEDF-6F523745F3EB}" type="presParOf" srcId="{4BA21E3E-CDAB-425D-9D06-21E934D99F5A}" destId="{248948F2-F516-4478-B3FB-40C3DEC29CE7}" srcOrd="0" destOrd="0" presId="urn:microsoft.com/office/officeart/2005/8/layout/hList1"/>
    <dgm:cxn modelId="{B76C42A2-1891-9540-98D8-8E48C2790FFC}" type="presParOf" srcId="{248948F2-F516-4478-B3FB-40C3DEC29CE7}" destId="{5A395BF3-5010-4A13-9EF3-81D27ADEFEC4}" srcOrd="0" destOrd="0" presId="urn:microsoft.com/office/officeart/2005/8/layout/hList1"/>
    <dgm:cxn modelId="{10610E78-ECF3-204F-A901-B83D83135047}" type="presParOf" srcId="{248948F2-F516-4478-B3FB-40C3DEC29CE7}" destId="{AE44EC89-902F-4C67-885A-4B10ED4D00B5}" srcOrd="1" destOrd="0" presId="urn:microsoft.com/office/officeart/2005/8/layout/hList1"/>
    <dgm:cxn modelId="{6149D873-53CF-2948-8637-87713008EF77}" type="presParOf" srcId="{4BA21E3E-CDAB-425D-9D06-21E934D99F5A}" destId="{18F0A523-9631-4883-8893-235731F0F962}" srcOrd="1" destOrd="0" presId="urn:microsoft.com/office/officeart/2005/8/layout/hList1"/>
    <dgm:cxn modelId="{00ED3D3A-69F9-134A-A7D8-A0A467E99477}" type="presParOf" srcId="{4BA21E3E-CDAB-425D-9D06-21E934D99F5A}" destId="{A072185F-4995-4B8B-BD12-F8C353B6C913}" srcOrd="2" destOrd="0" presId="urn:microsoft.com/office/officeart/2005/8/layout/hList1"/>
    <dgm:cxn modelId="{5A8F561A-6329-5948-AE5A-F2BDF635FA02}" type="presParOf" srcId="{A072185F-4995-4B8B-BD12-F8C353B6C913}" destId="{656002D5-4538-4E8F-8676-D602208B71AE}" srcOrd="0" destOrd="0" presId="urn:microsoft.com/office/officeart/2005/8/layout/hList1"/>
    <dgm:cxn modelId="{95FDB8ED-31AF-4D46-9B2B-F5C66F06A169}" type="presParOf" srcId="{A072185F-4995-4B8B-BD12-F8C353B6C913}" destId="{C0F5EF71-EB19-44D9-BAEE-FC2EA94F64EA}" srcOrd="1" destOrd="0" presId="urn:microsoft.com/office/officeart/2005/8/layout/hList1"/>
    <dgm:cxn modelId="{43AD5A16-8A89-7747-815B-90B3FDD8FC85}" type="presParOf" srcId="{4BA21E3E-CDAB-425D-9D06-21E934D99F5A}" destId="{107BE4CE-E7C8-4513-A80F-CE2C536E5C79}" srcOrd="3" destOrd="0" presId="urn:microsoft.com/office/officeart/2005/8/layout/hList1"/>
    <dgm:cxn modelId="{FA7CAFD3-D6CB-CA4A-9349-F7D1FA16A9E9}" type="presParOf" srcId="{4BA21E3E-CDAB-425D-9D06-21E934D99F5A}" destId="{CE9058CC-3577-48B0-9DA0-B8E571AA0506}" srcOrd="4" destOrd="0" presId="urn:microsoft.com/office/officeart/2005/8/layout/hList1"/>
    <dgm:cxn modelId="{EBEBDEDD-96D4-D440-9B39-E0DC9EF6B6C1}" type="presParOf" srcId="{CE9058CC-3577-48B0-9DA0-B8E571AA0506}" destId="{6DB108AB-DD09-4A0C-B33E-7B64A99B6793}" srcOrd="0" destOrd="0" presId="urn:microsoft.com/office/officeart/2005/8/layout/hList1"/>
    <dgm:cxn modelId="{FF693B18-7EF6-7040-B7A1-C6F32995657A}" type="presParOf" srcId="{CE9058CC-3577-48B0-9DA0-B8E571AA0506}" destId="{A19CB88B-B9BA-424F-BDFF-EAAC762A53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B9EEE-DBD4-4EE8-ADF4-A00D70105AB3}" type="doc">
      <dgm:prSet loTypeId="urn:microsoft.com/office/officeart/2005/8/layout/default#5" loCatId="list" qsTypeId="urn:microsoft.com/office/officeart/2005/8/quickstyle/simple1#28" qsCatId="simple" csTypeId="urn:microsoft.com/office/officeart/2005/8/colors/colorful2" csCatId="colorful" phldr="1"/>
      <dgm:spPr/>
      <dgm:t>
        <a:bodyPr/>
        <a:lstStyle/>
        <a:p>
          <a:endParaRPr lang="en-US"/>
        </a:p>
      </dgm:t>
    </dgm:pt>
    <dgm:pt modelId="{9AD57C9D-BEA6-4594-B296-702E4B52F900}">
      <dgm:prSet phldrT="[Text]"/>
      <dgm:spPr/>
      <dgm:t>
        <a:bodyPr/>
        <a:lstStyle/>
        <a:p>
          <a:r>
            <a:rPr lang="en-US" dirty="0" smtClean="0"/>
            <a:t>Personal income</a:t>
          </a:r>
          <a:endParaRPr lang="en-US" dirty="0"/>
        </a:p>
      </dgm:t>
    </dgm:pt>
    <dgm:pt modelId="{405EDC3A-96FD-4A70-B440-46F193DD6E98}" type="parTrans" cxnId="{3081068C-266F-4BBA-98E8-7E2EBEDEE74A}">
      <dgm:prSet/>
      <dgm:spPr/>
      <dgm:t>
        <a:bodyPr/>
        <a:lstStyle/>
        <a:p>
          <a:endParaRPr lang="en-US"/>
        </a:p>
      </dgm:t>
    </dgm:pt>
    <dgm:pt modelId="{FAA3E365-DD7F-45A5-9650-58B4A516307C}" type="sibTrans" cxnId="{3081068C-266F-4BBA-98E8-7E2EBEDEE74A}">
      <dgm:prSet/>
      <dgm:spPr/>
      <dgm:t>
        <a:bodyPr/>
        <a:lstStyle/>
        <a:p>
          <a:endParaRPr lang="en-US"/>
        </a:p>
      </dgm:t>
    </dgm:pt>
    <dgm:pt modelId="{1CC35565-A630-4E5C-A0D7-F54A05CB058E}">
      <dgm:prSet/>
      <dgm:spPr/>
      <dgm:t>
        <a:bodyPr/>
        <a:lstStyle/>
        <a:p>
          <a:r>
            <a:rPr lang="en-US" dirty="0" smtClean="0"/>
            <a:t>Savings</a:t>
          </a:r>
        </a:p>
      </dgm:t>
    </dgm:pt>
    <dgm:pt modelId="{116B88AB-C2C8-48C7-B90C-CCD097D7DB49}" type="parTrans" cxnId="{1FB1E634-1DDA-4CC5-8F79-BC6706CD357C}">
      <dgm:prSet/>
      <dgm:spPr/>
      <dgm:t>
        <a:bodyPr/>
        <a:lstStyle/>
        <a:p>
          <a:endParaRPr lang="en-US"/>
        </a:p>
      </dgm:t>
    </dgm:pt>
    <dgm:pt modelId="{83A1D34E-F7D3-4C52-BC25-55C54BB8BD05}" type="sibTrans" cxnId="{1FB1E634-1DDA-4CC5-8F79-BC6706CD357C}">
      <dgm:prSet/>
      <dgm:spPr/>
      <dgm:t>
        <a:bodyPr/>
        <a:lstStyle/>
        <a:p>
          <a:endParaRPr lang="en-US"/>
        </a:p>
      </dgm:t>
    </dgm:pt>
    <dgm:pt modelId="{B53DC152-E46D-4588-A431-050A2BDC5524}">
      <dgm:prSet/>
      <dgm:spPr/>
      <dgm:t>
        <a:bodyPr/>
        <a:lstStyle/>
        <a:p>
          <a:r>
            <a:rPr lang="en-US" dirty="0" smtClean="0"/>
            <a:t>Interest rates</a:t>
          </a:r>
        </a:p>
      </dgm:t>
    </dgm:pt>
    <dgm:pt modelId="{737ABBB9-2F18-4B04-9EDB-0ECE0F957987}" type="parTrans" cxnId="{0CAB2BA5-8E12-43E2-8558-3C6FA6D3248F}">
      <dgm:prSet/>
      <dgm:spPr/>
      <dgm:t>
        <a:bodyPr/>
        <a:lstStyle/>
        <a:p>
          <a:endParaRPr lang="en-US"/>
        </a:p>
      </dgm:t>
    </dgm:pt>
    <dgm:pt modelId="{C4103390-D1FD-400C-A2B6-2B265D85FF34}" type="sibTrans" cxnId="{0CAB2BA5-8E12-43E2-8558-3C6FA6D3248F}">
      <dgm:prSet/>
      <dgm:spPr/>
      <dgm:t>
        <a:bodyPr/>
        <a:lstStyle/>
        <a:p>
          <a:endParaRPr lang="en-US"/>
        </a:p>
      </dgm:t>
    </dgm:pt>
    <dgm:pt modelId="{18357B89-4D05-47D2-B4E7-A3CF42D5ACE1}" type="pres">
      <dgm:prSet presAssocID="{526B9EEE-DBD4-4EE8-ADF4-A00D70105AB3}" presName="diagram" presStyleCnt="0">
        <dgm:presLayoutVars>
          <dgm:dir/>
          <dgm:resizeHandles val="exact"/>
        </dgm:presLayoutVars>
      </dgm:prSet>
      <dgm:spPr/>
      <dgm:t>
        <a:bodyPr/>
        <a:lstStyle/>
        <a:p>
          <a:endParaRPr lang="en-US"/>
        </a:p>
      </dgm:t>
    </dgm:pt>
    <dgm:pt modelId="{9304F38D-3790-4900-B123-3F3DA016D38B}" type="pres">
      <dgm:prSet presAssocID="{9AD57C9D-BEA6-4594-B296-702E4B52F900}" presName="node" presStyleLbl="node1" presStyleIdx="0" presStyleCnt="3">
        <dgm:presLayoutVars>
          <dgm:bulletEnabled val="1"/>
        </dgm:presLayoutVars>
      </dgm:prSet>
      <dgm:spPr/>
      <dgm:t>
        <a:bodyPr/>
        <a:lstStyle/>
        <a:p>
          <a:endParaRPr lang="en-US"/>
        </a:p>
      </dgm:t>
    </dgm:pt>
    <dgm:pt modelId="{A8681249-1344-44C2-B4CF-8A0E7B7987CD}" type="pres">
      <dgm:prSet presAssocID="{FAA3E365-DD7F-45A5-9650-58B4A516307C}" presName="sibTrans" presStyleCnt="0"/>
      <dgm:spPr/>
      <dgm:t>
        <a:bodyPr/>
        <a:lstStyle/>
        <a:p>
          <a:endParaRPr lang="en-US"/>
        </a:p>
      </dgm:t>
    </dgm:pt>
    <dgm:pt modelId="{FF154D3D-A225-4A93-A817-1341775D04EC}" type="pres">
      <dgm:prSet presAssocID="{1CC35565-A630-4E5C-A0D7-F54A05CB058E}" presName="node" presStyleLbl="node1" presStyleIdx="1" presStyleCnt="3">
        <dgm:presLayoutVars>
          <dgm:bulletEnabled val="1"/>
        </dgm:presLayoutVars>
      </dgm:prSet>
      <dgm:spPr/>
      <dgm:t>
        <a:bodyPr/>
        <a:lstStyle/>
        <a:p>
          <a:endParaRPr lang="en-US"/>
        </a:p>
      </dgm:t>
    </dgm:pt>
    <dgm:pt modelId="{ADE31F4A-1008-49A9-A4D6-27B044533BF4}" type="pres">
      <dgm:prSet presAssocID="{83A1D34E-F7D3-4C52-BC25-55C54BB8BD05}" presName="sibTrans" presStyleCnt="0"/>
      <dgm:spPr/>
      <dgm:t>
        <a:bodyPr/>
        <a:lstStyle/>
        <a:p>
          <a:endParaRPr lang="en-US"/>
        </a:p>
      </dgm:t>
    </dgm:pt>
    <dgm:pt modelId="{B5FC5A2D-CDAC-406E-A046-8CF31B89B6BD}" type="pres">
      <dgm:prSet presAssocID="{B53DC152-E46D-4588-A431-050A2BDC5524}" presName="node" presStyleLbl="node1" presStyleIdx="2" presStyleCnt="3">
        <dgm:presLayoutVars>
          <dgm:bulletEnabled val="1"/>
        </dgm:presLayoutVars>
      </dgm:prSet>
      <dgm:spPr/>
      <dgm:t>
        <a:bodyPr/>
        <a:lstStyle/>
        <a:p>
          <a:endParaRPr lang="en-US"/>
        </a:p>
      </dgm:t>
    </dgm:pt>
  </dgm:ptLst>
  <dgm:cxnLst>
    <dgm:cxn modelId="{3081068C-266F-4BBA-98E8-7E2EBEDEE74A}" srcId="{526B9EEE-DBD4-4EE8-ADF4-A00D70105AB3}" destId="{9AD57C9D-BEA6-4594-B296-702E4B52F900}" srcOrd="0" destOrd="0" parTransId="{405EDC3A-96FD-4A70-B440-46F193DD6E98}" sibTransId="{FAA3E365-DD7F-45A5-9650-58B4A516307C}"/>
    <dgm:cxn modelId="{1FB1E634-1DDA-4CC5-8F79-BC6706CD357C}" srcId="{526B9EEE-DBD4-4EE8-ADF4-A00D70105AB3}" destId="{1CC35565-A630-4E5C-A0D7-F54A05CB058E}" srcOrd="1" destOrd="0" parTransId="{116B88AB-C2C8-48C7-B90C-CCD097D7DB49}" sibTransId="{83A1D34E-F7D3-4C52-BC25-55C54BB8BD05}"/>
    <dgm:cxn modelId="{E3318990-39D8-DF4E-81E8-5058A4D85C70}" type="presOf" srcId="{9AD57C9D-BEA6-4594-B296-702E4B52F900}" destId="{9304F38D-3790-4900-B123-3F3DA016D38B}" srcOrd="0" destOrd="0" presId="urn:microsoft.com/office/officeart/2005/8/layout/default#5"/>
    <dgm:cxn modelId="{1B718E78-BB1B-1A45-B948-342C06CF297E}" type="presOf" srcId="{1CC35565-A630-4E5C-A0D7-F54A05CB058E}" destId="{FF154D3D-A225-4A93-A817-1341775D04EC}" srcOrd="0" destOrd="0" presId="urn:microsoft.com/office/officeart/2005/8/layout/default#5"/>
    <dgm:cxn modelId="{DF605DB7-6717-C247-841B-1E494E4037EC}" type="presOf" srcId="{526B9EEE-DBD4-4EE8-ADF4-A00D70105AB3}" destId="{18357B89-4D05-47D2-B4E7-A3CF42D5ACE1}" srcOrd="0" destOrd="0" presId="urn:microsoft.com/office/officeart/2005/8/layout/default#5"/>
    <dgm:cxn modelId="{46934348-CA5B-074C-A876-BA8CB9586CCF}" type="presOf" srcId="{B53DC152-E46D-4588-A431-050A2BDC5524}" destId="{B5FC5A2D-CDAC-406E-A046-8CF31B89B6BD}" srcOrd="0" destOrd="0" presId="urn:microsoft.com/office/officeart/2005/8/layout/default#5"/>
    <dgm:cxn modelId="{0CAB2BA5-8E12-43E2-8558-3C6FA6D3248F}" srcId="{526B9EEE-DBD4-4EE8-ADF4-A00D70105AB3}" destId="{B53DC152-E46D-4588-A431-050A2BDC5524}" srcOrd="2" destOrd="0" parTransId="{737ABBB9-2F18-4B04-9EDB-0ECE0F957987}" sibTransId="{C4103390-D1FD-400C-A2B6-2B265D85FF34}"/>
    <dgm:cxn modelId="{CD59452D-6FBF-6E46-9E98-195749DED410}" type="presParOf" srcId="{18357B89-4D05-47D2-B4E7-A3CF42D5ACE1}" destId="{9304F38D-3790-4900-B123-3F3DA016D38B}" srcOrd="0" destOrd="0" presId="urn:microsoft.com/office/officeart/2005/8/layout/default#5"/>
    <dgm:cxn modelId="{71071451-3859-7B4C-AB9E-14B82B5C6C42}" type="presParOf" srcId="{18357B89-4D05-47D2-B4E7-A3CF42D5ACE1}" destId="{A8681249-1344-44C2-B4CF-8A0E7B7987CD}" srcOrd="1" destOrd="0" presId="urn:microsoft.com/office/officeart/2005/8/layout/default#5"/>
    <dgm:cxn modelId="{BA976E36-6187-8A44-A8FC-9C71EA2573FF}" type="presParOf" srcId="{18357B89-4D05-47D2-B4E7-A3CF42D5ACE1}" destId="{FF154D3D-A225-4A93-A817-1341775D04EC}" srcOrd="2" destOrd="0" presId="urn:microsoft.com/office/officeart/2005/8/layout/default#5"/>
    <dgm:cxn modelId="{B553350C-B123-034E-AB81-F399BA9F0B48}" type="presParOf" srcId="{18357B89-4D05-47D2-B4E7-A3CF42D5ACE1}" destId="{ADE31F4A-1008-49A9-A4D6-27B044533BF4}" srcOrd="3" destOrd="0" presId="urn:microsoft.com/office/officeart/2005/8/layout/default#5"/>
    <dgm:cxn modelId="{BEFDD2F5-31BF-8141-AE21-185838216478}" type="presParOf" srcId="{18357B89-4D05-47D2-B4E7-A3CF42D5ACE1}" destId="{B5FC5A2D-CDAC-406E-A046-8CF31B89B6BD}" srcOrd="4"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F62E4-757C-4D8D-8099-B4D103C8A4C6}" type="doc">
      <dgm:prSet loTypeId="urn:microsoft.com/office/officeart/2005/8/layout/default#6" loCatId="list" qsTypeId="urn:microsoft.com/office/officeart/2005/8/quickstyle/simple1#29" qsCatId="simple" csTypeId="urn:microsoft.com/office/officeart/2005/8/colors/colorful2" csCatId="colorful"/>
      <dgm:spPr/>
      <dgm:t>
        <a:bodyPr/>
        <a:lstStyle/>
        <a:p>
          <a:endParaRPr lang="en-US"/>
        </a:p>
      </dgm:t>
    </dgm:pt>
    <dgm:pt modelId="{40F6CB99-9B57-43F7-A75D-A76495157382}">
      <dgm:prSet/>
      <dgm:spPr/>
      <dgm:t>
        <a:bodyPr/>
        <a:lstStyle/>
        <a:p>
          <a:pPr rtl="0"/>
          <a:r>
            <a:rPr lang="en-US" b="1" dirty="0" smtClean="0"/>
            <a:t>Personal Factors</a:t>
          </a:r>
          <a:endParaRPr lang="en-US" b="1" dirty="0"/>
        </a:p>
      </dgm:t>
    </dgm:pt>
    <dgm:pt modelId="{B8A87778-DBC8-4859-9537-328955EDCBDE}" type="parTrans" cxnId="{D2E66104-3886-434E-B398-A1DECA96C1CC}">
      <dgm:prSet/>
      <dgm:spPr/>
      <dgm:t>
        <a:bodyPr/>
        <a:lstStyle/>
        <a:p>
          <a:endParaRPr lang="en-US" b="1">
            <a:solidFill>
              <a:schemeClr val="tx1"/>
            </a:solidFill>
          </a:endParaRPr>
        </a:p>
      </dgm:t>
    </dgm:pt>
    <dgm:pt modelId="{0EEC62B3-F600-4CC6-BBA9-ED9278AA13FB}" type="sibTrans" cxnId="{D2E66104-3886-434E-B398-A1DECA96C1CC}">
      <dgm:prSet/>
      <dgm:spPr/>
      <dgm:t>
        <a:bodyPr/>
        <a:lstStyle/>
        <a:p>
          <a:endParaRPr lang="en-US" b="1">
            <a:solidFill>
              <a:schemeClr val="tx1"/>
            </a:solidFill>
          </a:endParaRPr>
        </a:p>
      </dgm:t>
    </dgm:pt>
    <dgm:pt modelId="{6845C37E-CDE0-4E18-97D6-FE441773E074}">
      <dgm:prSet/>
      <dgm:spPr/>
      <dgm:t>
        <a:bodyPr/>
        <a:lstStyle/>
        <a:p>
          <a:pPr rtl="0"/>
          <a:r>
            <a:rPr lang="en-US" b="1" smtClean="0"/>
            <a:t>Dominance</a:t>
          </a:r>
          <a:endParaRPr lang="en-US" b="1" dirty="0"/>
        </a:p>
      </dgm:t>
    </dgm:pt>
    <dgm:pt modelId="{97CADDB1-FC95-4EBD-82BC-2645DE5DAA80}" type="parTrans" cxnId="{C12BE05B-C473-4A61-BD9B-3E9C3E46E10B}">
      <dgm:prSet/>
      <dgm:spPr/>
      <dgm:t>
        <a:bodyPr/>
        <a:lstStyle/>
        <a:p>
          <a:endParaRPr lang="en-US" b="1">
            <a:solidFill>
              <a:schemeClr val="tx1"/>
            </a:solidFill>
          </a:endParaRPr>
        </a:p>
      </dgm:t>
    </dgm:pt>
    <dgm:pt modelId="{6EE8B331-C980-4198-B3F0-E86C7E378311}" type="sibTrans" cxnId="{C12BE05B-C473-4A61-BD9B-3E9C3E46E10B}">
      <dgm:prSet/>
      <dgm:spPr/>
      <dgm:t>
        <a:bodyPr/>
        <a:lstStyle/>
        <a:p>
          <a:endParaRPr lang="en-US" b="1">
            <a:solidFill>
              <a:schemeClr val="tx1"/>
            </a:solidFill>
          </a:endParaRPr>
        </a:p>
      </dgm:t>
    </dgm:pt>
    <dgm:pt modelId="{C2A278D6-59C3-42C0-A004-27ADFA56819B}">
      <dgm:prSet/>
      <dgm:spPr/>
      <dgm:t>
        <a:bodyPr/>
        <a:lstStyle/>
        <a:p>
          <a:pPr rtl="0"/>
          <a:r>
            <a:rPr lang="en-US" b="1" smtClean="0"/>
            <a:t>Autonomy</a:t>
          </a:r>
          <a:endParaRPr lang="en-US" b="1" dirty="0"/>
        </a:p>
      </dgm:t>
    </dgm:pt>
    <dgm:pt modelId="{B7F22208-014E-4862-8876-26B80D3EBF36}" type="parTrans" cxnId="{0CC15717-0AE4-484F-9B67-EEC8BBF56C31}">
      <dgm:prSet/>
      <dgm:spPr/>
      <dgm:t>
        <a:bodyPr/>
        <a:lstStyle/>
        <a:p>
          <a:endParaRPr lang="en-US" b="1">
            <a:solidFill>
              <a:schemeClr val="tx1"/>
            </a:solidFill>
          </a:endParaRPr>
        </a:p>
      </dgm:t>
    </dgm:pt>
    <dgm:pt modelId="{0F13D10C-4FEB-48DC-BE59-74ECAA808D97}" type="sibTrans" cxnId="{0CC15717-0AE4-484F-9B67-EEC8BBF56C31}">
      <dgm:prSet/>
      <dgm:spPr/>
      <dgm:t>
        <a:bodyPr/>
        <a:lstStyle/>
        <a:p>
          <a:endParaRPr lang="en-US" b="1">
            <a:solidFill>
              <a:schemeClr val="tx1"/>
            </a:solidFill>
          </a:endParaRPr>
        </a:p>
      </dgm:t>
    </dgm:pt>
    <dgm:pt modelId="{0D680F71-B555-4A88-8C50-FB116A67240E}">
      <dgm:prSet/>
      <dgm:spPr/>
      <dgm:t>
        <a:bodyPr/>
        <a:lstStyle/>
        <a:p>
          <a:pPr rtl="0"/>
          <a:r>
            <a:rPr lang="en-US" b="1" smtClean="0"/>
            <a:t>Defensiveness</a:t>
          </a:r>
          <a:endParaRPr lang="en-US" b="1" dirty="0"/>
        </a:p>
      </dgm:t>
    </dgm:pt>
    <dgm:pt modelId="{6CB98EEA-2248-4C28-9744-9C91AD580E03}" type="parTrans" cxnId="{5BA9A516-A98D-4516-9CD4-5149CFF1B56E}">
      <dgm:prSet/>
      <dgm:spPr/>
      <dgm:t>
        <a:bodyPr/>
        <a:lstStyle/>
        <a:p>
          <a:endParaRPr lang="en-US" b="1">
            <a:solidFill>
              <a:schemeClr val="tx1"/>
            </a:solidFill>
          </a:endParaRPr>
        </a:p>
      </dgm:t>
    </dgm:pt>
    <dgm:pt modelId="{96781B17-FC66-4990-A96E-442ECDBBCA94}" type="sibTrans" cxnId="{5BA9A516-A98D-4516-9CD4-5149CFF1B56E}">
      <dgm:prSet/>
      <dgm:spPr/>
      <dgm:t>
        <a:bodyPr/>
        <a:lstStyle/>
        <a:p>
          <a:endParaRPr lang="en-US" b="1">
            <a:solidFill>
              <a:schemeClr val="tx1"/>
            </a:solidFill>
          </a:endParaRPr>
        </a:p>
      </dgm:t>
    </dgm:pt>
    <dgm:pt modelId="{15793462-5F03-48C3-B727-5AF98E771926}">
      <dgm:prSet/>
      <dgm:spPr/>
      <dgm:t>
        <a:bodyPr/>
        <a:lstStyle/>
        <a:p>
          <a:pPr rtl="0"/>
          <a:r>
            <a:rPr lang="en-US" b="1" smtClean="0"/>
            <a:t>Adaptability</a:t>
          </a:r>
          <a:endParaRPr lang="en-US" b="1" dirty="0"/>
        </a:p>
      </dgm:t>
    </dgm:pt>
    <dgm:pt modelId="{0EBE230A-B41D-44C4-BE59-E2B0C43D9ED9}" type="parTrans" cxnId="{8AB72BC2-DFD4-4F1C-B1CD-0E92A7BAE392}">
      <dgm:prSet/>
      <dgm:spPr/>
      <dgm:t>
        <a:bodyPr/>
        <a:lstStyle/>
        <a:p>
          <a:endParaRPr lang="en-US" b="1">
            <a:solidFill>
              <a:schemeClr val="tx1"/>
            </a:solidFill>
          </a:endParaRPr>
        </a:p>
      </dgm:t>
    </dgm:pt>
    <dgm:pt modelId="{58407527-4869-4824-A15C-5503B477C98C}" type="sibTrans" cxnId="{8AB72BC2-DFD4-4F1C-B1CD-0E92A7BAE392}">
      <dgm:prSet/>
      <dgm:spPr/>
      <dgm:t>
        <a:bodyPr/>
        <a:lstStyle/>
        <a:p>
          <a:endParaRPr lang="en-US" b="1">
            <a:solidFill>
              <a:schemeClr val="tx1"/>
            </a:solidFill>
          </a:endParaRPr>
        </a:p>
      </dgm:t>
    </dgm:pt>
    <dgm:pt modelId="{D88D64A7-EB02-40BC-B723-8044D4707D58}">
      <dgm:prSet/>
      <dgm:spPr/>
      <dgm:t>
        <a:bodyPr/>
        <a:lstStyle/>
        <a:p>
          <a:pPr rtl="0"/>
          <a:r>
            <a:rPr lang="en-US" b="1" dirty="0" smtClean="0"/>
            <a:t>Aggressiveness</a:t>
          </a:r>
          <a:endParaRPr lang="en-US" b="1" dirty="0"/>
        </a:p>
      </dgm:t>
    </dgm:pt>
    <dgm:pt modelId="{950A5AE3-EC3A-48C3-919E-E8129D1DC474}" type="parTrans" cxnId="{8A6BC04E-EB9F-4D48-845C-78C595D29981}">
      <dgm:prSet/>
      <dgm:spPr/>
      <dgm:t>
        <a:bodyPr/>
        <a:lstStyle/>
        <a:p>
          <a:endParaRPr lang="en-US" b="1">
            <a:solidFill>
              <a:schemeClr val="tx1"/>
            </a:solidFill>
          </a:endParaRPr>
        </a:p>
      </dgm:t>
    </dgm:pt>
    <dgm:pt modelId="{879A3113-C762-4F11-B209-D04FEE058590}" type="sibTrans" cxnId="{8A6BC04E-EB9F-4D48-845C-78C595D29981}">
      <dgm:prSet/>
      <dgm:spPr/>
      <dgm:t>
        <a:bodyPr/>
        <a:lstStyle/>
        <a:p>
          <a:endParaRPr lang="en-US" b="1">
            <a:solidFill>
              <a:schemeClr val="tx1"/>
            </a:solidFill>
          </a:endParaRPr>
        </a:p>
      </dgm:t>
    </dgm:pt>
    <dgm:pt modelId="{AB5D6893-1003-4391-B8FC-ED2ECF159F45}" type="pres">
      <dgm:prSet presAssocID="{F34F62E4-757C-4D8D-8099-B4D103C8A4C6}" presName="diagram" presStyleCnt="0">
        <dgm:presLayoutVars>
          <dgm:dir/>
          <dgm:resizeHandles val="exact"/>
        </dgm:presLayoutVars>
      </dgm:prSet>
      <dgm:spPr/>
      <dgm:t>
        <a:bodyPr/>
        <a:lstStyle/>
        <a:p>
          <a:endParaRPr lang="en-US"/>
        </a:p>
      </dgm:t>
    </dgm:pt>
    <dgm:pt modelId="{28A7C616-F24E-4495-BA11-0D86B5DF0069}" type="pres">
      <dgm:prSet presAssocID="{40F6CB99-9B57-43F7-A75D-A76495157382}" presName="node" presStyleLbl="node1" presStyleIdx="0" presStyleCnt="6" custLinFactNeighborX="0" custLinFactNeighborY="3758">
        <dgm:presLayoutVars>
          <dgm:bulletEnabled val="1"/>
        </dgm:presLayoutVars>
      </dgm:prSet>
      <dgm:spPr/>
      <dgm:t>
        <a:bodyPr/>
        <a:lstStyle/>
        <a:p>
          <a:endParaRPr lang="en-US"/>
        </a:p>
      </dgm:t>
    </dgm:pt>
    <dgm:pt modelId="{21BB8DE9-BD06-4EE7-988D-FE5EC22060C8}" type="pres">
      <dgm:prSet presAssocID="{0EEC62B3-F600-4CC6-BBA9-ED9278AA13FB}" presName="sibTrans" presStyleCnt="0"/>
      <dgm:spPr/>
      <dgm:t>
        <a:bodyPr/>
        <a:lstStyle/>
        <a:p>
          <a:endParaRPr lang="en-US"/>
        </a:p>
      </dgm:t>
    </dgm:pt>
    <dgm:pt modelId="{3E6A1A0F-98A5-4C8E-89A5-5DB000729BAE}" type="pres">
      <dgm:prSet presAssocID="{6845C37E-CDE0-4E18-97D6-FE441773E074}" presName="node" presStyleLbl="node1" presStyleIdx="1" presStyleCnt="6" custLinFactNeighborX="-196" custLinFactNeighborY="3758">
        <dgm:presLayoutVars>
          <dgm:bulletEnabled val="1"/>
        </dgm:presLayoutVars>
      </dgm:prSet>
      <dgm:spPr/>
      <dgm:t>
        <a:bodyPr/>
        <a:lstStyle/>
        <a:p>
          <a:endParaRPr lang="en-US"/>
        </a:p>
      </dgm:t>
    </dgm:pt>
    <dgm:pt modelId="{3B3A907D-9B09-45DE-8935-45BB69C5A3DC}" type="pres">
      <dgm:prSet presAssocID="{6EE8B331-C980-4198-B3F0-E86C7E378311}" presName="sibTrans" presStyleCnt="0"/>
      <dgm:spPr/>
      <dgm:t>
        <a:bodyPr/>
        <a:lstStyle/>
        <a:p>
          <a:endParaRPr lang="en-US"/>
        </a:p>
      </dgm:t>
    </dgm:pt>
    <dgm:pt modelId="{3603A864-57C4-4D1E-A421-71FD6063889F}" type="pres">
      <dgm:prSet presAssocID="{C2A278D6-59C3-42C0-A004-27ADFA56819B}" presName="node" presStyleLbl="node1" presStyleIdx="2" presStyleCnt="6" custLinFactNeighborX="2745" custLinFactNeighborY="3758">
        <dgm:presLayoutVars>
          <dgm:bulletEnabled val="1"/>
        </dgm:presLayoutVars>
      </dgm:prSet>
      <dgm:spPr/>
      <dgm:t>
        <a:bodyPr/>
        <a:lstStyle/>
        <a:p>
          <a:endParaRPr lang="en-US"/>
        </a:p>
      </dgm:t>
    </dgm:pt>
    <dgm:pt modelId="{BA85217E-D675-48CE-B0CB-E47B436F26C4}" type="pres">
      <dgm:prSet presAssocID="{0F13D10C-4FEB-48DC-BE59-74ECAA808D97}" presName="sibTrans" presStyleCnt="0"/>
      <dgm:spPr/>
      <dgm:t>
        <a:bodyPr/>
        <a:lstStyle/>
        <a:p>
          <a:endParaRPr lang="en-US"/>
        </a:p>
      </dgm:t>
    </dgm:pt>
    <dgm:pt modelId="{A0F1BADC-37AC-4019-9E36-658C960CCF93}" type="pres">
      <dgm:prSet presAssocID="{0D680F71-B555-4A88-8C50-FB116A67240E}" presName="node" presStyleLbl="node1" presStyleIdx="3" presStyleCnt="6">
        <dgm:presLayoutVars>
          <dgm:bulletEnabled val="1"/>
        </dgm:presLayoutVars>
      </dgm:prSet>
      <dgm:spPr/>
      <dgm:t>
        <a:bodyPr/>
        <a:lstStyle/>
        <a:p>
          <a:endParaRPr lang="en-US"/>
        </a:p>
      </dgm:t>
    </dgm:pt>
    <dgm:pt modelId="{56A03048-301D-4A2E-960D-CE30CE13C1AF}" type="pres">
      <dgm:prSet presAssocID="{96781B17-FC66-4990-A96E-442ECDBBCA94}" presName="sibTrans" presStyleCnt="0"/>
      <dgm:spPr/>
      <dgm:t>
        <a:bodyPr/>
        <a:lstStyle/>
        <a:p>
          <a:endParaRPr lang="en-US"/>
        </a:p>
      </dgm:t>
    </dgm:pt>
    <dgm:pt modelId="{27EAAEA5-7C7E-464D-8F65-EB5CA09D60D6}" type="pres">
      <dgm:prSet presAssocID="{15793462-5F03-48C3-B727-5AF98E771926}" presName="node" presStyleLbl="node1" presStyleIdx="4" presStyleCnt="6">
        <dgm:presLayoutVars>
          <dgm:bulletEnabled val="1"/>
        </dgm:presLayoutVars>
      </dgm:prSet>
      <dgm:spPr/>
      <dgm:t>
        <a:bodyPr/>
        <a:lstStyle/>
        <a:p>
          <a:endParaRPr lang="en-US"/>
        </a:p>
      </dgm:t>
    </dgm:pt>
    <dgm:pt modelId="{63486668-CB0D-4FCA-A9B9-DBE9FF92F379}" type="pres">
      <dgm:prSet presAssocID="{58407527-4869-4824-A15C-5503B477C98C}" presName="sibTrans" presStyleCnt="0"/>
      <dgm:spPr/>
      <dgm:t>
        <a:bodyPr/>
        <a:lstStyle/>
        <a:p>
          <a:endParaRPr lang="en-US"/>
        </a:p>
      </dgm:t>
    </dgm:pt>
    <dgm:pt modelId="{F0CE1308-3E6D-4C9C-A533-07A145CC45C0}" type="pres">
      <dgm:prSet presAssocID="{D88D64A7-EB02-40BC-B723-8044D4707D58}" presName="node" presStyleLbl="node1" presStyleIdx="5" presStyleCnt="6" custLinFactNeighborX="2745">
        <dgm:presLayoutVars>
          <dgm:bulletEnabled val="1"/>
        </dgm:presLayoutVars>
      </dgm:prSet>
      <dgm:spPr/>
      <dgm:t>
        <a:bodyPr/>
        <a:lstStyle/>
        <a:p>
          <a:endParaRPr lang="en-US"/>
        </a:p>
      </dgm:t>
    </dgm:pt>
  </dgm:ptLst>
  <dgm:cxnLst>
    <dgm:cxn modelId="{EE94434C-C722-3146-9C3D-E6D9EC3D5DDF}" type="presOf" srcId="{40F6CB99-9B57-43F7-A75D-A76495157382}" destId="{28A7C616-F24E-4495-BA11-0D86B5DF0069}" srcOrd="0" destOrd="0" presId="urn:microsoft.com/office/officeart/2005/8/layout/default#6"/>
    <dgm:cxn modelId="{8A6BC04E-EB9F-4D48-845C-78C595D29981}" srcId="{F34F62E4-757C-4D8D-8099-B4D103C8A4C6}" destId="{D88D64A7-EB02-40BC-B723-8044D4707D58}" srcOrd="5" destOrd="0" parTransId="{950A5AE3-EC3A-48C3-919E-E8129D1DC474}" sibTransId="{879A3113-C762-4F11-B209-D04FEE058590}"/>
    <dgm:cxn modelId="{52ECACEC-2E95-2C4F-8B45-D0AAF115E19A}" type="presOf" srcId="{0D680F71-B555-4A88-8C50-FB116A67240E}" destId="{A0F1BADC-37AC-4019-9E36-658C960CCF93}" srcOrd="0" destOrd="0" presId="urn:microsoft.com/office/officeart/2005/8/layout/default#6"/>
    <dgm:cxn modelId="{0CC15717-0AE4-484F-9B67-EEC8BBF56C31}" srcId="{F34F62E4-757C-4D8D-8099-B4D103C8A4C6}" destId="{C2A278D6-59C3-42C0-A004-27ADFA56819B}" srcOrd="2" destOrd="0" parTransId="{B7F22208-014E-4862-8876-26B80D3EBF36}" sibTransId="{0F13D10C-4FEB-48DC-BE59-74ECAA808D97}"/>
    <dgm:cxn modelId="{3F96766E-27E2-A044-B1D8-166A6B18E658}" type="presOf" srcId="{C2A278D6-59C3-42C0-A004-27ADFA56819B}" destId="{3603A864-57C4-4D1E-A421-71FD6063889F}" srcOrd="0" destOrd="0" presId="urn:microsoft.com/office/officeart/2005/8/layout/default#6"/>
    <dgm:cxn modelId="{E3B304B1-33C8-8143-809A-2EFF99F747FB}" type="presOf" srcId="{6845C37E-CDE0-4E18-97D6-FE441773E074}" destId="{3E6A1A0F-98A5-4C8E-89A5-5DB000729BAE}" srcOrd="0" destOrd="0" presId="urn:microsoft.com/office/officeart/2005/8/layout/default#6"/>
    <dgm:cxn modelId="{5BA9A516-A98D-4516-9CD4-5149CFF1B56E}" srcId="{F34F62E4-757C-4D8D-8099-B4D103C8A4C6}" destId="{0D680F71-B555-4A88-8C50-FB116A67240E}" srcOrd="3" destOrd="0" parTransId="{6CB98EEA-2248-4C28-9744-9C91AD580E03}" sibTransId="{96781B17-FC66-4990-A96E-442ECDBBCA94}"/>
    <dgm:cxn modelId="{C12BE05B-C473-4A61-BD9B-3E9C3E46E10B}" srcId="{F34F62E4-757C-4D8D-8099-B4D103C8A4C6}" destId="{6845C37E-CDE0-4E18-97D6-FE441773E074}" srcOrd="1" destOrd="0" parTransId="{97CADDB1-FC95-4EBD-82BC-2645DE5DAA80}" sibTransId="{6EE8B331-C980-4198-B3F0-E86C7E378311}"/>
    <dgm:cxn modelId="{F7A116A5-FB9C-6549-9B91-7256FA9C5494}" type="presOf" srcId="{D88D64A7-EB02-40BC-B723-8044D4707D58}" destId="{F0CE1308-3E6D-4C9C-A533-07A145CC45C0}" srcOrd="0" destOrd="0" presId="urn:microsoft.com/office/officeart/2005/8/layout/default#6"/>
    <dgm:cxn modelId="{8AB72BC2-DFD4-4F1C-B1CD-0E92A7BAE392}" srcId="{F34F62E4-757C-4D8D-8099-B4D103C8A4C6}" destId="{15793462-5F03-48C3-B727-5AF98E771926}" srcOrd="4" destOrd="0" parTransId="{0EBE230A-B41D-44C4-BE59-E2B0C43D9ED9}" sibTransId="{58407527-4869-4824-A15C-5503B477C98C}"/>
    <dgm:cxn modelId="{F8293D83-1368-A444-AA68-E9B39CA50C89}" type="presOf" srcId="{15793462-5F03-48C3-B727-5AF98E771926}" destId="{27EAAEA5-7C7E-464D-8F65-EB5CA09D60D6}" srcOrd="0" destOrd="0" presId="urn:microsoft.com/office/officeart/2005/8/layout/default#6"/>
    <dgm:cxn modelId="{D2E66104-3886-434E-B398-A1DECA96C1CC}" srcId="{F34F62E4-757C-4D8D-8099-B4D103C8A4C6}" destId="{40F6CB99-9B57-43F7-A75D-A76495157382}" srcOrd="0" destOrd="0" parTransId="{B8A87778-DBC8-4859-9537-328955EDCBDE}" sibTransId="{0EEC62B3-F600-4CC6-BBA9-ED9278AA13FB}"/>
    <dgm:cxn modelId="{F345E899-BB11-6F45-A23E-696DBED69F90}" type="presOf" srcId="{F34F62E4-757C-4D8D-8099-B4D103C8A4C6}" destId="{AB5D6893-1003-4391-B8FC-ED2ECF159F45}" srcOrd="0" destOrd="0" presId="urn:microsoft.com/office/officeart/2005/8/layout/default#6"/>
    <dgm:cxn modelId="{81840F3D-4B92-464B-8A32-9D72ED6285EB}" type="presParOf" srcId="{AB5D6893-1003-4391-B8FC-ED2ECF159F45}" destId="{28A7C616-F24E-4495-BA11-0D86B5DF0069}" srcOrd="0" destOrd="0" presId="urn:microsoft.com/office/officeart/2005/8/layout/default#6"/>
    <dgm:cxn modelId="{04FEF8B9-2D22-3A45-A23B-F85942B9E8C5}" type="presParOf" srcId="{AB5D6893-1003-4391-B8FC-ED2ECF159F45}" destId="{21BB8DE9-BD06-4EE7-988D-FE5EC22060C8}" srcOrd="1" destOrd="0" presId="urn:microsoft.com/office/officeart/2005/8/layout/default#6"/>
    <dgm:cxn modelId="{6A7BEF70-BFAF-9246-9711-047AE166C0B8}" type="presParOf" srcId="{AB5D6893-1003-4391-B8FC-ED2ECF159F45}" destId="{3E6A1A0F-98A5-4C8E-89A5-5DB000729BAE}" srcOrd="2" destOrd="0" presId="urn:microsoft.com/office/officeart/2005/8/layout/default#6"/>
    <dgm:cxn modelId="{8CF88CDF-73D9-7A49-A43B-70268F1FF1D3}" type="presParOf" srcId="{AB5D6893-1003-4391-B8FC-ED2ECF159F45}" destId="{3B3A907D-9B09-45DE-8935-45BB69C5A3DC}" srcOrd="3" destOrd="0" presId="urn:microsoft.com/office/officeart/2005/8/layout/default#6"/>
    <dgm:cxn modelId="{0D5C2C23-D8A5-2748-992A-7D3657FD6BFF}" type="presParOf" srcId="{AB5D6893-1003-4391-B8FC-ED2ECF159F45}" destId="{3603A864-57C4-4D1E-A421-71FD6063889F}" srcOrd="4" destOrd="0" presId="urn:microsoft.com/office/officeart/2005/8/layout/default#6"/>
    <dgm:cxn modelId="{92FE5E44-3A9A-FC46-B544-1F028F23E74B}" type="presParOf" srcId="{AB5D6893-1003-4391-B8FC-ED2ECF159F45}" destId="{BA85217E-D675-48CE-B0CB-E47B436F26C4}" srcOrd="5" destOrd="0" presId="urn:microsoft.com/office/officeart/2005/8/layout/default#6"/>
    <dgm:cxn modelId="{3EE9781C-61F1-354C-B026-3470A0F3AFC7}" type="presParOf" srcId="{AB5D6893-1003-4391-B8FC-ED2ECF159F45}" destId="{A0F1BADC-37AC-4019-9E36-658C960CCF93}" srcOrd="6" destOrd="0" presId="urn:microsoft.com/office/officeart/2005/8/layout/default#6"/>
    <dgm:cxn modelId="{3510DE05-DA0B-6044-8B61-AEC415144E0E}" type="presParOf" srcId="{AB5D6893-1003-4391-B8FC-ED2ECF159F45}" destId="{56A03048-301D-4A2E-960D-CE30CE13C1AF}" srcOrd="7" destOrd="0" presId="urn:microsoft.com/office/officeart/2005/8/layout/default#6"/>
    <dgm:cxn modelId="{BFE7FAE5-B969-4245-A03E-A58C2F34325D}" type="presParOf" srcId="{AB5D6893-1003-4391-B8FC-ED2ECF159F45}" destId="{27EAAEA5-7C7E-464D-8F65-EB5CA09D60D6}" srcOrd="8" destOrd="0" presId="urn:microsoft.com/office/officeart/2005/8/layout/default#6"/>
    <dgm:cxn modelId="{4AAE23F2-6765-E044-87E5-F4FCC0167943}" type="presParOf" srcId="{AB5D6893-1003-4391-B8FC-ED2ECF159F45}" destId="{63486668-CB0D-4FCA-A9B9-DBE9FF92F379}" srcOrd="9" destOrd="0" presId="urn:microsoft.com/office/officeart/2005/8/layout/default#6"/>
    <dgm:cxn modelId="{4574952D-57BB-DD40-A827-1F45707473FC}" type="presParOf" srcId="{AB5D6893-1003-4391-B8FC-ED2ECF159F45}" destId="{F0CE1308-3E6D-4C9C-A533-07A145CC45C0}" srcOrd="10"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D26E4-B110-4E2A-B87D-E291BBA564F4}" type="doc">
      <dgm:prSet loTypeId="urn:microsoft.com/office/officeart/2005/8/layout/vList2" loCatId="list" qsTypeId="urn:microsoft.com/office/officeart/2005/8/quickstyle/simple1#30" qsCatId="simple" csTypeId="urn:microsoft.com/office/officeart/2005/8/colors/colorful2" csCatId="colorful" phldr="1"/>
      <dgm:spPr/>
      <dgm:t>
        <a:bodyPr/>
        <a:lstStyle/>
        <a:p>
          <a:endParaRPr lang="en-US"/>
        </a:p>
      </dgm:t>
    </dgm:pt>
    <dgm:pt modelId="{D9166C53-1851-4933-A3A4-F43521E341D8}">
      <dgm:prSet/>
      <dgm:spPr/>
      <dgm:t>
        <a:bodyPr/>
        <a:lstStyle/>
        <a:p>
          <a:pPr rtl="0"/>
          <a:r>
            <a:rPr lang="en-US" dirty="0" smtClean="0"/>
            <a:t>Motivation</a:t>
          </a:r>
          <a:endParaRPr lang="en-US" dirty="0"/>
        </a:p>
      </dgm:t>
    </dgm:pt>
    <dgm:pt modelId="{CDFC6038-38AE-461B-9EBA-77DE622C5C7A}" type="parTrans" cxnId="{BB99F095-4168-45F3-A418-0452D0F3CF76}">
      <dgm:prSet/>
      <dgm:spPr/>
      <dgm:t>
        <a:bodyPr/>
        <a:lstStyle/>
        <a:p>
          <a:endParaRPr lang="en-US"/>
        </a:p>
      </dgm:t>
    </dgm:pt>
    <dgm:pt modelId="{B6C100EC-AE57-4264-970B-DFE1771BFDFA}" type="sibTrans" cxnId="{BB99F095-4168-45F3-A418-0452D0F3CF76}">
      <dgm:prSet/>
      <dgm:spPr/>
      <dgm:t>
        <a:bodyPr/>
        <a:lstStyle/>
        <a:p>
          <a:endParaRPr lang="en-US"/>
        </a:p>
      </dgm:t>
    </dgm:pt>
    <dgm:pt modelId="{AB87ABB5-26E4-4029-9A3B-20F366476DC4}">
      <dgm:prSet/>
      <dgm:spPr/>
      <dgm:t>
        <a:bodyPr/>
        <a:lstStyle/>
        <a:p>
          <a:pPr rtl="0"/>
          <a:r>
            <a:rPr lang="en-US" dirty="0" smtClean="0"/>
            <a:t>Perception</a:t>
          </a:r>
          <a:endParaRPr lang="en-US" dirty="0"/>
        </a:p>
      </dgm:t>
    </dgm:pt>
    <dgm:pt modelId="{C0540CA7-13A3-4894-84A7-4DB2C2272521}" type="parTrans" cxnId="{DFD6D6D4-E71A-47D8-B1CD-54540851A8B4}">
      <dgm:prSet/>
      <dgm:spPr/>
      <dgm:t>
        <a:bodyPr/>
        <a:lstStyle/>
        <a:p>
          <a:endParaRPr lang="en-US"/>
        </a:p>
      </dgm:t>
    </dgm:pt>
    <dgm:pt modelId="{E7185F43-BE7A-46B4-8C68-1B5C01B13567}" type="sibTrans" cxnId="{DFD6D6D4-E71A-47D8-B1CD-54540851A8B4}">
      <dgm:prSet/>
      <dgm:spPr/>
      <dgm:t>
        <a:bodyPr/>
        <a:lstStyle/>
        <a:p>
          <a:endParaRPr lang="en-US"/>
        </a:p>
      </dgm:t>
    </dgm:pt>
    <dgm:pt modelId="{0B509B10-D5A5-4A69-AB19-30DD7BEB2826}">
      <dgm:prSet/>
      <dgm:spPr/>
      <dgm:t>
        <a:bodyPr/>
        <a:lstStyle/>
        <a:p>
          <a:pPr rtl="0"/>
          <a:r>
            <a:rPr lang="en-US" dirty="0" smtClean="0"/>
            <a:t>Learning</a:t>
          </a:r>
          <a:endParaRPr lang="en-US" dirty="0"/>
        </a:p>
      </dgm:t>
    </dgm:pt>
    <dgm:pt modelId="{EFA4914B-AF12-4168-886F-5F90A9EF711B}" type="parTrans" cxnId="{26E3FEE5-F315-4F6F-B24C-BA5C4DF81595}">
      <dgm:prSet/>
      <dgm:spPr/>
      <dgm:t>
        <a:bodyPr/>
        <a:lstStyle/>
        <a:p>
          <a:endParaRPr lang="en-US"/>
        </a:p>
      </dgm:t>
    </dgm:pt>
    <dgm:pt modelId="{9F418D31-3724-47FA-93E0-9780E78C8B7D}" type="sibTrans" cxnId="{26E3FEE5-F315-4F6F-B24C-BA5C4DF81595}">
      <dgm:prSet/>
      <dgm:spPr/>
      <dgm:t>
        <a:bodyPr/>
        <a:lstStyle/>
        <a:p>
          <a:endParaRPr lang="en-US"/>
        </a:p>
      </dgm:t>
    </dgm:pt>
    <dgm:pt modelId="{3FFB3B33-1DF0-4DCB-B47D-C50553754874}">
      <dgm:prSet/>
      <dgm:spPr/>
      <dgm:t>
        <a:bodyPr/>
        <a:lstStyle/>
        <a:p>
          <a:pPr rtl="0"/>
          <a:r>
            <a:rPr lang="en-US" dirty="0" smtClean="0"/>
            <a:t>Beliefs and attitudes</a:t>
          </a:r>
          <a:endParaRPr lang="en-US" dirty="0"/>
        </a:p>
      </dgm:t>
    </dgm:pt>
    <dgm:pt modelId="{D603945F-94E0-4D46-9BF2-3777F9598EA1}" type="parTrans" cxnId="{EA231B33-60C2-4C95-B481-222C064DD2E6}">
      <dgm:prSet/>
      <dgm:spPr/>
      <dgm:t>
        <a:bodyPr/>
        <a:lstStyle/>
        <a:p>
          <a:endParaRPr lang="en-US"/>
        </a:p>
      </dgm:t>
    </dgm:pt>
    <dgm:pt modelId="{1B7D374D-F2B6-41A7-9668-1BD1E308CEBA}" type="sibTrans" cxnId="{EA231B33-60C2-4C95-B481-222C064DD2E6}">
      <dgm:prSet/>
      <dgm:spPr/>
      <dgm:t>
        <a:bodyPr/>
        <a:lstStyle/>
        <a:p>
          <a:endParaRPr lang="en-US"/>
        </a:p>
      </dgm:t>
    </dgm:pt>
    <dgm:pt modelId="{E71416ED-0651-4188-94C0-D1C67DE0F18A}" type="pres">
      <dgm:prSet presAssocID="{E42D26E4-B110-4E2A-B87D-E291BBA564F4}" presName="linear" presStyleCnt="0">
        <dgm:presLayoutVars>
          <dgm:animLvl val="lvl"/>
          <dgm:resizeHandles val="exact"/>
        </dgm:presLayoutVars>
      </dgm:prSet>
      <dgm:spPr/>
      <dgm:t>
        <a:bodyPr/>
        <a:lstStyle/>
        <a:p>
          <a:endParaRPr lang="en-US"/>
        </a:p>
      </dgm:t>
    </dgm:pt>
    <dgm:pt modelId="{C5D4AC03-48D6-4A99-8DD3-916455986B25}" type="pres">
      <dgm:prSet presAssocID="{D9166C53-1851-4933-A3A4-F43521E341D8}" presName="parentText" presStyleLbl="node1" presStyleIdx="0" presStyleCnt="4">
        <dgm:presLayoutVars>
          <dgm:chMax val="0"/>
          <dgm:bulletEnabled val="1"/>
        </dgm:presLayoutVars>
      </dgm:prSet>
      <dgm:spPr/>
      <dgm:t>
        <a:bodyPr/>
        <a:lstStyle/>
        <a:p>
          <a:endParaRPr lang="en-US"/>
        </a:p>
      </dgm:t>
    </dgm:pt>
    <dgm:pt modelId="{733A3FFF-4041-4180-94D6-3E584ED2639B}" type="pres">
      <dgm:prSet presAssocID="{B6C100EC-AE57-4264-970B-DFE1771BFDFA}" presName="spacer" presStyleCnt="0"/>
      <dgm:spPr/>
      <dgm:t>
        <a:bodyPr/>
        <a:lstStyle/>
        <a:p>
          <a:endParaRPr lang="en-US"/>
        </a:p>
      </dgm:t>
    </dgm:pt>
    <dgm:pt modelId="{9746DCFA-E61B-465F-ADB8-D0A69B9611C5}" type="pres">
      <dgm:prSet presAssocID="{AB87ABB5-26E4-4029-9A3B-20F366476DC4}" presName="parentText" presStyleLbl="node1" presStyleIdx="1" presStyleCnt="4">
        <dgm:presLayoutVars>
          <dgm:chMax val="0"/>
          <dgm:bulletEnabled val="1"/>
        </dgm:presLayoutVars>
      </dgm:prSet>
      <dgm:spPr/>
      <dgm:t>
        <a:bodyPr/>
        <a:lstStyle/>
        <a:p>
          <a:endParaRPr lang="en-US"/>
        </a:p>
      </dgm:t>
    </dgm:pt>
    <dgm:pt modelId="{755184B0-189D-42A5-B847-A37EB61C542B}" type="pres">
      <dgm:prSet presAssocID="{E7185F43-BE7A-46B4-8C68-1B5C01B13567}" presName="spacer" presStyleCnt="0"/>
      <dgm:spPr/>
      <dgm:t>
        <a:bodyPr/>
        <a:lstStyle/>
        <a:p>
          <a:endParaRPr lang="en-US"/>
        </a:p>
      </dgm:t>
    </dgm:pt>
    <dgm:pt modelId="{10B4D608-A894-4ACB-8F45-9E35927F945A}" type="pres">
      <dgm:prSet presAssocID="{0B509B10-D5A5-4A69-AB19-30DD7BEB2826}" presName="parentText" presStyleLbl="node1" presStyleIdx="2" presStyleCnt="4">
        <dgm:presLayoutVars>
          <dgm:chMax val="0"/>
          <dgm:bulletEnabled val="1"/>
        </dgm:presLayoutVars>
      </dgm:prSet>
      <dgm:spPr/>
      <dgm:t>
        <a:bodyPr/>
        <a:lstStyle/>
        <a:p>
          <a:endParaRPr lang="en-US"/>
        </a:p>
      </dgm:t>
    </dgm:pt>
    <dgm:pt modelId="{A4D9C949-EB19-4110-9AA0-4A3F9FD441A2}" type="pres">
      <dgm:prSet presAssocID="{9F418D31-3724-47FA-93E0-9780E78C8B7D}" presName="spacer" presStyleCnt="0"/>
      <dgm:spPr/>
      <dgm:t>
        <a:bodyPr/>
        <a:lstStyle/>
        <a:p>
          <a:endParaRPr lang="en-US"/>
        </a:p>
      </dgm:t>
    </dgm:pt>
    <dgm:pt modelId="{5FBEFD17-88D3-429B-903D-782779D24E2F}" type="pres">
      <dgm:prSet presAssocID="{3FFB3B33-1DF0-4DCB-B47D-C50553754874}" presName="parentText" presStyleLbl="node1" presStyleIdx="3" presStyleCnt="4">
        <dgm:presLayoutVars>
          <dgm:chMax val="0"/>
          <dgm:bulletEnabled val="1"/>
        </dgm:presLayoutVars>
      </dgm:prSet>
      <dgm:spPr/>
      <dgm:t>
        <a:bodyPr/>
        <a:lstStyle/>
        <a:p>
          <a:endParaRPr lang="en-US"/>
        </a:p>
      </dgm:t>
    </dgm:pt>
  </dgm:ptLst>
  <dgm:cxnLst>
    <dgm:cxn modelId="{26E3FEE5-F315-4F6F-B24C-BA5C4DF81595}" srcId="{E42D26E4-B110-4E2A-B87D-E291BBA564F4}" destId="{0B509B10-D5A5-4A69-AB19-30DD7BEB2826}" srcOrd="2" destOrd="0" parTransId="{EFA4914B-AF12-4168-886F-5F90A9EF711B}" sibTransId="{9F418D31-3724-47FA-93E0-9780E78C8B7D}"/>
    <dgm:cxn modelId="{D1A0FDA4-7AF4-A347-834D-649E62501E88}" type="presOf" srcId="{E42D26E4-B110-4E2A-B87D-E291BBA564F4}" destId="{E71416ED-0651-4188-94C0-D1C67DE0F18A}" srcOrd="0" destOrd="0" presId="urn:microsoft.com/office/officeart/2005/8/layout/vList2"/>
    <dgm:cxn modelId="{B550E24D-57F5-1547-AF11-E9E0B4DB0FB7}" type="presOf" srcId="{0B509B10-D5A5-4A69-AB19-30DD7BEB2826}" destId="{10B4D608-A894-4ACB-8F45-9E35927F945A}" srcOrd="0" destOrd="0" presId="urn:microsoft.com/office/officeart/2005/8/layout/vList2"/>
    <dgm:cxn modelId="{BB99F095-4168-45F3-A418-0452D0F3CF76}" srcId="{E42D26E4-B110-4E2A-B87D-E291BBA564F4}" destId="{D9166C53-1851-4933-A3A4-F43521E341D8}" srcOrd="0" destOrd="0" parTransId="{CDFC6038-38AE-461B-9EBA-77DE622C5C7A}" sibTransId="{B6C100EC-AE57-4264-970B-DFE1771BFDFA}"/>
    <dgm:cxn modelId="{EA231B33-60C2-4C95-B481-222C064DD2E6}" srcId="{E42D26E4-B110-4E2A-B87D-E291BBA564F4}" destId="{3FFB3B33-1DF0-4DCB-B47D-C50553754874}" srcOrd="3" destOrd="0" parTransId="{D603945F-94E0-4D46-9BF2-3777F9598EA1}" sibTransId="{1B7D374D-F2B6-41A7-9668-1BD1E308CEBA}"/>
    <dgm:cxn modelId="{DFD6D6D4-E71A-47D8-B1CD-54540851A8B4}" srcId="{E42D26E4-B110-4E2A-B87D-E291BBA564F4}" destId="{AB87ABB5-26E4-4029-9A3B-20F366476DC4}" srcOrd="1" destOrd="0" parTransId="{C0540CA7-13A3-4894-84A7-4DB2C2272521}" sibTransId="{E7185F43-BE7A-46B4-8C68-1B5C01B13567}"/>
    <dgm:cxn modelId="{271A07DD-45F1-1F49-A8C0-A9ED59846099}" type="presOf" srcId="{D9166C53-1851-4933-A3A4-F43521E341D8}" destId="{C5D4AC03-48D6-4A99-8DD3-916455986B25}" srcOrd="0" destOrd="0" presId="urn:microsoft.com/office/officeart/2005/8/layout/vList2"/>
    <dgm:cxn modelId="{290361C3-0820-BA4B-9371-6874EA8772BE}" type="presOf" srcId="{AB87ABB5-26E4-4029-9A3B-20F366476DC4}" destId="{9746DCFA-E61B-465F-ADB8-D0A69B9611C5}" srcOrd="0" destOrd="0" presId="urn:microsoft.com/office/officeart/2005/8/layout/vList2"/>
    <dgm:cxn modelId="{EB8FBB35-E478-FA44-860E-35CF890DAFB1}" type="presOf" srcId="{3FFB3B33-1DF0-4DCB-B47D-C50553754874}" destId="{5FBEFD17-88D3-429B-903D-782779D24E2F}" srcOrd="0" destOrd="0" presId="urn:microsoft.com/office/officeart/2005/8/layout/vList2"/>
    <dgm:cxn modelId="{8FCD41E1-D479-B54F-9F66-EA271E868D49}" type="presParOf" srcId="{E71416ED-0651-4188-94C0-D1C67DE0F18A}" destId="{C5D4AC03-48D6-4A99-8DD3-916455986B25}" srcOrd="0" destOrd="0" presId="urn:microsoft.com/office/officeart/2005/8/layout/vList2"/>
    <dgm:cxn modelId="{E06BE317-B792-C848-BB09-9F1A51D20E73}" type="presParOf" srcId="{E71416ED-0651-4188-94C0-D1C67DE0F18A}" destId="{733A3FFF-4041-4180-94D6-3E584ED2639B}" srcOrd="1" destOrd="0" presId="urn:microsoft.com/office/officeart/2005/8/layout/vList2"/>
    <dgm:cxn modelId="{E85DE2B2-AEC2-8348-9A4B-456733FECA35}" type="presParOf" srcId="{E71416ED-0651-4188-94C0-D1C67DE0F18A}" destId="{9746DCFA-E61B-465F-ADB8-D0A69B9611C5}" srcOrd="2" destOrd="0" presId="urn:microsoft.com/office/officeart/2005/8/layout/vList2"/>
    <dgm:cxn modelId="{E4B584CA-AA5B-FE47-8C40-427A9934F4AB}" type="presParOf" srcId="{E71416ED-0651-4188-94C0-D1C67DE0F18A}" destId="{755184B0-189D-42A5-B847-A37EB61C542B}" srcOrd="3" destOrd="0" presId="urn:microsoft.com/office/officeart/2005/8/layout/vList2"/>
    <dgm:cxn modelId="{4F9DB6A7-B8AC-E54D-8C68-711E6B0E518A}" type="presParOf" srcId="{E71416ED-0651-4188-94C0-D1C67DE0F18A}" destId="{10B4D608-A894-4ACB-8F45-9E35927F945A}" srcOrd="4" destOrd="0" presId="urn:microsoft.com/office/officeart/2005/8/layout/vList2"/>
    <dgm:cxn modelId="{5E7BF32D-5A65-6545-866E-76AE9B0C4F19}" type="presParOf" srcId="{E71416ED-0651-4188-94C0-D1C67DE0F18A}" destId="{A4D9C949-EB19-4110-9AA0-4A3F9FD441A2}" srcOrd="5" destOrd="0" presId="urn:microsoft.com/office/officeart/2005/8/layout/vList2"/>
    <dgm:cxn modelId="{B9E26FA2-0FC7-D14D-A89D-1D87529DBBA7}" type="presParOf" srcId="{E71416ED-0651-4188-94C0-D1C67DE0F18A}" destId="{5FBEFD17-88D3-429B-903D-782779D24E2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6851A3-345D-409B-B064-3FF65F1F36FF}" type="doc">
      <dgm:prSet loTypeId="urn:microsoft.com/office/officeart/2005/8/layout/default#7" loCatId="list" qsTypeId="urn:microsoft.com/office/officeart/2005/8/quickstyle/simple1#31" qsCatId="simple" csTypeId="urn:microsoft.com/office/officeart/2005/8/colors/colorful2" csCatId="colorful" phldr="1"/>
      <dgm:spPr/>
      <dgm:t>
        <a:bodyPr/>
        <a:lstStyle/>
        <a:p>
          <a:endParaRPr lang="en-US"/>
        </a:p>
      </dgm:t>
    </dgm:pt>
    <dgm:pt modelId="{AE5DFE79-46A2-43D4-ACC4-6C9088C26008}">
      <dgm:prSet phldrT="[Text]" custT="1"/>
      <dgm:spPr/>
      <dgm:t>
        <a:bodyPr/>
        <a:lstStyle/>
        <a:p>
          <a:r>
            <a:rPr lang="en-US" sz="2800" b="1" smtClean="0"/>
            <a:t>Drives</a:t>
          </a:r>
          <a:endParaRPr lang="en-US" sz="2800" b="1" dirty="0"/>
        </a:p>
      </dgm:t>
    </dgm:pt>
    <dgm:pt modelId="{A5CC4700-8B9F-4536-9465-0F9646114FAC}" type="parTrans" cxnId="{27AE7F4C-C443-4A1A-8082-1B86AF5F1E06}">
      <dgm:prSet/>
      <dgm:spPr/>
      <dgm:t>
        <a:bodyPr/>
        <a:lstStyle/>
        <a:p>
          <a:endParaRPr lang="en-US" sz="2800" b="1">
            <a:solidFill>
              <a:schemeClr val="tx1"/>
            </a:solidFill>
          </a:endParaRPr>
        </a:p>
      </dgm:t>
    </dgm:pt>
    <dgm:pt modelId="{F2E212D6-94E3-45FB-91D0-AF7EA72F9AEC}" type="sibTrans" cxnId="{27AE7F4C-C443-4A1A-8082-1B86AF5F1E06}">
      <dgm:prSet/>
      <dgm:spPr/>
      <dgm:t>
        <a:bodyPr/>
        <a:lstStyle/>
        <a:p>
          <a:endParaRPr lang="en-US" sz="2800" b="1">
            <a:solidFill>
              <a:schemeClr val="tx1"/>
            </a:solidFill>
          </a:endParaRPr>
        </a:p>
      </dgm:t>
    </dgm:pt>
    <dgm:pt modelId="{7C49CBC4-FB2D-4510-9BAB-B82B4FAE886A}">
      <dgm:prSet custT="1"/>
      <dgm:spPr/>
      <dgm:t>
        <a:bodyPr/>
        <a:lstStyle/>
        <a:p>
          <a:r>
            <a:rPr lang="en-US" sz="2800" b="1" smtClean="0"/>
            <a:t>Stimuli</a:t>
          </a:r>
          <a:endParaRPr lang="en-US" sz="2800" b="1" dirty="0" smtClean="0"/>
        </a:p>
      </dgm:t>
    </dgm:pt>
    <dgm:pt modelId="{FE0FA091-F252-4A11-BAA0-1CCB4CE9D493}" type="parTrans" cxnId="{06E9F082-DF8F-4692-956E-88358871A7D5}">
      <dgm:prSet/>
      <dgm:spPr/>
      <dgm:t>
        <a:bodyPr/>
        <a:lstStyle/>
        <a:p>
          <a:endParaRPr lang="en-US" sz="2800" b="1">
            <a:solidFill>
              <a:schemeClr val="tx1"/>
            </a:solidFill>
          </a:endParaRPr>
        </a:p>
      </dgm:t>
    </dgm:pt>
    <dgm:pt modelId="{95DD8D26-E246-43C2-8216-096FAA576957}" type="sibTrans" cxnId="{06E9F082-DF8F-4692-956E-88358871A7D5}">
      <dgm:prSet/>
      <dgm:spPr/>
      <dgm:t>
        <a:bodyPr/>
        <a:lstStyle/>
        <a:p>
          <a:endParaRPr lang="en-US" sz="2800" b="1">
            <a:solidFill>
              <a:schemeClr val="tx1"/>
            </a:solidFill>
          </a:endParaRPr>
        </a:p>
      </dgm:t>
    </dgm:pt>
    <dgm:pt modelId="{0DA29035-C69B-4217-B19A-9C2F6841B6DC}">
      <dgm:prSet custT="1"/>
      <dgm:spPr/>
      <dgm:t>
        <a:bodyPr/>
        <a:lstStyle/>
        <a:p>
          <a:r>
            <a:rPr lang="en-US" sz="2800" b="1" smtClean="0"/>
            <a:t>Cues</a:t>
          </a:r>
          <a:endParaRPr lang="en-US" sz="2800" b="1" dirty="0" smtClean="0"/>
        </a:p>
      </dgm:t>
    </dgm:pt>
    <dgm:pt modelId="{A7772B20-0B9C-4C03-93AC-3AEBFAE0402C}" type="parTrans" cxnId="{240A6B3C-88C2-4B68-AA8A-26D05FB2B7EC}">
      <dgm:prSet/>
      <dgm:spPr/>
      <dgm:t>
        <a:bodyPr/>
        <a:lstStyle/>
        <a:p>
          <a:endParaRPr lang="en-US" sz="2800" b="1">
            <a:solidFill>
              <a:schemeClr val="tx1"/>
            </a:solidFill>
          </a:endParaRPr>
        </a:p>
      </dgm:t>
    </dgm:pt>
    <dgm:pt modelId="{F41C0DFB-336D-4AD3-ADE2-1862D950A0EB}" type="sibTrans" cxnId="{240A6B3C-88C2-4B68-AA8A-26D05FB2B7EC}">
      <dgm:prSet/>
      <dgm:spPr/>
      <dgm:t>
        <a:bodyPr/>
        <a:lstStyle/>
        <a:p>
          <a:endParaRPr lang="en-US" sz="2800" b="1">
            <a:solidFill>
              <a:schemeClr val="tx1"/>
            </a:solidFill>
          </a:endParaRPr>
        </a:p>
      </dgm:t>
    </dgm:pt>
    <dgm:pt modelId="{66904DB2-4985-4387-BD43-5D60311641E7}">
      <dgm:prSet custT="1"/>
      <dgm:spPr/>
      <dgm:t>
        <a:bodyPr/>
        <a:lstStyle/>
        <a:p>
          <a:r>
            <a:rPr lang="en-US" sz="2800" b="1" smtClean="0"/>
            <a:t>Responses</a:t>
          </a:r>
          <a:endParaRPr lang="en-US" sz="2800" b="1" dirty="0" smtClean="0"/>
        </a:p>
      </dgm:t>
    </dgm:pt>
    <dgm:pt modelId="{04605F0D-5E5C-4B1C-AA42-362077C71B4A}" type="parTrans" cxnId="{BCFA6126-12EB-48FC-A979-9F889686A946}">
      <dgm:prSet/>
      <dgm:spPr/>
      <dgm:t>
        <a:bodyPr/>
        <a:lstStyle/>
        <a:p>
          <a:endParaRPr lang="en-US" sz="2800" b="1">
            <a:solidFill>
              <a:schemeClr val="tx1"/>
            </a:solidFill>
          </a:endParaRPr>
        </a:p>
      </dgm:t>
    </dgm:pt>
    <dgm:pt modelId="{E393EDC9-016E-4579-9ACF-F55920064799}" type="sibTrans" cxnId="{BCFA6126-12EB-48FC-A979-9F889686A946}">
      <dgm:prSet/>
      <dgm:spPr/>
      <dgm:t>
        <a:bodyPr/>
        <a:lstStyle/>
        <a:p>
          <a:endParaRPr lang="en-US" sz="2800" b="1">
            <a:solidFill>
              <a:schemeClr val="tx1"/>
            </a:solidFill>
          </a:endParaRPr>
        </a:p>
      </dgm:t>
    </dgm:pt>
    <dgm:pt modelId="{84319CD8-6FAC-4609-A42C-7B25D232A6A3}">
      <dgm:prSet custT="1"/>
      <dgm:spPr/>
      <dgm:t>
        <a:bodyPr/>
        <a:lstStyle/>
        <a:p>
          <a:r>
            <a:rPr lang="en-US" sz="2800" b="1" smtClean="0"/>
            <a:t>Reinforcement</a:t>
          </a:r>
          <a:endParaRPr lang="en-US" sz="2800" b="1" dirty="0" smtClean="0"/>
        </a:p>
      </dgm:t>
    </dgm:pt>
    <dgm:pt modelId="{8E798807-09BD-4F6C-98AE-8CA0438BE564}" type="parTrans" cxnId="{01168033-AAB7-4D81-9C89-9045BEE28143}">
      <dgm:prSet/>
      <dgm:spPr/>
      <dgm:t>
        <a:bodyPr/>
        <a:lstStyle/>
        <a:p>
          <a:endParaRPr lang="en-US" sz="2800" b="1">
            <a:solidFill>
              <a:schemeClr val="tx1"/>
            </a:solidFill>
          </a:endParaRPr>
        </a:p>
      </dgm:t>
    </dgm:pt>
    <dgm:pt modelId="{A0F8D967-7EE9-4C5D-ACBA-E3A649FC47DE}" type="sibTrans" cxnId="{01168033-AAB7-4D81-9C89-9045BEE28143}">
      <dgm:prSet/>
      <dgm:spPr/>
      <dgm:t>
        <a:bodyPr/>
        <a:lstStyle/>
        <a:p>
          <a:endParaRPr lang="en-US" sz="2800" b="1">
            <a:solidFill>
              <a:schemeClr val="tx1"/>
            </a:solidFill>
          </a:endParaRPr>
        </a:p>
      </dgm:t>
    </dgm:pt>
    <dgm:pt modelId="{52267391-6F3A-4765-A1D5-ACFE429C1040}" type="pres">
      <dgm:prSet presAssocID="{306851A3-345D-409B-B064-3FF65F1F36FF}" presName="diagram" presStyleCnt="0">
        <dgm:presLayoutVars>
          <dgm:dir/>
          <dgm:resizeHandles val="exact"/>
        </dgm:presLayoutVars>
      </dgm:prSet>
      <dgm:spPr/>
      <dgm:t>
        <a:bodyPr/>
        <a:lstStyle/>
        <a:p>
          <a:endParaRPr lang="en-US"/>
        </a:p>
      </dgm:t>
    </dgm:pt>
    <dgm:pt modelId="{2CB33DE3-FDC6-48DE-A37A-DCC9995E8F02}" type="pres">
      <dgm:prSet presAssocID="{AE5DFE79-46A2-43D4-ACC4-6C9088C26008}" presName="node" presStyleLbl="node1" presStyleIdx="0" presStyleCnt="5" custLinFactNeighborX="-10764" custLinFactNeighborY="-1895">
        <dgm:presLayoutVars>
          <dgm:bulletEnabled val="1"/>
        </dgm:presLayoutVars>
      </dgm:prSet>
      <dgm:spPr/>
      <dgm:t>
        <a:bodyPr/>
        <a:lstStyle/>
        <a:p>
          <a:endParaRPr lang="en-US"/>
        </a:p>
      </dgm:t>
    </dgm:pt>
    <dgm:pt modelId="{F3E510A6-2A28-4BEA-BEE0-3260757FD6D1}" type="pres">
      <dgm:prSet presAssocID="{F2E212D6-94E3-45FB-91D0-AF7EA72F9AEC}" presName="sibTrans" presStyleCnt="0"/>
      <dgm:spPr/>
      <dgm:t>
        <a:bodyPr/>
        <a:lstStyle/>
        <a:p>
          <a:endParaRPr lang="en-US"/>
        </a:p>
      </dgm:t>
    </dgm:pt>
    <dgm:pt modelId="{55F6C242-27F5-4749-8FFB-85127E8D6BE4}" type="pres">
      <dgm:prSet presAssocID="{7C49CBC4-FB2D-4510-9BAB-B82B4FAE886A}" presName="node" presStyleLbl="node1" presStyleIdx="1" presStyleCnt="5" custLinFactNeighborX="-8006" custLinFactNeighborY="-1895">
        <dgm:presLayoutVars>
          <dgm:bulletEnabled val="1"/>
        </dgm:presLayoutVars>
      </dgm:prSet>
      <dgm:spPr/>
      <dgm:t>
        <a:bodyPr/>
        <a:lstStyle/>
        <a:p>
          <a:endParaRPr lang="en-US"/>
        </a:p>
      </dgm:t>
    </dgm:pt>
    <dgm:pt modelId="{95DBE03E-072E-406C-B533-EE05363B4C64}" type="pres">
      <dgm:prSet presAssocID="{95DD8D26-E246-43C2-8216-096FAA576957}" presName="sibTrans" presStyleCnt="0"/>
      <dgm:spPr/>
      <dgm:t>
        <a:bodyPr/>
        <a:lstStyle/>
        <a:p>
          <a:endParaRPr lang="en-US"/>
        </a:p>
      </dgm:t>
    </dgm:pt>
    <dgm:pt modelId="{412C2AC5-AF50-44B1-B0F4-16CE6BB120CF}" type="pres">
      <dgm:prSet presAssocID="{0DA29035-C69B-4217-B19A-9C2F6841B6DC}" presName="node" presStyleLbl="node1" presStyleIdx="2" presStyleCnt="5" custLinFactNeighborX="-9584" custLinFactNeighborY="-1895">
        <dgm:presLayoutVars>
          <dgm:bulletEnabled val="1"/>
        </dgm:presLayoutVars>
      </dgm:prSet>
      <dgm:spPr/>
      <dgm:t>
        <a:bodyPr/>
        <a:lstStyle/>
        <a:p>
          <a:endParaRPr lang="en-US"/>
        </a:p>
      </dgm:t>
    </dgm:pt>
    <dgm:pt modelId="{610D45DE-736B-4D8B-9E85-1653659AE4F0}" type="pres">
      <dgm:prSet presAssocID="{F41C0DFB-336D-4AD3-ADE2-1862D950A0EB}" presName="sibTrans" presStyleCnt="0"/>
      <dgm:spPr/>
      <dgm:t>
        <a:bodyPr/>
        <a:lstStyle/>
        <a:p>
          <a:endParaRPr lang="en-US"/>
        </a:p>
      </dgm:t>
    </dgm:pt>
    <dgm:pt modelId="{AB3C6CB8-078A-4C74-9321-9E34A6627C4C}" type="pres">
      <dgm:prSet presAssocID="{66904DB2-4985-4387-BD43-5D60311641E7}" presName="node" presStyleLbl="node1" presStyleIdx="3" presStyleCnt="5" custScaleX="134192" custLinFactNeighborX="-21142" custLinFactNeighborY="-2912">
        <dgm:presLayoutVars>
          <dgm:bulletEnabled val="1"/>
        </dgm:presLayoutVars>
      </dgm:prSet>
      <dgm:spPr/>
      <dgm:t>
        <a:bodyPr/>
        <a:lstStyle/>
        <a:p>
          <a:endParaRPr lang="en-US"/>
        </a:p>
      </dgm:t>
    </dgm:pt>
    <dgm:pt modelId="{E2BC3299-C159-4A88-BF02-709B16192C5F}" type="pres">
      <dgm:prSet presAssocID="{E393EDC9-016E-4579-9ACF-F55920064799}" presName="sibTrans" presStyleCnt="0"/>
      <dgm:spPr/>
      <dgm:t>
        <a:bodyPr/>
        <a:lstStyle/>
        <a:p>
          <a:endParaRPr lang="en-US"/>
        </a:p>
      </dgm:t>
    </dgm:pt>
    <dgm:pt modelId="{7F59B442-7E6C-458C-B713-8BA62BC48A05}" type="pres">
      <dgm:prSet presAssocID="{84319CD8-6FAC-4609-A42C-7B25D232A6A3}" presName="node" presStyleLbl="node1" presStyleIdx="4" presStyleCnt="5" custScaleX="155052">
        <dgm:presLayoutVars>
          <dgm:bulletEnabled val="1"/>
        </dgm:presLayoutVars>
      </dgm:prSet>
      <dgm:spPr/>
      <dgm:t>
        <a:bodyPr/>
        <a:lstStyle/>
        <a:p>
          <a:endParaRPr lang="en-US"/>
        </a:p>
      </dgm:t>
    </dgm:pt>
  </dgm:ptLst>
  <dgm:cxnLst>
    <dgm:cxn modelId="{240A6B3C-88C2-4B68-AA8A-26D05FB2B7EC}" srcId="{306851A3-345D-409B-B064-3FF65F1F36FF}" destId="{0DA29035-C69B-4217-B19A-9C2F6841B6DC}" srcOrd="2" destOrd="0" parTransId="{A7772B20-0B9C-4C03-93AC-3AEBFAE0402C}" sibTransId="{F41C0DFB-336D-4AD3-ADE2-1862D950A0EB}"/>
    <dgm:cxn modelId="{01168033-AAB7-4D81-9C89-9045BEE28143}" srcId="{306851A3-345D-409B-B064-3FF65F1F36FF}" destId="{84319CD8-6FAC-4609-A42C-7B25D232A6A3}" srcOrd="4" destOrd="0" parTransId="{8E798807-09BD-4F6C-98AE-8CA0438BE564}" sibTransId="{A0F8D967-7EE9-4C5D-ACBA-E3A649FC47DE}"/>
    <dgm:cxn modelId="{A7BD61CF-9989-FE42-9691-EB548A1EA859}" type="presOf" srcId="{84319CD8-6FAC-4609-A42C-7B25D232A6A3}" destId="{7F59B442-7E6C-458C-B713-8BA62BC48A05}" srcOrd="0" destOrd="0" presId="urn:microsoft.com/office/officeart/2005/8/layout/default#7"/>
    <dgm:cxn modelId="{06E9F082-DF8F-4692-956E-88358871A7D5}" srcId="{306851A3-345D-409B-B064-3FF65F1F36FF}" destId="{7C49CBC4-FB2D-4510-9BAB-B82B4FAE886A}" srcOrd="1" destOrd="0" parTransId="{FE0FA091-F252-4A11-BAA0-1CCB4CE9D493}" sibTransId="{95DD8D26-E246-43C2-8216-096FAA576957}"/>
    <dgm:cxn modelId="{E7244546-1815-1547-9A2E-D467D29F64A9}" type="presOf" srcId="{306851A3-345D-409B-B064-3FF65F1F36FF}" destId="{52267391-6F3A-4765-A1D5-ACFE429C1040}" srcOrd="0" destOrd="0" presId="urn:microsoft.com/office/officeart/2005/8/layout/default#7"/>
    <dgm:cxn modelId="{27AE7F4C-C443-4A1A-8082-1B86AF5F1E06}" srcId="{306851A3-345D-409B-B064-3FF65F1F36FF}" destId="{AE5DFE79-46A2-43D4-ACC4-6C9088C26008}" srcOrd="0" destOrd="0" parTransId="{A5CC4700-8B9F-4536-9465-0F9646114FAC}" sibTransId="{F2E212D6-94E3-45FB-91D0-AF7EA72F9AEC}"/>
    <dgm:cxn modelId="{BCFA6126-12EB-48FC-A979-9F889686A946}" srcId="{306851A3-345D-409B-B064-3FF65F1F36FF}" destId="{66904DB2-4985-4387-BD43-5D60311641E7}" srcOrd="3" destOrd="0" parTransId="{04605F0D-5E5C-4B1C-AA42-362077C71B4A}" sibTransId="{E393EDC9-016E-4579-9ACF-F55920064799}"/>
    <dgm:cxn modelId="{1E139446-11D8-EF4A-87F0-2B02144D253D}" type="presOf" srcId="{0DA29035-C69B-4217-B19A-9C2F6841B6DC}" destId="{412C2AC5-AF50-44B1-B0F4-16CE6BB120CF}" srcOrd="0" destOrd="0" presId="urn:microsoft.com/office/officeart/2005/8/layout/default#7"/>
    <dgm:cxn modelId="{FDD573BC-9073-8D40-9A80-25C94073118D}" type="presOf" srcId="{AE5DFE79-46A2-43D4-ACC4-6C9088C26008}" destId="{2CB33DE3-FDC6-48DE-A37A-DCC9995E8F02}" srcOrd="0" destOrd="0" presId="urn:microsoft.com/office/officeart/2005/8/layout/default#7"/>
    <dgm:cxn modelId="{ACFC8C71-C2F3-DE49-9242-8ABB47230D2A}" type="presOf" srcId="{7C49CBC4-FB2D-4510-9BAB-B82B4FAE886A}" destId="{55F6C242-27F5-4749-8FFB-85127E8D6BE4}" srcOrd="0" destOrd="0" presId="urn:microsoft.com/office/officeart/2005/8/layout/default#7"/>
    <dgm:cxn modelId="{206DC5CC-BBC4-FA42-8E9F-6704A076199A}" type="presOf" srcId="{66904DB2-4985-4387-BD43-5D60311641E7}" destId="{AB3C6CB8-078A-4C74-9321-9E34A6627C4C}" srcOrd="0" destOrd="0" presId="urn:microsoft.com/office/officeart/2005/8/layout/default#7"/>
    <dgm:cxn modelId="{BF80104A-E228-054D-A70D-292EA2890828}" type="presParOf" srcId="{52267391-6F3A-4765-A1D5-ACFE429C1040}" destId="{2CB33DE3-FDC6-48DE-A37A-DCC9995E8F02}" srcOrd="0" destOrd="0" presId="urn:microsoft.com/office/officeart/2005/8/layout/default#7"/>
    <dgm:cxn modelId="{571B5E51-540E-5640-9F44-E121DC9A10AF}" type="presParOf" srcId="{52267391-6F3A-4765-A1D5-ACFE429C1040}" destId="{F3E510A6-2A28-4BEA-BEE0-3260757FD6D1}" srcOrd="1" destOrd="0" presId="urn:microsoft.com/office/officeart/2005/8/layout/default#7"/>
    <dgm:cxn modelId="{EB4FAA60-9D96-4A4C-A4B1-6E3CAEB2004C}" type="presParOf" srcId="{52267391-6F3A-4765-A1D5-ACFE429C1040}" destId="{55F6C242-27F5-4749-8FFB-85127E8D6BE4}" srcOrd="2" destOrd="0" presId="urn:microsoft.com/office/officeart/2005/8/layout/default#7"/>
    <dgm:cxn modelId="{F53C93A2-FDD6-BA4B-A898-8856D9DBBB9A}" type="presParOf" srcId="{52267391-6F3A-4765-A1D5-ACFE429C1040}" destId="{95DBE03E-072E-406C-B533-EE05363B4C64}" srcOrd="3" destOrd="0" presId="urn:microsoft.com/office/officeart/2005/8/layout/default#7"/>
    <dgm:cxn modelId="{345530EF-2836-FF40-BD0E-42566ECB66C5}" type="presParOf" srcId="{52267391-6F3A-4765-A1D5-ACFE429C1040}" destId="{412C2AC5-AF50-44B1-B0F4-16CE6BB120CF}" srcOrd="4" destOrd="0" presId="urn:microsoft.com/office/officeart/2005/8/layout/default#7"/>
    <dgm:cxn modelId="{1575BDEE-AE1F-6843-A712-60D772D3CB0B}" type="presParOf" srcId="{52267391-6F3A-4765-A1D5-ACFE429C1040}" destId="{610D45DE-736B-4D8B-9E85-1653659AE4F0}" srcOrd="5" destOrd="0" presId="urn:microsoft.com/office/officeart/2005/8/layout/default#7"/>
    <dgm:cxn modelId="{896831BD-F2CA-EB4A-9232-8F8DC315D47E}" type="presParOf" srcId="{52267391-6F3A-4765-A1D5-ACFE429C1040}" destId="{AB3C6CB8-078A-4C74-9321-9E34A6627C4C}" srcOrd="6" destOrd="0" presId="urn:microsoft.com/office/officeart/2005/8/layout/default#7"/>
    <dgm:cxn modelId="{1A630715-C424-9240-AABA-4F9677F749F5}" type="presParOf" srcId="{52267391-6F3A-4765-A1D5-ACFE429C1040}" destId="{E2BC3299-C159-4A88-BF02-709B16192C5F}" srcOrd="7" destOrd="0" presId="urn:microsoft.com/office/officeart/2005/8/layout/default#7"/>
    <dgm:cxn modelId="{4DB4D83E-75A5-6C42-BF15-AB4DD84A323A}" type="presParOf" srcId="{52267391-6F3A-4765-A1D5-ACFE429C1040}" destId="{7F59B442-7E6C-458C-B713-8BA62BC48A05}" srcOrd="8" destOrd="0" presId="urn:microsoft.com/office/officeart/2005/8/layout/defaul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6FCAA-7625-4BFF-838C-947BFFC7A671}" type="doc">
      <dgm:prSet loTypeId="urn:microsoft.com/office/officeart/2005/8/layout/vList2" loCatId="list" qsTypeId="urn:microsoft.com/office/officeart/2005/8/quickstyle/simple1#32" qsCatId="simple" csTypeId="urn:microsoft.com/office/officeart/2005/8/colors/colorful2" csCatId="colorful"/>
      <dgm:spPr/>
      <dgm:t>
        <a:bodyPr/>
        <a:lstStyle/>
        <a:p>
          <a:endParaRPr lang="en-US"/>
        </a:p>
      </dgm:t>
    </dgm:pt>
    <dgm:pt modelId="{C0271923-29E4-416C-8B62-8E5CAAA8BEF6}">
      <dgm:prSet/>
      <dgm:spPr/>
      <dgm:t>
        <a:bodyPr/>
        <a:lstStyle/>
        <a:p>
          <a:pPr algn="ctr" rtl="0"/>
          <a:r>
            <a:rPr lang="en-US" smtClean="0"/>
            <a:t>Complex buying behavior</a:t>
          </a:r>
          <a:endParaRPr lang="en-US" dirty="0"/>
        </a:p>
      </dgm:t>
    </dgm:pt>
    <dgm:pt modelId="{A41C8403-A274-4AD4-86E8-768D10A49EE4}" type="parTrans" cxnId="{7CC5564D-AE89-45A2-AE10-544A42141DA5}">
      <dgm:prSet/>
      <dgm:spPr/>
      <dgm:t>
        <a:bodyPr/>
        <a:lstStyle/>
        <a:p>
          <a:pPr algn="ctr"/>
          <a:endParaRPr lang="en-US"/>
        </a:p>
      </dgm:t>
    </dgm:pt>
    <dgm:pt modelId="{85127804-A673-4351-A289-A8D41D92BFF7}" type="sibTrans" cxnId="{7CC5564D-AE89-45A2-AE10-544A42141DA5}">
      <dgm:prSet/>
      <dgm:spPr/>
      <dgm:t>
        <a:bodyPr/>
        <a:lstStyle/>
        <a:p>
          <a:pPr algn="ctr"/>
          <a:endParaRPr lang="en-US"/>
        </a:p>
      </dgm:t>
    </dgm:pt>
    <dgm:pt modelId="{91C75786-FCFA-4955-8616-96C62DB81328}">
      <dgm:prSet/>
      <dgm:spPr/>
      <dgm:t>
        <a:bodyPr/>
        <a:lstStyle/>
        <a:p>
          <a:pPr algn="ctr" rtl="0"/>
          <a:r>
            <a:rPr lang="en-US" smtClean="0"/>
            <a:t>Dissonance-reducing buying behavior</a:t>
          </a:r>
          <a:endParaRPr lang="en-US" dirty="0"/>
        </a:p>
      </dgm:t>
    </dgm:pt>
    <dgm:pt modelId="{07315B0E-7C20-4F83-83C1-725421D519B4}" type="parTrans" cxnId="{B6E35F99-DFE8-4A84-8528-5EE2693A774F}">
      <dgm:prSet/>
      <dgm:spPr/>
      <dgm:t>
        <a:bodyPr/>
        <a:lstStyle/>
        <a:p>
          <a:pPr algn="ctr"/>
          <a:endParaRPr lang="en-US"/>
        </a:p>
      </dgm:t>
    </dgm:pt>
    <dgm:pt modelId="{ECE08A68-B651-4790-8B90-285D312ECE8C}" type="sibTrans" cxnId="{B6E35F99-DFE8-4A84-8528-5EE2693A774F}">
      <dgm:prSet/>
      <dgm:spPr/>
      <dgm:t>
        <a:bodyPr/>
        <a:lstStyle/>
        <a:p>
          <a:pPr algn="ctr"/>
          <a:endParaRPr lang="en-US"/>
        </a:p>
      </dgm:t>
    </dgm:pt>
    <dgm:pt modelId="{68F1E131-B923-4DDF-816C-73A924F13D2A}">
      <dgm:prSet/>
      <dgm:spPr/>
      <dgm:t>
        <a:bodyPr/>
        <a:lstStyle/>
        <a:p>
          <a:pPr algn="ctr" rtl="0"/>
          <a:r>
            <a:rPr lang="en-US" smtClean="0"/>
            <a:t>Habitual buying behavior</a:t>
          </a:r>
          <a:endParaRPr lang="en-US" dirty="0"/>
        </a:p>
      </dgm:t>
    </dgm:pt>
    <dgm:pt modelId="{FDEDCA28-9B85-4E5C-A50C-B5E767661BD0}" type="parTrans" cxnId="{57F1DADF-77DE-4968-90AB-161BBBEAFF67}">
      <dgm:prSet/>
      <dgm:spPr/>
      <dgm:t>
        <a:bodyPr/>
        <a:lstStyle/>
        <a:p>
          <a:pPr algn="ctr"/>
          <a:endParaRPr lang="en-US"/>
        </a:p>
      </dgm:t>
    </dgm:pt>
    <dgm:pt modelId="{F2688D9F-2775-43CB-AED8-EF6C8264A0D5}" type="sibTrans" cxnId="{57F1DADF-77DE-4968-90AB-161BBBEAFF67}">
      <dgm:prSet/>
      <dgm:spPr/>
      <dgm:t>
        <a:bodyPr/>
        <a:lstStyle/>
        <a:p>
          <a:pPr algn="ctr"/>
          <a:endParaRPr lang="en-US"/>
        </a:p>
      </dgm:t>
    </dgm:pt>
    <dgm:pt modelId="{5218F78E-1F1D-4E80-B52E-18810C3E5059}">
      <dgm:prSet/>
      <dgm:spPr/>
      <dgm:t>
        <a:bodyPr/>
        <a:lstStyle/>
        <a:p>
          <a:pPr algn="ctr" rtl="0"/>
          <a:r>
            <a:rPr lang="en-US" smtClean="0"/>
            <a:t>Variety-seeking buying behavior</a:t>
          </a:r>
          <a:endParaRPr lang="en-US" dirty="0"/>
        </a:p>
      </dgm:t>
    </dgm:pt>
    <dgm:pt modelId="{2D16C0A6-6A24-49AA-BC59-F6B782F3CD08}" type="parTrans" cxnId="{DB235C56-53BB-4C61-96C4-E6329A056B57}">
      <dgm:prSet/>
      <dgm:spPr/>
      <dgm:t>
        <a:bodyPr/>
        <a:lstStyle/>
        <a:p>
          <a:pPr algn="ctr"/>
          <a:endParaRPr lang="en-US"/>
        </a:p>
      </dgm:t>
    </dgm:pt>
    <dgm:pt modelId="{2ADF7AF1-B719-46F4-B36D-5BC008ED900C}" type="sibTrans" cxnId="{DB235C56-53BB-4C61-96C4-E6329A056B57}">
      <dgm:prSet/>
      <dgm:spPr/>
      <dgm:t>
        <a:bodyPr/>
        <a:lstStyle/>
        <a:p>
          <a:pPr algn="ctr"/>
          <a:endParaRPr lang="en-US"/>
        </a:p>
      </dgm:t>
    </dgm:pt>
    <dgm:pt modelId="{0D2C8AE0-E7A6-4B6F-9259-007B921CA3A8}" type="pres">
      <dgm:prSet presAssocID="{B1D6FCAA-7625-4BFF-838C-947BFFC7A671}" presName="linear" presStyleCnt="0">
        <dgm:presLayoutVars>
          <dgm:animLvl val="lvl"/>
          <dgm:resizeHandles val="exact"/>
        </dgm:presLayoutVars>
      </dgm:prSet>
      <dgm:spPr/>
      <dgm:t>
        <a:bodyPr/>
        <a:lstStyle/>
        <a:p>
          <a:endParaRPr lang="en-US"/>
        </a:p>
      </dgm:t>
    </dgm:pt>
    <dgm:pt modelId="{3D19A122-826E-4E0F-BD5C-BE56947F6C76}" type="pres">
      <dgm:prSet presAssocID="{C0271923-29E4-416C-8B62-8E5CAAA8BEF6}" presName="parentText" presStyleLbl="node1" presStyleIdx="0" presStyleCnt="4">
        <dgm:presLayoutVars>
          <dgm:chMax val="0"/>
          <dgm:bulletEnabled val="1"/>
        </dgm:presLayoutVars>
      </dgm:prSet>
      <dgm:spPr/>
      <dgm:t>
        <a:bodyPr/>
        <a:lstStyle/>
        <a:p>
          <a:endParaRPr lang="en-US"/>
        </a:p>
      </dgm:t>
    </dgm:pt>
    <dgm:pt modelId="{4A27624A-1CA8-4728-924F-F06ACCEFFDFF}" type="pres">
      <dgm:prSet presAssocID="{85127804-A673-4351-A289-A8D41D92BFF7}" presName="spacer" presStyleCnt="0"/>
      <dgm:spPr/>
      <dgm:t>
        <a:bodyPr/>
        <a:lstStyle/>
        <a:p>
          <a:endParaRPr lang="en-US"/>
        </a:p>
      </dgm:t>
    </dgm:pt>
    <dgm:pt modelId="{784BC4F4-AE23-4FC4-9FA8-772D6BBFA290}" type="pres">
      <dgm:prSet presAssocID="{91C75786-FCFA-4955-8616-96C62DB81328}" presName="parentText" presStyleLbl="node1" presStyleIdx="1" presStyleCnt="4">
        <dgm:presLayoutVars>
          <dgm:chMax val="0"/>
          <dgm:bulletEnabled val="1"/>
        </dgm:presLayoutVars>
      </dgm:prSet>
      <dgm:spPr/>
      <dgm:t>
        <a:bodyPr/>
        <a:lstStyle/>
        <a:p>
          <a:endParaRPr lang="en-US"/>
        </a:p>
      </dgm:t>
    </dgm:pt>
    <dgm:pt modelId="{B538D187-CD83-4015-8735-0679711A723E}" type="pres">
      <dgm:prSet presAssocID="{ECE08A68-B651-4790-8B90-285D312ECE8C}" presName="spacer" presStyleCnt="0"/>
      <dgm:spPr/>
      <dgm:t>
        <a:bodyPr/>
        <a:lstStyle/>
        <a:p>
          <a:endParaRPr lang="en-US"/>
        </a:p>
      </dgm:t>
    </dgm:pt>
    <dgm:pt modelId="{52F2FEBE-EA07-4E06-AA92-4DFC4745A1AC}" type="pres">
      <dgm:prSet presAssocID="{68F1E131-B923-4DDF-816C-73A924F13D2A}" presName="parentText" presStyleLbl="node1" presStyleIdx="2" presStyleCnt="4">
        <dgm:presLayoutVars>
          <dgm:chMax val="0"/>
          <dgm:bulletEnabled val="1"/>
        </dgm:presLayoutVars>
      </dgm:prSet>
      <dgm:spPr/>
      <dgm:t>
        <a:bodyPr/>
        <a:lstStyle/>
        <a:p>
          <a:endParaRPr lang="en-US"/>
        </a:p>
      </dgm:t>
    </dgm:pt>
    <dgm:pt modelId="{33BBD7D3-6474-493B-AF08-46CAA2C62B15}" type="pres">
      <dgm:prSet presAssocID="{F2688D9F-2775-43CB-AED8-EF6C8264A0D5}" presName="spacer" presStyleCnt="0"/>
      <dgm:spPr/>
      <dgm:t>
        <a:bodyPr/>
        <a:lstStyle/>
        <a:p>
          <a:endParaRPr lang="en-US"/>
        </a:p>
      </dgm:t>
    </dgm:pt>
    <dgm:pt modelId="{00F8E4BF-B9F1-486D-AD19-1C1412A8FEB2}" type="pres">
      <dgm:prSet presAssocID="{5218F78E-1F1D-4E80-B52E-18810C3E5059}" presName="parentText" presStyleLbl="node1" presStyleIdx="3" presStyleCnt="4">
        <dgm:presLayoutVars>
          <dgm:chMax val="0"/>
          <dgm:bulletEnabled val="1"/>
        </dgm:presLayoutVars>
      </dgm:prSet>
      <dgm:spPr/>
      <dgm:t>
        <a:bodyPr/>
        <a:lstStyle/>
        <a:p>
          <a:endParaRPr lang="en-US"/>
        </a:p>
      </dgm:t>
    </dgm:pt>
  </dgm:ptLst>
  <dgm:cxnLst>
    <dgm:cxn modelId="{7CC5564D-AE89-45A2-AE10-544A42141DA5}" srcId="{B1D6FCAA-7625-4BFF-838C-947BFFC7A671}" destId="{C0271923-29E4-416C-8B62-8E5CAAA8BEF6}" srcOrd="0" destOrd="0" parTransId="{A41C8403-A274-4AD4-86E8-768D10A49EE4}" sibTransId="{85127804-A673-4351-A289-A8D41D92BFF7}"/>
    <dgm:cxn modelId="{0A986C50-1F2B-F147-B370-416EC1A7C579}" type="presOf" srcId="{B1D6FCAA-7625-4BFF-838C-947BFFC7A671}" destId="{0D2C8AE0-E7A6-4B6F-9259-007B921CA3A8}" srcOrd="0" destOrd="0" presId="urn:microsoft.com/office/officeart/2005/8/layout/vList2"/>
    <dgm:cxn modelId="{87CD267F-A203-4D40-9072-8DA5C496C6D5}" type="presOf" srcId="{5218F78E-1F1D-4E80-B52E-18810C3E5059}" destId="{00F8E4BF-B9F1-486D-AD19-1C1412A8FEB2}" srcOrd="0" destOrd="0" presId="urn:microsoft.com/office/officeart/2005/8/layout/vList2"/>
    <dgm:cxn modelId="{0F2C3CC7-2F55-2949-8885-DD6E2AB1A59B}" type="presOf" srcId="{C0271923-29E4-416C-8B62-8E5CAAA8BEF6}" destId="{3D19A122-826E-4E0F-BD5C-BE56947F6C76}" srcOrd="0" destOrd="0" presId="urn:microsoft.com/office/officeart/2005/8/layout/vList2"/>
    <dgm:cxn modelId="{DB235C56-53BB-4C61-96C4-E6329A056B57}" srcId="{B1D6FCAA-7625-4BFF-838C-947BFFC7A671}" destId="{5218F78E-1F1D-4E80-B52E-18810C3E5059}" srcOrd="3" destOrd="0" parTransId="{2D16C0A6-6A24-49AA-BC59-F6B782F3CD08}" sibTransId="{2ADF7AF1-B719-46F4-B36D-5BC008ED900C}"/>
    <dgm:cxn modelId="{57F1DADF-77DE-4968-90AB-161BBBEAFF67}" srcId="{B1D6FCAA-7625-4BFF-838C-947BFFC7A671}" destId="{68F1E131-B923-4DDF-816C-73A924F13D2A}" srcOrd="2" destOrd="0" parTransId="{FDEDCA28-9B85-4E5C-A50C-B5E767661BD0}" sibTransId="{F2688D9F-2775-43CB-AED8-EF6C8264A0D5}"/>
    <dgm:cxn modelId="{B6E35F99-DFE8-4A84-8528-5EE2693A774F}" srcId="{B1D6FCAA-7625-4BFF-838C-947BFFC7A671}" destId="{91C75786-FCFA-4955-8616-96C62DB81328}" srcOrd="1" destOrd="0" parTransId="{07315B0E-7C20-4F83-83C1-725421D519B4}" sibTransId="{ECE08A68-B651-4790-8B90-285D312ECE8C}"/>
    <dgm:cxn modelId="{9806F3C5-B3B2-5346-B7F3-91018BE2EB5C}" type="presOf" srcId="{91C75786-FCFA-4955-8616-96C62DB81328}" destId="{784BC4F4-AE23-4FC4-9FA8-772D6BBFA290}" srcOrd="0" destOrd="0" presId="urn:microsoft.com/office/officeart/2005/8/layout/vList2"/>
    <dgm:cxn modelId="{40BD896D-AE79-D94D-82C1-0536D5CB049A}" type="presOf" srcId="{68F1E131-B923-4DDF-816C-73A924F13D2A}" destId="{52F2FEBE-EA07-4E06-AA92-4DFC4745A1AC}" srcOrd="0" destOrd="0" presId="urn:microsoft.com/office/officeart/2005/8/layout/vList2"/>
    <dgm:cxn modelId="{FD0CA051-4D12-334C-9B41-C20286230165}" type="presParOf" srcId="{0D2C8AE0-E7A6-4B6F-9259-007B921CA3A8}" destId="{3D19A122-826E-4E0F-BD5C-BE56947F6C76}" srcOrd="0" destOrd="0" presId="urn:microsoft.com/office/officeart/2005/8/layout/vList2"/>
    <dgm:cxn modelId="{0C5B1F92-9C0D-D340-82D4-850FA09A7B55}" type="presParOf" srcId="{0D2C8AE0-E7A6-4B6F-9259-007B921CA3A8}" destId="{4A27624A-1CA8-4728-924F-F06ACCEFFDFF}" srcOrd="1" destOrd="0" presId="urn:microsoft.com/office/officeart/2005/8/layout/vList2"/>
    <dgm:cxn modelId="{93FC0BF1-505C-2847-B6F8-239340FF775B}" type="presParOf" srcId="{0D2C8AE0-E7A6-4B6F-9259-007B921CA3A8}" destId="{784BC4F4-AE23-4FC4-9FA8-772D6BBFA290}" srcOrd="2" destOrd="0" presId="urn:microsoft.com/office/officeart/2005/8/layout/vList2"/>
    <dgm:cxn modelId="{A128BEFB-7438-9149-BF25-76979BBB33F3}" type="presParOf" srcId="{0D2C8AE0-E7A6-4B6F-9259-007B921CA3A8}" destId="{B538D187-CD83-4015-8735-0679711A723E}" srcOrd="3" destOrd="0" presId="urn:microsoft.com/office/officeart/2005/8/layout/vList2"/>
    <dgm:cxn modelId="{D9B11BDC-7F9F-F34C-8366-BA1089E2A468}" type="presParOf" srcId="{0D2C8AE0-E7A6-4B6F-9259-007B921CA3A8}" destId="{52F2FEBE-EA07-4E06-AA92-4DFC4745A1AC}" srcOrd="4" destOrd="0" presId="urn:microsoft.com/office/officeart/2005/8/layout/vList2"/>
    <dgm:cxn modelId="{C0080B25-28EF-2240-937F-B5B3412FDA42}" type="presParOf" srcId="{0D2C8AE0-E7A6-4B6F-9259-007B921CA3A8}" destId="{33BBD7D3-6474-493B-AF08-46CAA2C62B15}" srcOrd="5" destOrd="0" presId="urn:microsoft.com/office/officeart/2005/8/layout/vList2"/>
    <dgm:cxn modelId="{A635B6B6-0DCD-5343-B8C6-7CED931D191A}" type="presParOf" srcId="{0D2C8AE0-E7A6-4B6F-9259-007B921CA3A8}" destId="{00F8E4BF-B9F1-486D-AD19-1C1412A8FE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F29FC3-47B5-4AFC-AE93-A51998B3FFC6}" type="doc">
      <dgm:prSet loTypeId="urn:microsoft.com/office/officeart/2005/8/layout/process1" loCatId="process" qsTypeId="urn:microsoft.com/office/officeart/2005/8/quickstyle/simple1#33" qsCatId="simple" csTypeId="urn:microsoft.com/office/officeart/2005/8/colors/colorful5" csCatId="colorful" phldr="1"/>
      <dgm:spPr/>
    </dgm:pt>
    <dgm:pt modelId="{FEED0771-E7E0-4B2D-AE9B-6B326DBEF429}">
      <dgm:prSet phldrT="[Text]" custT="1"/>
      <dgm:spPr/>
      <dgm:t>
        <a:bodyPr/>
        <a:lstStyle/>
        <a:p>
          <a:r>
            <a:rPr lang="en-US" sz="2000" b="1" dirty="0" smtClean="0">
              <a:solidFill>
                <a:schemeClr val="tx1"/>
              </a:solidFill>
            </a:rPr>
            <a:t>Awareness </a:t>
          </a:r>
          <a:endParaRPr lang="en-US" sz="2000" b="1" dirty="0">
            <a:solidFill>
              <a:schemeClr val="tx1"/>
            </a:solidFill>
          </a:endParaRPr>
        </a:p>
      </dgm:t>
    </dgm:pt>
    <dgm:pt modelId="{155FC9A0-7809-45E7-A9FD-345AEBD08503}" type="parTrans" cxnId="{02F6300B-02F9-4D8C-9EFD-37D1180949FE}">
      <dgm:prSet/>
      <dgm:spPr/>
      <dgm:t>
        <a:bodyPr/>
        <a:lstStyle/>
        <a:p>
          <a:endParaRPr lang="en-US" sz="2800" b="1">
            <a:solidFill>
              <a:schemeClr val="tx1"/>
            </a:solidFill>
          </a:endParaRPr>
        </a:p>
      </dgm:t>
    </dgm:pt>
    <dgm:pt modelId="{A8CB1857-81E4-4F3B-8241-282BE24433D0}" type="sibTrans" cxnId="{02F6300B-02F9-4D8C-9EFD-37D1180949FE}">
      <dgm:prSet custT="1"/>
      <dgm:spPr/>
      <dgm:t>
        <a:bodyPr/>
        <a:lstStyle/>
        <a:p>
          <a:endParaRPr lang="en-US" sz="1800" b="1" dirty="0">
            <a:solidFill>
              <a:schemeClr val="tx1"/>
            </a:solidFill>
          </a:endParaRPr>
        </a:p>
      </dgm:t>
    </dgm:pt>
    <dgm:pt modelId="{03195555-46BD-4A54-A4DF-CF83681EC12D}">
      <dgm:prSet custT="1"/>
      <dgm:spPr/>
      <dgm:t>
        <a:bodyPr/>
        <a:lstStyle/>
        <a:p>
          <a:r>
            <a:rPr lang="en-US" sz="2000" b="1" dirty="0" smtClean="0">
              <a:solidFill>
                <a:schemeClr val="tx1"/>
              </a:solidFill>
            </a:rPr>
            <a:t>Interest</a:t>
          </a:r>
        </a:p>
      </dgm:t>
    </dgm:pt>
    <dgm:pt modelId="{C728D58F-59B5-4E38-ABC6-9A8A1E6733EB}" type="parTrans" cxnId="{7195B078-CB23-4D52-9564-4F716A002B52}">
      <dgm:prSet/>
      <dgm:spPr/>
      <dgm:t>
        <a:bodyPr/>
        <a:lstStyle/>
        <a:p>
          <a:endParaRPr lang="en-US" sz="2800" b="1">
            <a:solidFill>
              <a:schemeClr val="tx1"/>
            </a:solidFill>
          </a:endParaRPr>
        </a:p>
      </dgm:t>
    </dgm:pt>
    <dgm:pt modelId="{55AD4BA5-E649-4BC1-8C1D-5A15F2FB2E01}" type="sibTrans" cxnId="{7195B078-CB23-4D52-9564-4F716A002B52}">
      <dgm:prSet custT="1"/>
      <dgm:spPr/>
      <dgm:t>
        <a:bodyPr/>
        <a:lstStyle/>
        <a:p>
          <a:endParaRPr lang="en-US" sz="1800" b="1" dirty="0">
            <a:solidFill>
              <a:schemeClr val="tx1"/>
            </a:solidFill>
          </a:endParaRPr>
        </a:p>
      </dgm:t>
    </dgm:pt>
    <dgm:pt modelId="{7CC97A35-F124-4271-A4F9-EB1920FAAB1B}">
      <dgm:prSet custT="1"/>
      <dgm:spPr/>
      <dgm:t>
        <a:bodyPr/>
        <a:lstStyle/>
        <a:p>
          <a:r>
            <a:rPr lang="en-US" sz="2000" b="1" dirty="0" smtClean="0">
              <a:solidFill>
                <a:schemeClr val="tx1"/>
              </a:solidFill>
            </a:rPr>
            <a:t>Evaluation</a:t>
          </a:r>
        </a:p>
      </dgm:t>
    </dgm:pt>
    <dgm:pt modelId="{00B7793A-A265-4CF7-B561-4F706DE24006}" type="parTrans" cxnId="{3A79B949-9F04-4528-91D5-1B45A9C2707F}">
      <dgm:prSet/>
      <dgm:spPr/>
      <dgm:t>
        <a:bodyPr/>
        <a:lstStyle/>
        <a:p>
          <a:endParaRPr lang="en-US" sz="2800" b="1">
            <a:solidFill>
              <a:schemeClr val="tx1"/>
            </a:solidFill>
          </a:endParaRPr>
        </a:p>
      </dgm:t>
    </dgm:pt>
    <dgm:pt modelId="{D0865ADD-6495-46B9-A8D3-AD104F46B8C5}" type="sibTrans" cxnId="{3A79B949-9F04-4528-91D5-1B45A9C2707F}">
      <dgm:prSet custT="1"/>
      <dgm:spPr/>
      <dgm:t>
        <a:bodyPr/>
        <a:lstStyle/>
        <a:p>
          <a:endParaRPr lang="en-US" sz="1800" b="1" dirty="0">
            <a:solidFill>
              <a:schemeClr val="tx1"/>
            </a:solidFill>
          </a:endParaRPr>
        </a:p>
      </dgm:t>
    </dgm:pt>
    <dgm:pt modelId="{A1060467-59A7-4D94-A9FD-AC86DD8989FD}">
      <dgm:prSet custT="1"/>
      <dgm:spPr/>
      <dgm:t>
        <a:bodyPr/>
        <a:lstStyle/>
        <a:p>
          <a:r>
            <a:rPr lang="en-US" sz="2000" b="1" dirty="0" smtClean="0">
              <a:solidFill>
                <a:schemeClr val="tx1"/>
              </a:solidFill>
            </a:rPr>
            <a:t>Trial</a:t>
          </a:r>
        </a:p>
      </dgm:t>
    </dgm:pt>
    <dgm:pt modelId="{8AE0138A-F525-4F2B-A392-CCDB4943BF00}" type="parTrans" cxnId="{9D1D1026-28A1-4312-914F-FB074E880AF3}">
      <dgm:prSet/>
      <dgm:spPr/>
      <dgm:t>
        <a:bodyPr/>
        <a:lstStyle/>
        <a:p>
          <a:endParaRPr lang="en-US" sz="2800" b="1">
            <a:solidFill>
              <a:schemeClr val="tx1"/>
            </a:solidFill>
          </a:endParaRPr>
        </a:p>
      </dgm:t>
    </dgm:pt>
    <dgm:pt modelId="{65A22D79-5180-4FD9-A2D3-1E6EC6A46A8D}" type="sibTrans" cxnId="{9D1D1026-28A1-4312-914F-FB074E880AF3}">
      <dgm:prSet custT="1"/>
      <dgm:spPr/>
      <dgm:t>
        <a:bodyPr/>
        <a:lstStyle/>
        <a:p>
          <a:endParaRPr lang="en-US" sz="1800" b="1" dirty="0">
            <a:solidFill>
              <a:schemeClr val="tx1"/>
            </a:solidFill>
          </a:endParaRPr>
        </a:p>
      </dgm:t>
    </dgm:pt>
    <dgm:pt modelId="{CC2C90FB-B80D-40A1-9053-98CA348D2A1B}">
      <dgm:prSet custT="1"/>
      <dgm:spPr/>
      <dgm:t>
        <a:bodyPr/>
        <a:lstStyle/>
        <a:p>
          <a:r>
            <a:rPr lang="en-US" sz="2000" b="1" dirty="0" smtClean="0">
              <a:solidFill>
                <a:schemeClr val="tx1"/>
              </a:solidFill>
            </a:rPr>
            <a:t>Adoption</a:t>
          </a:r>
        </a:p>
      </dgm:t>
    </dgm:pt>
    <dgm:pt modelId="{DEE52866-3ACF-4122-92B5-D97EF5B138A8}" type="parTrans" cxnId="{EB19F13E-9D65-4FD8-AEF0-257F34F10F5D}">
      <dgm:prSet/>
      <dgm:spPr/>
      <dgm:t>
        <a:bodyPr/>
        <a:lstStyle/>
        <a:p>
          <a:endParaRPr lang="en-US" sz="2800" b="1">
            <a:solidFill>
              <a:schemeClr val="tx1"/>
            </a:solidFill>
          </a:endParaRPr>
        </a:p>
      </dgm:t>
    </dgm:pt>
    <dgm:pt modelId="{4E1931C2-847C-44D2-AFDD-A6A27E5E03C7}" type="sibTrans" cxnId="{EB19F13E-9D65-4FD8-AEF0-257F34F10F5D}">
      <dgm:prSet/>
      <dgm:spPr/>
      <dgm:t>
        <a:bodyPr/>
        <a:lstStyle/>
        <a:p>
          <a:endParaRPr lang="en-US" sz="2800" b="1">
            <a:solidFill>
              <a:schemeClr val="tx1"/>
            </a:solidFill>
          </a:endParaRPr>
        </a:p>
      </dgm:t>
    </dgm:pt>
    <dgm:pt modelId="{BE88F0DB-B381-47C3-B507-4715086E8ABC}" type="pres">
      <dgm:prSet presAssocID="{DBF29FC3-47B5-4AFC-AE93-A51998B3FFC6}" presName="Name0" presStyleCnt="0">
        <dgm:presLayoutVars>
          <dgm:dir/>
          <dgm:resizeHandles val="exact"/>
        </dgm:presLayoutVars>
      </dgm:prSet>
      <dgm:spPr/>
    </dgm:pt>
    <dgm:pt modelId="{3A5FA3E6-0C12-48B3-8A03-E7CC2055218E}" type="pres">
      <dgm:prSet presAssocID="{FEED0771-E7E0-4B2D-AE9B-6B326DBEF429}" presName="node" presStyleLbl="node1" presStyleIdx="0" presStyleCnt="5" custScaleX="157153" custScaleY="109077">
        <dgm:presLayoutVars>
          <dgm:bulletEnabled val="1"/>
        </dgm:presLayoutVars>
      </dgm:prSet>
      <dgm:spPr/>
      <dgm:t>
        <a:bodyPr/>
        <a:lstStyle/>
        <a:p>
          <a:endParaRPr lang="en-US"/>
        </a:p>
      </dgm:t>
    </dgm:pt>
    <dgm:pt modelId="{909F5FD2-F476-45E3-A772-D21A58383A76}" type="pres">
      <dgm:prSet presAssocID="{A8CB1857-81E4-4F3B-8241-282BE24433D0}" presName="sibTrans" presStyleLbl="sibTrans2D1" presStyleIdx="0" presStyleCnt="4"/>
      <dgm:spPr/>
      <dgm:t>
        <a:bodyPr/>
        <a:lstStyle/>
        <a:p>
          <a:endParaRPr lang="en-US"/>
        </a:p>
      </dgm:t>
    </dgm:pt>
    <dgm:pt modelId="{0A5907B9-B809-4026-B9FD-91F58C7C07B6}" type="pres">
      <dgm:prSet presAssocID="{A8CB1857-81E4-4F3B-8241-282BE24433D0}" presName="connectorText" presStyleLbl="sibTrans2D1" presStyleIdx="0" presStyleCnt="4"/>
      <dgm:spPr/>
      <dgm:t>
        <a:bodyPr/>
        <a:lstStyle/>
        <a:p>
          <a:endParaRPr lang="en-US"/>
        </a:p>
      </dgm:t>
    </dgm:pt>
    <dgm:pt modelId="{A884C394-D2A0-4F48-9969-6B2F5E76CEDE}" type="pres">
      <dgm:prSet presAssocID="{03195555-46BD-4A54-A4DF-CF83681EC12D}" presName="node" presStyleLbl="node1" presStyleIdx="1" presStyleCnt="5" custScaleX="122584" custScaleY="104567">
        <dgm:presLayoutVars>
          <dgm:bulletEnabled val="1"/>
        </dgm:presLayoutVars>
      </dgm:prSet>
      <dgm:spPr/>
      <dgm:t>
        <a:bodyPr/>
        <a:lstStyle/>
        <a:p>
          <a:endParaRPr lang="en-US"/>
        </a:p>
      </dgm:t>
    </dgm:pt>
    <dgm:pt modelId="{E381A78E-867E-43E1-BD92-30C6DB2AF4D5}" type="pres">
      <dgm:prSet presAssocID="{55AD4BA5-E649-4BC1-8C1D-5A15F2FB2E01}" presName="sibTrans" presStyleLbl="sibTrans2D1" presStyleIdx="1" presStyleCnt="4"/>
      <dgm:spPr/>
      <dgm:t>
        <a:bodyPr/>
        <a:lstStyle/>
        <a:p>
          <a:endParaRPr lang="en-US"/>
        </a:p>
      </dgm:t>
    </dgm:pt>
    <dgm:pt modelId="{35146EC8-6F80-4170-B704-6385AA59972A}" type="pres">
      <dgm:prSet presAssocID="{55AD4BA5-E649-4BC1-8C1D-5A15F2FB2E01}" presName="connectorText" presStyleLbl="sibTrans2D1" presStyleIdx="1" presStyleCnt="4"/>
      <dgm:spPr/>
      <dgm:t>
        <a:bodyPr/>
        <a:lstStyle/>
        <a:p>
          <a:endParaRPr lang="en-US"/>
        </a:p>
      </dgm:t>
    </dgm:pt>
    <dgm:pt modelId="{8E9B6257-8C68-477C-AC98-A60E5BBE9FED}" type="pres">
      <dgm:prSet presAssocID="{7CC97A35-F124-4271-A4F9-EB1920FAAB1B}" presName="node" presStyleLbl="node1" presStyleIdx="2" presStyleCnt="5" custScaleX="155927" custScaleY="109072">
        <dgm:presLayoutVars>
          <dgm:bulletEnabled val="1"/>
        </dgm:presLayoutVars>
      </dgm:prSet>
      <dgm:spPr/>
      <dgm:t>
        <a:bodyPr/>
        <a:lstStyle/>
        <a:p>
          <a:endParaRPr lang="en-US"/>
        </a:p>
      </dgm:t>
    </dgm:pt>
    <dgm:pt modelId="{3027865A-F5B8-423B-B3AB-8C856C8C6C93}" type="pres">
      <dgm:prSet presAssocID="{D0865ADD-6495-46B9-A8D3-AD104F46B8C5}" presName="sibTrans" presStyleLbl="sibTrans2D1" presStyleIdx="2" presStyleCnt="4"/>
      <dgm:spPr/>
      <dgm:t>
        <a:bodyPr/>
        <a:lstStyle/>
        <a:p>
          <a:endParaRPr lang="en-US"/>
        </a:p>
      </dgm:t>
    </dgm:pt>
    <dgm:pt modelId="{45CB9EA7-216F-44FB-AAC1-217E07AACE3B}" type="pres">
      <dgm:prSet presAssocID="{D0865ADD-6495-46B9-A8D3-AD104F46B8C5}" presName="connectorText" presStyleLbl="sibTrans2D1" presStyleIdx="2" presStyleCnt="4"/>
      <dgm:spPr/>
      <dgm:t>
        <a:bodyPr/>
        <a:lstStyle/>
        <a:p>
          <a:endParaRPr lang="en-US"/>
        </a:p>
      </dgm:t>
    </dgm:pt>
    <dgm:pt modelId="{D4E1AF49-FE61-437B-8797-E23E0967D8EB}" type="pres">
      <dgm:prSet presAssocID="{A1060467-59A7-4D94-A9FD-AC86DD8989FD}" presName="node" presStyleLbl="node1" presStyleIdx="3" presStyleCnt="5">
        <dgm:presLayoutVars>
          <dgm:bulletEnabled val="1"/>
        </dgm:presLayoutVars>
      </dgm:prSet>
      <dgm:spPr/>
      <dgm:t>
        <a:bodyPr/>
        <a:lstStyle/>
        <a:p>
          <a:endParaRPr lang="en-US"/>
        </a:p>
      </dgm:t>
    </dgm:pt>
    <dgm:pt modelId="{BCC64161-1623-4D29-949D-5C1CD873D4B3}" type="pres">
      <dgm:prSet presAssocID="{65A22D79-5180-4FD9-A2D3-1E6EC6A46A8D}" presName="sibTrans" presStyleLbl="sibTrans2D1" presStyleIdx="3" presStyleCnt="4"/>
      <dgm:spPr/>
      <dgm:t>
        <a:bodyPr/>
        <a:lstStyle/>
        <a:p>
          <a:endParaRPr lang="en-US"/>
        </a:p>
      </dgm:t>
    </dgm:pt>
    <dgm:pt modelId="{AA4062D1-8B24-44A4-90E2-061A613D413F}" type="pres">
      <dgm:prSet presAssocID="{65A22D79-5180-4FD9-A2D3-1E6EC6A46A8D}" presName="connectorText" presStyleLbl="sibTrans2D1" presStyleIdx="3" presStyleCnt="4"/>
      <dgm:spPr/>
      <dgm:t>
        <a:bodyPr/>
        <a:lstStyle/>
        <a:p>
          <a:endParaRPr lang="en-US"/>
        </a:p>
      </dgm:t>
    </dgm:pt>
    <dgm:pt modelId="{A4851837-6FAE-4F8F-8C17-5C01A533F828}" type="pres">
      <dgm:prSet presAssocID="{CC2C90FB-B80D-40A1-9053-98CA348D2A1B}" presName="node" presStyleLbl="node1" presStyleIdx="4" presStyleCnt="5" custScaleX="153283" custScaleY="110430">
        <dgm:presLayoutVars>
          <dgm:bulletEnabled val="1"/>
        </dgm:presLayoutVars>
      </dgm:prSet>
      <dgm:spPr/>
      <dgm:t>
        <a:bodyPr/>
        <a:lstStyle/>
        <a:p>
          <a:endParaRPr lang="en-US"/>
        </a:p>
      </dgm:t>
    </dgm:pt>
  </dgm:ptLst>
  <dgm:cxnLst>
    <dgm:cxn modelId="{7E021361-7703-FD43-A09C-D424C61F1662}" type="presOf" srcId="{A1060467-59A7-4D94-A9FD-AC86DD8989FD}" destId="{D4E1AF49-FE61-437B-8797-E23E0967D8EB}" srcOrd="0" destOrd="0" presId="urn:microsoft.com/office/officeart/2005/8/layout/process1"/>
    <dgm:cxn modelId="{EF25980A-C7F1-BF4B-9057-15DE3524B6C8}" type="presOf" srcId="{55AD4BA5-E649-4BC1-8C1D-5A15F2FB2E01}" destId="{E381A78E-867E-43E1-BD92-30C6DB2AF4D5}" srcOrd="0" destOrd="0" presId="urn:microsoft.com/office/officeart/2005/8/layout/process1"/>
    <dgm:cxn modelId="{5D24ABB0-A22F-D443-97BF-CD3C0BB62865}" type="presOf" srcId="{7CC97A35-F124-4271-A4F9-EB1920FAAB1B}" destId="{8E9B6257-8C68-477C-AC98-A60E5BBE9FED}" srcOrd="0" destOrd="0" presId="urn:microsoft.com/office/officeart/2005/8/layout/process1"/>
    <dgm:cxn modelId="{E927842E-1C5B-FA49-B09A-4F1AC561C942}" type="presOf" srcId="{03195555-46BD-4A54-A4DF-CF83681EC12D}" destId="{A884C394-D2A0-4F48-9969-6B2F5E76CEDE}" srcOrd="0" destOrd="0" presId="urn:microsoft.com/office/officeart/2005/8/layout/process1"/>
    <dgm:cxn modelId="{3F3ECDF8-9FC6-3F4C-B506-9A6858518E85}" type="presOf" srcId="{65A22D79-5180-4FD9-A2D3-1E6EC6A46A8D}" destId="{AA4062D1-8B24-44A4-90E2-061A613D413F}" srcOrd="1" destOrd="0" presId="urn:microsoft.com/office/officeart/2005/8/layout/process1"/>
    <dgm:cxn modelId="{BBFB0E6A-D55E-9344-B409-5854A8B3FCFF}" type="presOf" srcId="{55AD4BA5-E649-4BC1-8C1D-5A15F2FB2E01}" destId="{35146EC8-6F80-4170-B704-6385AA59972A}" srcOrd="1" destOrd="0" presId="urn:microsoft.com/office/officeart/2005/8/layout/process1"/>
    <dgm:cxn modelId="{0CF32679-9815-0B4B-843A-2256C638222B}" type="presOf" srcId="{FEED0771-E7E0-4B2D-AE9B-6B326DBEF429}" destId="{3A5FA3E6-0C12-48B3-8A03-E7CC2055218E}" srcOrd="0" destOrd="0" presId="urn:microsoft.com/office/officeart/2005/8/layout/process1"/>
    <dgm:cxn modelId="{8A1F5DC3-B94E-0C4F-8AD3-086AE6D6FA8E}" type="presOf" srcId="{D0865ADD-6495-46B9-A8D3-AD104F46B8C5}" destId="{45CB9EA7-216F-44FB-AAC1-217E07AACE3B}" srcOrd="1" destOrd="0" presId="urn:microsoft.com/office/officeart/2005/8/layout/process1"/>
    <dgm:cxn modelId="{7195B078-CB23-4D52-9564-4F716A002B52}" srcId="{DBF29FC3-47B5-4AFC-AE93-A51998B3FFC6}" destId="{03195555-46BD-4A54-A4DF-CF83681EC12D}" srcOrd="1" destOrd="0" parTransId="{C728D58F-59B5-4E38-ABC6-9A8A1E6733EB}" sibTransId="{55AD4BA5-E649-4BC1-8C1D-5A15F2FB2E01}"/>
    <dgm:cxn modelId="{763713B5-447A-3545-B80A-8192073FDD43}" type="presOf" srcId="{D0865ADD-6495-46B9-A8D3-AD104F46B8C5}" destId="{3027865A-F5B8-423B-B3AB-8C856C8C6C93}" srcOrd="0" destOrd="0" presId="urn:microsoft.com/office/officeart/2005/8/layout/process1"/>
    <dgm:cxn modelId="{02F6300B-02F9-4D8C-9EFD-37D1180949FE}" srcId="{DBF29FC3-47B5-4AFC-AE93-A51998B3FFC6}" destId="{FEED0771-E7E0-4B2D-AE9B-6B326DBEF429}" srcOrd="0" destOrd="0" parTransId="{155FC9A0-7809-45E7-A9FD-345AEBD08503}" sibTransId="{A8CB1857-81E4-4F3B-8241-282BE24433D0}"/>
    <dgm:cxn modelId="{3A79B949-9F04-4528-91D5-1B45A9C2707F}" srcId="{DBF29FC3-47B5-4AFC-AE93-A51998B3FFC6}" destId="{7CC97A35-F124-4271-A4F9-EB1920FAAB1B}" srcOrd="2" destOrd="0" parTransId="{00B7793A-A265-4CF7-B561-4F706DE24006}" sibTransId="{D0865ADD-6495-46B9-A8D3-AD104F46B8C5}"/>
    <dgm:cxn modelId="{67894D1B-FD66-814B-98A7-BF51CCA001D1}" type="presOf" srcId="{A8CB1857-81E4-4F3B-8241-282BE24433D0}" destId="{909F5FD2-F476-45E3-A772-D21A58383A76}" srcOrd="0" destOrd="0" presId="urn:microsoft.com/office/officeart/2005/8/layout/process1"/>
    <dgm:cxn modelId="{9D1D1026-28A1-4312-914F-FB074E880AF3}" srcId="{DBF29FC3-47B5-4AFC-AE93-A51998B3FFC6}" destId="{A1060467-59A7-4D94-A9FD-AC86DD8989FD}" srcOrd="3" destOrd="0" parTransId="{8AE0138A-F525-4F2B-A392-CCDB4943BF00}" sibTransId="{65A22D79-5180-4FD9-A2D3-1E6EC6A46A8D}"/>
    <dgm:cxn modelId="{64468EBD-F2A4-2A47-BDAB-91DE36FF43CF}" type="presOf" srcId="{65A22D79-5180-4FD9-A2D3-1E6EC6A46A8D}" destId="{BCC64161-1623-4D29-949D-5C1CD873D4B3}" srcOrd="0" destOrd="0" presId="urn:microsoft.com/office/officeart/2005/8/layout/process1"/>
    <dgm:cxn modelId="{4AF25D0E-EBB3-5B4C-940F-68133FE95546}" type="presOf" srcId="{CC2C90FB-B80D-40A1-9053-98CA348D2A1B}" destId="{A4851837-6FAE-4F8F-8C17-5C01A533F828}" srcOrd="0" destOrd="0" presId="urn:microsoft.com/office/officeart/2005/8/layout/process1"/>
    <dgm:cxn modelId="{79291CA2-A644-0F40-A2F3-212CF411CAD4}" type="presOf" srcId="{DBF29FC3-47B5-4AFC-AE93-A51998B3FFC6}" destId="{BE88F0DB-B381-47C3-B507-4715086E8ABC}" srcOrd="0" destOrd="0" presId="urn:microsoft.com/office/officeart/2005/8/layout/process1"/>
    <dgm:cxn modelId="{EB19F13E-9D65-4FD8-AEF0-257F34F10F5D}" srcId="{DBF29FC3-47B5-4AFC-AE93-A51998B3FFC6}" destId="{CC2C90FB-B80D-40A1-9053-98CA348D2A1B}" srcOrd="4" destOrd="0" parTransId="{DEE52866-3ACF-4122-92B5-D97EF5B138A8}" sibTransId="{4E1931C2-847C-44D2-AFDD-A6A27E5E03C7}"/>
    <dgm:cxn modelId="{DA213650-5EFA-C34A-B89C-5BDAC3941B2F}" type="presOf" srcId="{A8CB1857-81E4-4F3B-8241-282BE24433D0}" destId="{0A5907B9-B809-4026-B9FD-91F58C7C07B6}" srcOrd="1" destOrd="0" presId="urn:microsoft.com/office/officeart/2005/8/layout/process1"/>
    <dgm:cxn modelId="{76D5BB17-56B9-F14B-AABF-66DE460B78C2}" type="presParOf" srcId="{BE88F0DB-B381-47C3-B507-4715086E8ABC}" destId="{3A5FA3E6-0C12-48B3-8A03-E7CC2055218E}" srcOrd="0" destOrd="0" presId="urn:microsoft.com/office/officeart/2005/8/layout/process1"/>
    <dgm:cxn modelId="{6588855E-767A-9144-A3D7-B71B6D729388}" type="presParOf" srcId="{BE88F0DB-B381-47C3-B507-4715086E8ABC}" destId="{909F5FD2-F476-45E3-A772-D21A58383A76}" srcOrd="1" destOrd="0" presId="urn:microsoft.com/office/officeart/2005/8/layout/process1"/>
    <dgm:cxn modelId="{EB944090-2014-A543-B21B-55A8B70C6083}" type="presParOf" srcId="{909F5FD2-F476-45E3-A772-D21A58383A76}" destId="{0A5907B9-B809-4026-B9FD-91F58C7C07B6}" srcOrd="0" destOrd="0" presId="urn:microsoft.com/office/officeart/2005/8/layout/process1"/>
    <dgm:cxn modelId="{F5976A19-3E7C-A946-9595-9606299AA951}" type="presParOf" srcId="{BE88F0DB-B381-47C3-B507-4715086E8ABC}" destId="{A884C394-D2A0-4F48-9969-6B2F5E76CEDE}" srcOrd="2" destOrd="0" presId="urn:microsoft.com/office/officeart/2005/8/layout/process1"/>
    <dgm:cxn modelId="{98F67728-A366-BA45-A8CB-16BFDD7F0912}" type="presParOf" srcId="{BE88F0DB-B381-47C3-B507-4715086E8ABC}" destId="{E381A78E-867E-43E1-BD92-30C6DB2AF4D5}" srcOrd="3" destOrd="0" presId="urn:microsoft.com/office/officeart/2005/8/layout/process1"/>
    <dgm:cxn modelId="{88923B36-A859-2042-817A-5328C259CA78}" type="presParOf" srcId="{E381A78E-867E-43E1-BD92-30C6DB2AF4D5}" destId="{35146EC8-6F80-4170-B704-6385AA59972A}" srcOrd="0" destOrd="0" presId="urn:microsoft.com/office/officeart/2005/8/layout/process1"/>
    <dgm:cxn modelId="{C840A78C-12FE-2D4E-BCA8-5EF44F72C11E}" type="presParOf" srcId="{BE88F0DB-B381-47C3-B507-4715086E8ABC}" destId="{8E9B6257-8C68-477C-AC98-A60E5BBE9FED}" srcOrd="4" destOrd="0" presId="urn:microsoft.com/office/officeart/2005/8/layout/process1"/>
    <dgm:cxn modelId="{BA18AE7E-6E3C-1243-AFCE-D4F1E99A0F22}" type="presParOf" srcId="{BE88F0DB-B381-47C3-B507-4715086E8ABC}" destId="{3027865A-F5B8-423B-B3AB-8C856C8C6C93}" srcOrd="5" destOrd="0" presId="urn:microsoft.com/office/officeart/2005/8/layout/process1"/>
    <dgm:cxn modelId="{74C45488-BBCF-274B-8456-AA073DD1EB80}" type="presParOf" srcId="{3027865A-F5B8-423B-B3AB-8C856C8C6C93}" destId="{45CB9EA7-216F-44FB-AAC1-217E07AACE3B}" srcOrd="0" destOrd="0" presId="urn:microsoft.com/office/officeart/2005/8/layout/process1"/>
    <dgm:cxn modelId="{A814FAD4-7CD7-B54C-8388-64169B708566}" type="presParOf" srcId="{BE88F0DB-B381-47C3-B507-4715086E8ABC}" destId="{D4E1AF49-FE61-437B-8797-E23E0967D8EB}" srcOrd="6" destOrd="0" presId="urn:microsoft.com/office/officeart/2005/8/layout/process1"/>
    <dgm:cxn modelId="{8BEB830E-9421-DD4C-B55C-06610292280E}" type="presParOf" srcId="{BE88F0DB-B381-47C3-B507-4715086E8ABC}" destId="{BCC64161-1623-4D29-949D-5C1CD873D4B3}" srcOrd="7" destOrd="0" presId="urn:microsoft.com/office/officeart/2005/8/layout/process1"/>
    <dgm:cxn modelId="{B906CB1D-D857-DC49-B698-11DDD5467EDB}" type="presParOf" srcId="{BCC64161-1623-4D29-949D-5C1CD873D4B3}" destId="{AA4062D1-8B24-44A4-90E2-061A613D413F}" srcOrd="0" destOrd="0" presId="urn:microsoft.com/office/officeart/2005/8/layout/process1"/>
    <dgm:cxn modelId="{D2FA52E6-907F-A345-AC4C-52FA2B3ECAF2}" type="presParOf" srcId="{BE88F0DB-B381-47C3-B507-4715086E8ABC}" destId="{A4851837-6FAE-4F8F-8C17-5C01A533F82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20A482-DEC1-45E0-9E28-F1BB50068CAE}" type="doc">
      <dgm:prSet loTypeId="urn:microsoft.com/office/officeart/2005/8/layout/default#8" loCatId="list" qsTypeId="urn:microsoft.com/office/officeart/2005/8/quickstyle/simple1#34" qsCatId="simple" csTypeId="urn:microsoft.com/office/officeart/2005/8/colors/colorful2" csCatId="colorful" phldr="1"/>
      <dgm:spPr/>
      <dgm:t>
        <a:bodyPr/>
        <a:lstStyle/>
        <a:p>
          <a:endParaRPr lang="en-US"/>
        </a:p>
      </dgm:t>
    </dgm:pt>
    <dgm:pt modelId="{2B7F1B11-CCE9-4E30-BEA2-35AE16833B2A}">
      <dgm:prSet custT="1"/>
      <dgm:spPr/>
      <dgm:t>
        <a:bodyPr/>
        <a:lstStyle/>
        <a:p>
          <a:pPr rtl="0"/>
          <a:r>
            <a:rPr lang="en-US" sz="2800" dirty="0" smtClean="0"/>
            <a:t>Relative advantage</a:t>
          </a:r>
          <a:endParaRPr lang="en-US" sz="2800" dirty="0"/>
        </a:p>
      </dgm:t>
    </dgm:pt>
    <dgm:pt modelId="{ACFC0CF0-EA88-457B-A865-79B27F8D8ACE}" type="parTrans" cxnId="{0D31DE44-4AB1-4978-91B8-B3C5EB2FA4FC}">
      <dgm:prSet/>
      <dgm:spPr/>
      <dgm:t>
        <a:bodyPr/>
        <a:lstStyle/>
        <a:p>
          <a:endParaRPr lang="en-US" sz="2000">
            <a:solidFill>
              <a:schemeClr val="tx1"/>
            </a:solidFill>
          </a:endParaRPr>
        </a:p>
      </dgm:t>
    </dgm:pt>
    <dgm:pt modelId="{381E26FE-D337-4FBA-8A00-06584650C19A}" type="sibTrans" cxnId="{0D31DE44-4AB1-4978-91B8-B3C5EB2FA4FC}">
      <dgm:prSet/>
      <dgm:spPr/>
      <dgm:t>
        <a:bodyPr/>
        <a:lstStyle/>
        <a:p>
          <a:endParaRPr lang="en-US" sz="2000">
            <a:solidFill>
              <a:schemeClr val="tx1"/>
            </a:solidFill>
          </a:endParaRPr>
        </a:p>
      </dgm:t>
    </dgm:pt>
    <dgm:pt modelId="{FF1F9786-5577-42DB-BA20-2C8B3AB26751}">
      <dgm:prSet custT="1"/>
      <dgm:spPr/>
      <dgm:t>
        <a:bodyPr/>
        <a:lstStyle/>
        <a:p>
          <a:pPr rtl="0"/>
          <a:r>
            <a:rPr lang="en-US" sz="2800" smtClean="0"/>
            <a:t>Compatibility </a:t>
          </a:r>
          <a:endParaRPr lang="en-US" sz="2800" dirty="0"/>
        </a:p>
      </dgm:t>
    </dgm:pt>
    <dgm:pt modelId="{881E7A18-C0AD-4677-A8A3-DD11F26A989D}" type="parTrans" cxnId="{3DC1A1B1-D711-4DC4-ACA0-5B33FA38A48C}">
      <dgm:prSet/>
      <dgm:spPr/>
      <dgm:t>
        <a:bodyPr/>
        <a:lstStyle/>
        <a:p>
          <a:endParaRPr lang="en-US" sz="2000">
            <a:solidFill>
              <a:schemeClr val="tx1"/>
            </a:solidFill>
          </a:endParaRPr>
        </a:p>
      </dgm:t>
    </dgm:pt>
    <dgm:pt modelId="{5B382D14-AEFD-4CF8-88B7-13622286887C}" type="sibTrans" cxnId="{3DC1A1B1-D711-4DC4-ACA0-5B33FA38A48C}">
      <dgm:prSet/>
      <dgm:spPr/>
      <dgm:t>
        <a:bodyPr/>
        <a:lstStyle/>
        <a:p>
          <a:endParaRPr lang="en-US" sz="2000">
            <a:solidFill>
              <a:schemeClr val="tx1"/>
            </a:solidFill>
          </a:endParaRPr>
        </a:p>
      </dgm:t>
    </dgm:pt>
    <dgm:pt modelId="{F88EE03B-FF7D-4C8A-85C3-AD76406E4FE8}">
      <dgm:prSet custT="1"/>
      <dgm:spPr/>
      <dgm:t>
        <a:bodyPr/>
        <a:lstStyle/>
        <a:p>
          <a:pPr rtl="0"/>
          <a:r>
            <a:rPr lang="en-US" sz="2800" dirty="0" smtClean="0"/>
            <a:t>Complexity</a:t>
          </a:r>
          <a:endParaRPr lang="en-US" sz="2800" dirty="0"/>
        </a:p>
      </dgm:t>
    </dgm:pt>
    <dgm:pt modelId="{32E294BD-15BD-40CA-8C58-917A7056ECA3}" type="parTrans" cxnId="{BD9C0EBA-A56F-4B1D-80A0-78D0ABD8A645}">
      <dgm:prSet/>
      <dgm:spPr/>
      <dgm:t>
        <a:bodyPr/>
        <a:lstStyle/>
        <a:p>
          <a:endParaRPr lang="en-US" sz="2000">
            <a:solidFill>
              <a:schemeClr val="tx1"/>
            </a:solidFill>
          </a:endParaRPr>
        </a:p>
      </dgm:t>
    </dgm:pt>
    <dgm:pt modelId="{572D429E-B609-45B8-8E08-E0AB635F1D4D}" type="sibTrans" cxnId="{BD9C0EBA-A56F-4B1D-80A0-78D0ABD8A645}">
      <dgm:prSet/>
      <dgm:spPr/>
      <dgm:t>
        <a:bodyPr/>
        <a:lstStyle/>
        <a:p>
          <a:endParaRPr lang="en-US" sz="2000">
            <a:solidFill>
              <a:schemeClr val="tx1"/>
            </a:solidFill>
          </a:endParaRPr>
        </a:p>
      </dgm:t>
    </dgm:pt>
    <dgm:pt modelId="{5A03B625-A9CE-4916-B61A-0B02020AC6E0}">
      <dgm:prSet custT="1"/>
      <dgm:spPr/>
      <dgm:t>
        <a:bodyPr/>
        <a:lstStyle/>
        <a:p>
          <a:pPr rtl="0"/>
          <a:r>
            <a:rPr lang="en-US" sz="2800" smtClean="0"/>
            <a:t>Divisibility</a:t>
          </a:r>
          <a:endParaRPr lang="en-US" sz="2800" dirty="0"/>
        </a:p>
      </dgm:t>
    </dgm:pt>
    <dgm:pt modelId="{5DB70015-A670-45E6-BAA3-4D201C2BC824}" type="parTrans" cxnId="{A1CE24EE-D05A-4A0E-AE4C-E55214E60ED1}">
      <dgm:prSet/>
      <dgm:spPr/>
      <dgm:t>
        <a:bodyPr/>
        <a:lstStyle/>
        <a:p>
          <a:endParaRPr lang="en-US" sz="2000">
            <a:solidFill>
              <a:schemeClr val="tx1"/>
            </a:solidFill>
          </a:endParaRPr>
        </a:p>
      </dgm:t>
    </dgm:pt>
    <dgm:pt modelId="{273FB6EB-0EA6-49B6-8347-D65BA5D25442}" type="sibTrans" cxnId="{A1CE24EE-D05A-4A0E-AE4C-E55214E60ED1}">
      <dgm:prSet/>
      <dgm:spPr/>
      <dgm:t>
        <a:bodyPr/>
        <a:lstStyle/>
        <a:p>
          <a:endParaRPr lang="en-US" sz="2000">
            <a:solidFill>
              <a:schemeClr val="tx1"/>
            </a:solidFill>
          </a:endParaRPr>
        </a:p>
      </dgm:t>
    </dgm:pt>
    <dgm:pt modelId="{BDF1E9B1-8B01-487D-8D05-C295EAB55B33}">
      <dgm:prSet custT="1"/>
      <dgm:spPr/>
      <dgm:t>
        <a:bodyPr/>
        <a:lstStyle/>
        <a:p>
          <a:pPr rtl="0"/>
          <a:r>
            <a:rPr lang="en-US" sz="2800" smtClean="0"/>
            <a:t>Communicability</a:t>
          </a:r>
          <a:endParaRPr lang="en-US" sz="2800" dirty="0"/>
        </a:p>
      </dgm:t>
    </dgm:pt>
    <dgm:pt modelId="{8864463A-F69D-45D0-A441-DA63252E56E3}" type="parTrans" cxnId="{72FAF49D-07E3-4C10-8CB2-520D7610E862}">
      <dgm:prSet/>
      <dgm:spPr/>
      <dgm:t>
        <a:bodyPr/>
        <a:lstStyle/>
        <a:p>
          <a:endParaRPr lang="en-US" sz="2000">
            <a:solidFill>
              <a:schemeClr val="tx1"/>
            </a:solidFill>
          </a:endParaRPr>
        </a:p>
      </dgm:t>
    </dgm:pt>
    <dgm:pt modelId="{59A9C0E7-DCA2-4F93-9182-53B771D5377F}" type="sibTrans" cxnId="{72FAF49D-07E3-4C10-8CB2-520D7610E862}">
      <dgm:prSet/>
      <dgm:spPr/>
      <dgm:t>
        <a:bodyPr/>
        <a:lstStyle/>
        <a:p>
          <a:endParaRPr lang="en-US" sz="2000">
            <a:solidFill>
              <a:schemeClr val="tx1"/>
            </a:solidFill>
          </a:endParaRPr>
        </a:p>
      </dgm:t>
    </dgm:pt>
    <dgm:pt modelId="{735F643F-8E84-45DC-AAE5-82726D3B2FB0}" type="pres">
      <dgm:prSet presAssocID="{6120A482-DEC1-45E0-9E28-F1BB50068CAE}" presName="diagram" presStyleCnt="0">
        <dgm:presLayoutVars>
          <dgm:dir/>
          <dgm:resizeHandles val="exact"/>
        </dgm:presLayoutVars>
      </dgm:prSet>
      <dgm:spPr/>
      <dgm:t>
        <a:bodyPr/>
        <a:lstStyle/>
        <a:p>
          <a:endParaRPr lang="en-US"/>
        </a:p>
      </dgm:t>
    </dgm:pt>
    <dgm:pt modelId="{AECC94DE-3AC3-4C2B-BFAC-F7365A68FA09}" type="pres">
      <dgm:prSet presAssocID="{2B7F1B11-CCE9-4E30-BEA2-35AE16833B2A}" presName="node" presStyleLbl="node1" presStyleIdx="0" presStyleCnt="5">
        <dgm:presLayoutVars>
          <dgm:bulletEnabled val="1"/>
        </dgm:presLayoutVars>
      </dgm:prSet>
      <dgm:spPr/>
      <dgm:t>
        <a:bodyPr/>
        <a:lstStyle/>
        <a:p>
          <a:endParaRPr lang="en-US"/>
        </a:p>
      </dgm:t>
    </dgm:pt>
    <dgm:pt modelId="{3E467FB6-4B82-4071-A338-5509FCB09DDF}" type="pres">
      <dgm:prSet presAssocID="{381E26FE-D337-4FBA-8A00-06584650C19A}" presName="sibTrans" presStyleCnt="0"/>
      <dgm:spPr/>
      <dgm:t>
        <a:bodyPr/>
        <a:lstStyle/>
        <a:p>
          <a:endParaRPr lang="en-US"/>
        </a:p>
      </dgm:t>
    </dgm:pt>
    <dgm:pt modelId="{0FEE24F1-59F8-4A4E-96F2-D4EFF00B5547}" type="pres">
      <dgm:prSet presAssocID="{FF1F9786-5577-42DB-BA20-2C8B3AB26751}" presName="node" presStyleLbl="node1" presStyleIdx="1" presStyleCnt="5">
        <dgm:presLayoutVars>
          <dgm:bulletEnabled val="1"/>
        </dgm:presLayoutVars>
      </dgm:prSet>
      <dgm:spPr/>
      <dgm:t>
        <a:bodyPr/>
        <a:lstStyle/>
        <a:p>
          <a:endParaRPr lang="en-US"/>
        </a:p>
      </dgm:t>
    </dgm:pt>
    <dgm:pt modelId="{586359A7-2CD9-4313-8F8C-3235C834BC8C}" type="pres">
      <dgm:prSet presAssocID="{5B382D14-AEFD-4CF8-88B7-13622286887C}" presName="sibTrans" presStyleCnt="0"/>
      <dgm:spPr/>
      <dgm:t>
        <a:bodyPr/>
        <a:lstStyle/>
        <a:p>
          <a:endParaRPr lang="en-US"/>
        </a:p>
      </dgm:t>
    </dgm:pt>
    <dgm:pt modelId="{1CFCA129-80F1-4400-AD03-314B38EEC85F}" type="pres">
      <dgm:prSet presAssocID="{F88EE03B-FF7D-4C8A-85C3-AD76406E4FE8}" presName="node" presStyleLbl="node1" presStyleIdx="2" presStyleCnt="5">
        <dgm:presLayoutVars>
          <dgm:bulletEnabled val="1"/>
        </dgm:presLayoutVars>
      </dgm:prSet>
      <dgm:spPr/>
      <dgm:t>
        <a:bodyPr/>
        <a:lstStyle/>
        <a:p>
          <a:endParaRPr lang="en-US"/>
        </a:p>
      </dgm:t>
    </dgm:pt>
    <dgm:pt modelId="{43F1E6DE-77A3-4327-9057-7F85195F0136}" type="pres">
      <dgm:prSet presAssocID="{572D429E-B609-45B8-8E08-E0AB635F1D4D}" presName="sibTrans" presStyleCnt="0"/>
      <dgm:spPr/>
      <dgm:t>
        <a:bodyPr/>
        <a:lstStyle/>
        <a:p>
          <a:endParaRPr lang="en-US"/>
        </a:p>
      </dgm:t>
    </dgm:pt>
    <dgm:pt modelId="{E1B71E72-7C11-495E-9982-A81DDEC80749}" type="pres">
      <dgm:prSet presAssocID="{5A03B625-A9CE-4916-B61A-0B02020AC6E0}" presName="node" presStyleLbl="node1" presStyleIdx="3" presStyleCnt="5">
        <dgm:presLayoutVars>
          <dgm:bulletEnabled val="1"/>
        </dgm:presLayoutVars>
      </dgm:prSet>
      <dgm:spPr/>
      <dgm:t>
        <a:bodyPr/>
        <a:lstStyle/>
        <a:p>
          <a:endParaRPr lang="en-US"/>
        </a:p>
      </dgm:t>
    </dgm:pt>
    <dgm:pt modelId="{741469D0-CF3C-4C20-9C16-52265F26DD49}" type="pres">
      <dgm:prSet presAssocID="{273FB6EB-0EA6-49B6-8347-D65BA5D25442}" presName="sibTrans" presStyleCnt="0"/>
      <dgm:spPr/>
      <dgm:t>
        <a:bodyPr/>
        <a:lstStyle/>
        <a:p>
          <a:endParaRPr lang="en-US"/>
        </a:p>
      </dgm:t>
    </dgm:pt>
    <dgm:pt modelId="{D58A9081-2F44-4E82-A8E9-C81A2201E31B}" type="pres">
      <dgm:prSet presAssocID="{BDF1E9B1-8B01-487D-8D05-C295EAB55B33}" presName="node" presStyleLbl="node1" presStyleIdx="4" presStyleCnt="5" custScaleX="123846">
        <dgm:presLayoutVars>
          <dgm:bulletEnabled val="1"/>
        </dgm:presLayoutVars>
      </dgm:prSet>
      <dgm:spPr/>
      <dgm:t>
        <a:bodyPr/>
        <a:lstStyle/>
        <a:p>
          <a:endParaRPr lang="en-US"/>
        </a:p>
      </dgm:t>
    </dgm:pt>
  </dgm:ptLst>
  <dgm:cxnLst>
    <dgm:cxn modelId="{4A010930-1DD7-0349-9A0B-6BF3718460BD}" type="presOf" srcId="{BDF1E9B1-8B01-487D-8D05-C295EAB55B33}" destId="{D58A9081-2F44-4E82-A8E9-C81A2201E31B}" srcOrd="0" destOrd="0" presId="urn:microsoft.com/office/officeart/2005/8/layout/default#8"/>
    <dgm:cxn modelId="{BD9C0EBA-A56F-4B1D-80A0-78D0ABD8A645}" srcId="{6120A482-DEC1-45E0-9E28-F1BB50068CAE}" destId="{F88EE03B-FF7D-4C8A-85C3-AD76406E4FE8}" srcOrd="2" destOrd="0" parTransId="{32E294BD-15BD-40CA-8C58-917A7056ECA3}" sibTransId="{572D429E-B609-45B8-8E08-E0AB635F1D4D}"/>
    <dgm:cxn modelId="{A1CE24EE-D05A-4A0E-AE4C-E55214E60ED1}" srcId="{6120A482-DEC1-45E0-9E28-F1BB50068CAE}" destId="{5A03B625-A9CE-4916-B61A-0B02020AC6E0}" srcOrd="3" destOrd="0" parTransId="{5DB70015-A670-45E6-BAA3-4D201C2BC824}" sibTransId="{273FB6EB-0EA6-49B6-8347-D65BA5D25442}"/>
    <dgm:cxn modelId="{3DC1A1B1-D711-4DC4-ACA0-5B33FA38A48C}" srcId="{6120A482-DEC1-45E0-9E28-F1BB50068CAE}" destId="{FF1F9786-5577-42DB-BA20-2C8B3AB26751}" srcOrd="1" destOrd="0" parTransId="{881E7A18-C0AD-4677-A8A3-DD11F26A989D}" sibTransId="{5B382D14-AEFD-4CF8-88B7-13622286887C}"/>
    <dgm:cxn modelId="{B5CB952B-F86B-6F42-B3EB-807E39A2A394}" type="presOf" srcId="{2B7F1B11-CCE9-4E30-BEA2-35AE16833B2A}" destId="{AECC94DE-3AC3-4C2B-BFAC-F7365A68FA09}" srcOrd="0" destOrd="0" presId="urn:microsoft.com/office/officeart/2005/8/layout/default#8"/>
    <dgm:cxn modelId="{215E60B4-7D30-574B-8042-1C6C09FC721D}" type="presOf" srcId="{6120A482-DEC1-45E0-9E28-F1BB50068CAE}" destId="{735F643F-8E84-45DC-AAE5-82726D3B2FB0}" srcOrd="0" destOrd="0" presId="urn:microsoft.com/office/officeart/2005/8/layout/default#8"/>
    <dgm:cxn modelId="{72FAF49D-07E3-4C10-8CB2-520D7610E862}" srcId="{6120A482-DEC1-45E0-9E28-F1BB50068CAE}" destId="{BDF1E9B1-8B01-487D-8D05-C295EAB55B33}" srcOrd="4" destOrd="0" parTransId="{8864463A-F69D-45D0-A441-DA63252E56E3}" sibTransId="{59A9C0E7-DCA2-4F93-9182-53B771D5377F}"/>
    <dgm:cxn modelId="{782AB1AD-E9B7-B74F-9AD9-2E55FD69D486}" type="presOf" srcId="{FF1F9786-5577-42DB-BA20-2C8B3AB26751}" destId="{0FEE24F1-59F8-4A4E-96F2-D4EFF00B5547}" srcOrd="0" destOrd="0" presId="urn:microsoft.com/office/officeart/2005/8/layout/default#8"/>
    <dgm:cxn modelId="{0D31DE44-4AB1-4978-91B8-B3C5EB2FA4FC}" srcId="{6120A482-DEC1-45E0-9E28-F1BB50068CAE}" destId="{2B7F1B11-CCE9-4E30-BEA2-35AE16833B2A}" srcOrd="0" destOrd="0" parTransId="{ACFC0CF0-EA88-457B-A865-79B27F8D8ACE}" sibTransId="{381E26FE-D337-4FBA-8A00-06584650C19A}"/>
    <dgm:cxn modelId="{00C8FC9E-7D79-4E49-AC75-87A84974A8FE}" type="presOf" srcId="{F88EE03B-FF7D-4C8A-85C3-AD76406E4FE8}" destId="{1CFCA129-80F1-4400-AD03-314B38EEC85F}" srcOrd="0" destOrd="0" presId="urn:microsoft.com/office/officeart/2005/8/layout/default#8"/>
    <dgm:cxn modelId="{970CEDA7-7652-2548-841A-CCE0BF48A929}" type="presOf" srcId="{5A03B625-A9CE-4916-B61A-0B02020AC6E0}" destId="{E1B71E72-7C11-495E-9982-A81DDEC80749}" srcOrd="0" destOrd="0" presId="urn:microsoft.com/office/officeart/2005/8/layout/default#8"/>
    <dgm:cxn modelId="{1A08780D-CFB6-4F44-A934-B1EEAE49BD96}" type="presParOf" srcId="{735F643F-8E84-45DC-AAE5-82726D3B2FB0}" destId="{AECC94DE-3AC3-4C2B-BFAC-F7365A68FA09}" srcOrd="0" destOrd="0" presId="urn:microsoft.com/office/officeart/2005/8/layout/default#8"/>
    <dgm:cxn modelId="{346BE858-D1B9-AD45-9665-7CFF33A6D0F3}" type="presParOf" srcId="{735F643F-8E84-45DC-AAE5-82726D3B2FB0}" destId="{3E467FB6-4B82-4071-A338-5509FCB09DDF}" srcOrd="1" destOrd="0" presId="urn:microsoft.com/office/officeart/2005/8/layout/default#8"/>
    <dgm:cxn modelId="{136DC0D9-C138-F043-A502-7C8B8FE527B1}" type="presParOf" srcId="{735F643F-8E84-45DC-AAE5-82726D3B2FB0}" destId="{0FEE24F1-59F8-4A4E-96F2-D4EFF00B5547}" srcOrd="2" destOrd="0" presId="urn:microsoft.com/office/officeart/2005/8/layout/default#8"/>
    <dgm:cxn modelId="{9F4D1545-F421-4741-87A8-DFC8D431812D}" type="presParOf" srcId="{735F643F-8E84-45DC-AAE5-82726D3B2FB0}" destId="{586359A7-2CD9-4313-8F8C-3235C834BC8C}" srcOrd="3" destOrd="0" presId="urn:microsoft.com/office/officeart/2005/8/layout/default#8"/>
    <dgm:cxn modelId="{587AFCC9-11DC-C04D-882E-21EAF18E624B}" type="presParOf" srcId="{735F643F-8E84-45DC-AAE5-82726D3B2FB0}" destId="{1CFCA129-80F1-4400-AD03-314B38EEC85F}" srcOrd="4" destOrd="0" presId="urn:microsoft.com/office/officeart/2005/8/layout/default#8"/>
    <dgm:cxn modelId="{E0D7336C-7913-3247-8FF8-1B01D3A06326}" type="presParOf" srcId="{735F643F-8E84-45DC-AAE5-82726D3B2FB0}" destId="{43F1E6DE-77A3-4327-9057-7F85195F0136}" srcOrd="5" destOrd="0" presId="urn:microsoft.com/office/officeart/2005/8/layout/default#8"/>
    <dgm:cxn modelId="{5F473313-74C3-F44B-A3B5-3EC4EED590D1}" type="presParOf" srcId="{735F643F-8E84-45DC-AAE5-82726D3B2FB0}" destId="{E1B71E72-7C11-495E-9982-A81DDEC80749}" srcOrd="6" destOrd="0" presId="urn:microsoft.com/office/officeart/2005/8/layout/default#8"/>
    <dgm:cxn modelId="{2AFE6CF3-DF46-2A4E-820A-3F200D9F3D52}" type="presParOf" srcId="{735F643F-8E84-45DC-AAE5-82726D3B2FB0}" destId="{741469D0-CF3C-4C20-9C16-52265F26DD49}" srcOrd="7" destOrd="0" presId="urn:microsoft.com/office/officeart/2005/8/layout/default#8"/>
    <dgm:cxn modelId="{876D1F0D-660E-704F-92B2-0CF40D0F6D87}" type="presParOf" srcId="{735F643F-8E84-45DC-AAE5-82726D3B2FB0}" destId="{D58A9081-2F44-4E82-A8E9-C81A2201E31B}" srcOrd="8" destOrd="0" presId="urn:microsoft.com/office/officeart/2005/8/layout/default#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95BF3-5010-4A13-9EF3-81D27ADEFEC4}">
      <dsp:nvSpPr>
        <dsp:cNvPr id="0" name=""/>
        <dsp:cNvSpPr/>
      </dsp:nvSpPr>
      <dsp:spPr>
        <a:xfrm>
          <a:off x="2547" y="109110"/>
          <a:ext cx="2484239" cy="97343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b="0" kern="1200" smtClean="0"/>
            <a:t>Membership Groups </a:t>
          </a:r>
          <a:endParaRPr lang="en-US" sz="2700" kern="1200" dirty="0"/>
        </a:p>
      </dsp:txBody>
      <dsp:txXfrm>
        <a:off x="2547" y="109110"/>
        <a:ext cx="2484239" cy="973436"/>
      </dsp:txXfrm>
    </dsp:sp>
    <dsp:sp modelId="{AE44EC89-902F-4C67-885A-4B10ED4D00B5}">
      <dsp:nvSpPr>
        <dsp:cNvPr id="0" name=""/>
        <dsp:cNvSpPr/>
      </dsp:nvSpPr>
      <dsp:spPr>
        <a:xfrm>
          <a:off x="2547" y="1082547"/>
          <a:ext cx="2484239" cy="299934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smtClean="0"/>
            <a:t>Groups with direct influence and to which a person belongs</a:t>
          </a:r>
          <a:endParaRPr lang="en-US" sz="2700" kern="1200" dirty="0"/>
        </a:p>
      </dsp:txBody>
      <dsp:txXfrm>
        <a:off x="2547" y="1082547"/>
        <a:ext cx="2484239" cy="2999341"/>
      </dsp:txXfrm>
    </dsp:sp>
    <dsp:sp modelId="{656002D5-4538-4E8F-8676-D602208B71AE}">
      <dsp:nvSpPr>
        <dsp:cNvPr id="0" name=""/>
        <dsp:cNvSpPr/>
      </dsp:nvSpPr>
      <dsp:spPr>
        <a:xfrm>
          <a:off x="2834580" y="109110"/>
          <a:ext cx="2484239" cy="973436"/>
        </a:xfrm>
        <a:prstGeom prst="rect">
          <a:avLst/>
        </a:prstGeom>
        <a:solidFill>
          <a:schemeClr val="accent2">
            <a:hueOff val="-1760030"/>
            <a:satOff val="-14845"/>
            <a:lumOff val="5295"/>
            <a:alphaOff val="0"/>
          </a:schemeClr>
        </a:solidFill>
        <a:ln w="25400" cap="flat" cmpd="sng" algn="ctr">
          <a:solidFill>
            <a:schemeClr val="accent2">
              <a:hueOff val="-1760030"/>
              <a:satOff val="-14845"/>
              <a:lumOff val="52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b="0" kern="1200" dirty="0" smtClean="0"/>
            <a:t>Aspirational Groups</a:t>
          </a:r>
          <a:endParaRPr lang="en-US" sz="2700" kern="1200" dirty="0"/>
        </a:p>
      </dsp:txBody>
      <dsp:txXfrm>
        <a:off x="2834580" y="109110"/>
        <a:ext cx="2484239" cy="973436"/>
      </dsp:txXfrm>
    </dsp:sp>
    <dsp:sp modelId="{C0F5EF71-EB19-44D9-BAEE-FC2EA94F64EA}">
      <dsp:nvSpPr>
        <dsp:cNvPr id="0" name=""/>
        <dsp:cNvSpPr/>
      </dsp:nvSpPr>
      <dsp:spPr>
        <a:xfrm>
          <a:off x="2834580" y="1082547"/>
          <a:ext cx="2484239" cy="2999341"/>
        </a:xfrm>
        <a:prstGeom prst="rect">
          <a:avLst/>
        </a:prstGeom>
        <a:solidFill>
          <a:schemeClr val="accent2">
            <a:tint val="40000"/>
            <a:alpha val="90000"/>
            <a:hueOff val="-1772286"/>
            <a:satOff val="-11463"/>
            <a:lumOff val="1120"/>
            <a:alphaOff val="0"/>
          </a:schemeClr>
        </a:solidFill>
        <a:ln w="25400" cap="flat" cmpd="sng" algn="ctr">
          <a:solidFill>
            <a:schemeClr val="accent2">
              <a:tint val="40000"/>
              <a:alpha val="90000"/>
              <a:hueOff val="-1772286"/>
              <a:satOff val="-11463"/>
              <a:lumOff val="11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smtClean="0"/>
            <a:t>Groups an individual wishes to belong to</a:t>
          </a:r>
          <a:endParaRPr lang="en-US" sz="2700" kern="1200" dirty="0"/>
        </a:p>
      </dsp:txBody>
      <dsp:txXfrm>
        <a:off x="2834580" y="1082547"/>
        <a:ext cx="2484239" cy="2999341"/>
      </dsp:txXfrm>
    </dsp:sp>
    <dsp:sp modelId="{6DB108AB-DD09-4A0C-B33E-7B64A99B6793}">
      <dsp:nvSpPr>
        <dsp:cNvPr id="0" name=""/>
        <dsp:cNvSpPr/>
      </dsp:nvSpPr>
      <dsp:spPr>
        <a:xfrm>
          <a:off x="5666612" y="109110"/>
          <a:ext cx="2484239" cy="973436"/>
        </a:xfrm>
        <a:prstGeom prst="rect">
          <a:avLst/>
        </a:prstGeom>
        <a:solidFill>
          <a:schemeClr val="accent2">
            <a:hueOff val="-3520061"/>
            <a:satOff val="-29689"/>
            <a:lumOff val="10589"/>
            <a:alphaOff val="0"/>
          </a:schemeClr>
        </a:solidFill>
        <a:ln w="25400" cap="flat" cmpd="sng" algn="ctr">
          <a:solidFill>
            <a:schemeClr val="accent2">
              <a:hueOff val="-3520061"/>
              <a:satOff val="-29689"/>
              <a:lumOff val="1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b="0" kern="1200" smtClean="0"/>
            <a:t>Reference Groups</a:t>
          </a:r>
          <a:endParaRPr lang="en-US" sz="2700" kern="1200" dirty="0"/>
        </a:p>
      </dsp:txBody>
      <dsp:txXfrm>
        <a:off x="5666612" y="109110"/>
        <a:ext cx="2484239" cy="973436"/>
      </dsp:txXfrm>
    </dsp:sp>
    <dsp:sp modelId="{A19CB88B-B9BA-424F-BDFF-EAAC762A5337}">
      <dsp:nvSpPr>
        <dsp:cNvPr id="0" name=""/>
        <dsp:cNvSpPr/>
      </dsp:nvSpPr>
      <dsp:spPr>
        <a:xfrm>
          <a:off x="5666612" y="1082547"/>
          <a:ext cx="2484239" cy="2999341"/>
        </a:xfrm>
        <a:prstGeom prst="rect">
          <a:avLst/>
        </a:prstGeom>
        <a:solidFill>
          <a:schemeClr val="accent2">
            <a:tint val="40000"/>
            <a:alpha val="90000"/>
            <a:hueOff val="-3544571"/>
            <a:satOff val="-22925"/>
            <a:lumOff val="2239"/>
            <a:alphaOff val="0"/>
          </a:schemeClr>
        </a:solidFill>
        <a:ln w="25400" cap="flat" cmpd="sng" algn="ctr">
          <a:solidFill>
            <a:schemeClr val="accent2">
              <a:tint val="40000"/>
              <a:alpha val="90000"/>
              <a:hueOff val="-3544571"/>
              <a:satOff val="-22925"/>
              <a:lumOff val="2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smtClean="0"/>
            <a:t>Groups that form a comparison or reference in forming attitudes or behavior</a:t>
          </a:r>
          <a:endParaRPr lang="en-US" sz="2700" kern="1200" dirty="0"/>
        </a:p>
      </dsp:txBody>
      <dsp:txXfrm>
        <a:off x="5666612" y="1082547"/>
        <a:ext cx="2484239" cy="2999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4F38D-3790-4900-B123-3F3DA016D38B}">
      <dsp:nvSpPr>
        <dsp:cNvPr id="0" name=""/>
        <dsp:cNvSpPr/>
      </dsp:nvSpPr>
      <dsp:spPr>
        <a:xfrm>
          <a:off x="0" y="540543"/>
          <a:ext cx="1881187" cy="1128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Personal income</a:t>
          </a:r>
          <a:endParaRPr lang="en-US" sz="3100" kern="1200" dirty="0"/>
        </a:p>
      </dsp:txBody>
      <dsp:txXfrm>
        <a:off x="0" y="540543"/>
        <a:ext cx="1881187" cy="1128712"/>
      </dsp:txXfrm>
    </dsp:sp>
    <dsp:sp modelId="{FF154D3D-A225-4A93-A817-1341775D04EC}">
      <dsp:nvSpPr>
        <dsp:cNvPr id="0" name=""/>
        <dsp:cNvSpPr/>
      </dsp:nvSpPr>
      <dsp:spPr>
        <a:xfrm>
          <a:off x="2069306" y="540543"/>
          <a:ext cx="1881187" cy="1128712"/>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Savings</a:t>
          </a:r>
        </a:p>
      </dsp:txBody>
      <dsp:txXfrm>
        <a:off x="2069306" y="540543"/>
        <a:ext cx="1881187" cy="1128712"/>
      </dsp:txXfrm>
    </dsp:sp>
    <dsp:sp modelId="{B5FC5A2D-CDAC-406E-A046-8CF31B89B6BD}">
      <dsp:nvSpPr>
        <dsp:cNvPr id="0" name=""/>
        <dsp:cNvSpPr/>
      </dsp:nvSpPr>
      <dsp:spPr>
        <a:xfrm>
          <a:off x="4138612" y="540543"/>
          <a:ext cx="1881187" cy="1128712"/>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Interest rates</a:t>
          </a:r>
        </a:p>
      </dsp:txBody>
      <dsp:txXfrm>
        <a:off x="4138612" y="540543"/>
        <a:ext cx="1881187" cy="1128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C616-F24E-4495-BA11-0D86B5DF0069}">
      <dsp:nvSpPr>
        <dsp:cNvPr id="0" name=""/>
        <dsp:cNvSpPr/>
      </dsp:nvSpPr>
      <dsp:spPr>
        <a:xfrm>
          <a:off x="0" y="533397"/>
          <a:ext cx="2428875" cy="14573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t>Personal Factors</a:t>
          </a:r>
          <a:endParaRPr lang="en-US" sz="2300" b="1" kern="1200" dirty="0"/>
        </a:p>
      </dsp:txBody>
      <dsp:txXfrm>
        <a:off x="0" y="533397"/>
        <a:ext cx="2428875" cy="1457324"/>
      </dsp:txXfrm>
    </dsp:sp>
    <dsp:sp modelId="{3E6A1A0F-98A5-4C8E-89A5-5DB000729BAE}">
      <dsp:nvSpPr>
        <dsp:cNvPr id="0" name=""/>
        <dsp:cNvSpPr/>
      </dsp:nvSpPr>
      <dsp:spPr>
        <a:xfrm>
          <a:off x="2667001" y="533397"/>
          <a:ext cx="2428875" cy="1457324"/>
        </a:xfrm>
        <a:prstGeom prst="rect">
          <a:avLst/>
        </a:prstGeom>
        <a:solidFill>
          <a:schemeClr val="accent2">
            <a:hueOff val="-704012"/>
            <a:satOff val="-5938"/>
            <a:lumOff val="2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smtClean="0"/>
            <a:t>Dominance</a:t>
          </a:r>
          <a:endParaRPr lang="en-US" sz="2300" b="1" kern="1200" dirty="0"/>
        </a:p>
      </dsp:txBody>
      <dsp:txXfrm>
        <a:off x="2667001" y="533397"/>
        <a:ext cx="2428875" cy="1457324"/>
      </dsp:txXfrm>
    </dsp:sp>
    <dsp:sp modelId="{3603A864-57C4-4D1E-A421-71FD6063889F}">
      <dsp:nvSpPr>
        <dsp:cNvPr id="0" name=""/>
        <dsp:cNvSpPr/>
      </dsp:nvSpPr>
      <dsp:spPr>
        <a:xfrm>
          <a:off x="5343525" y="533397"/>
          <a:ext cx="2428875" cy="1457324"/>
        </a:xfrm>
        <a:prstGeom prst="rect">
          <a:avLst/>
        </a:prstGeom>
        <a:solidFill>
          <a:schemeClr val="accent2">
            <a:hueOff val="-1408024"/>
            <a:satOff val="-11876"/>
            <a:lumOff val="4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smtClean="0"/>
            <a:t>Autonomy</a:t>
          </a:r>
          <a:endParaRPr lang="en-US" sz="2300" b="1" kern="1200" dirty="0"/>
        </a:p>
      </dsp:txBody>
      <dsp:txXfrm>
        <a:off x="5343525" y="533397"/>
        <a:ext cx="2428875" cy="1457324"/>
      </dsp:txXfrm>
    </dsp:sp>
    <dsp:sp modelId="{A0F1BADC-37AC-4019-9E36-658C960CCF93}">
      <dsp:nvSpPr>
        <dsp:cNvPr id="0" name=""/>
        <dsp:cNvSpPr/>
      </dsp:nvSpPr>
      <dsp:spPr>
        <a:xfrm>
          <a:off x="0" y="2178843"/>
          <a:ext cx="2428875" cy="1457324"/>
        </a:xfrm>
        <a:prstGeom prst="rect">
          <a:avLst/>
        </a:prstGeom>
        <a:solidFill>
          <a:schemeClr val="accent2">
            <a:hueOff val="-2112036"/>
            <a:satOff val="-17813"/>
            <a:lumOff val="6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smtClean="0"/>
            <a:t>Defensiveness</a:t>
          </a:r>
          <a:endParaRPr lang="en-US" sz="2300" b="1" kern="1200" dirty="0"/>
        </a:p>
      </dsp:txBody>
      <dsp:txXfrm>
        <a:off x="0" y="2178843"/>
        <a:ext cx="2428875" cy="1457324"/>
      </dsp:txXfrm>
    </dsp:sp>
    <dsp:sp modelId="{27EAAEA5-7C7E-464D-8F65-EB5CA09D60D6}">
      <dsp:nvSpPr>
        <dsp:cNvPr id="0" name=""/>
        <dsp:cNvSpPr/>
      </dsp:nvSpPr>
      <dsp:spPr>
        <a:xfrm>
          <a:off x="2671762" y="2178843"/>
          <a:ext cx="2428875" cy="1457324"/>
        </a:xfrm>
        <a:prstGeom prst="rect">
          <a:avLst/>
        </a:prstGeom>
        <a:solidFill>
          <a:schemeClr val="accent2">
            <a:hueOff val="-2816049"/>
            <a:satOff val="-23751"/>
            <a:lumOff val="8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smtClean="0"/>
            <a:t>Adaptability</a:t>
          </a:r>
          <a:endParaRPr lang="en-US" sz="2300" b="1" kern="1200" dirty="0"/>
        </a:p>
      </dsp:txBody>
      <dsp:txXfrm>
        <a:off x="2671762" y="2178843"/>
        <a:ext cx="2428875" cy="1457324"/>
      </dsp:txXfrm>
    </dsp:sp>
    <dsp:sp modelId="{F0CE1308-3E6D-4C9C-A533-07A145CC45C0}">
      <dsp:nvSpPr>
        <dsp:cNvPr id="0" name=""/>
        <dsp:cNvSpPr/>
      </dsp:nvSpPr>
      <dsp:spPr>
        <a:xfrm>
          <a:off x="5343525" y="2178843"/>
          <a:ext cx="2428875" cy="1457324"/>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t>Aggressiveness</a:t>
          </a:r>
          <a:endParaRPr lang="en-US" sz="2300" b="1" kern="1200" dirty="0"/>
        </a:p>
      </dsp:txBody>
      <dsp:txXfrm>
        <a:off x="5343525" y="2178843"/>
        <a:ext cx="2428875" cy="1457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4AC03-48D6-4A99-8DD3-916455986B25}">
      <dsp:nvSpPr>
        <dsp:cNvPr id="0" name=""/>
        <dsp:cNvSpPr/>
      </dsp:nvSpPr>
      <dsp:spPr>
        <a:xfrm>
          <a:off x="0" y="50159"/>
          <a:ext cx="5334000" cy="6236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Motivation</a:t>
          </a:r>
          <a:endParaRPr lang="en-US" sz="2600" kern="1200" dirty="0"/>
        </a:p>
      </dsp:txBody>
      <dsp:txXfrm>
        <a:off x="30442" y="80601"/>
        <a:ext cx="5273116" cy="562726"/>
      </dsp:txXfrm>
    </dsp:sp>
    <dsp:sp modelId="{9746DCFA-E61B-465F-ADB8-D0A69B9611C5}">
      <dsp:nvSpPr>
        <dsp:cNvPr id="0" name=""/>
        <dsp:cNvSpPr/>
      </dsp:nvSpPr>
      <dsp:spPr>
        <a:xfrm>
          <a:off x="0" y="748649"/>
          <a:ext cx="5334000" cy="623610"/>
        </a:xfrm>
        <a:prstGeom prst="round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Perception</a:t>
          </a:r>
          <a:endParaRPr lang="en-US" sz="2600" kern="1200" dirty="0"/>
        </a:p>
      </dsp:txBody>
      <dsp:txXfrm>
        <a:off x="30442" y="779091"/>
        <a:ext cx="5273116" cy="562726"/>
      </dsp:txXfrm>
    </dsp:sp>
    <dsp:sp modelId="{10B4D608-A894-4ACB-8F45-9E35927F945A}">
      <dsp:nvSpPr>
        <dsp:cNvPr id="0" name=""/>
        <dsp:cNvSpPr/>
      </dsp:nvSpPr>
      <dsp:spPr>
        <a:xfrm>
          <a:off x="0" y="1447139"/>
          <a:ext cx="5334000" cy="623610"/>
        </a:xfrm>
        <a:prstGeom prst="round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Learning</a:t>
          </a:r>
          <a:endParaRPr lang="en-US" sz="2600" kern="1200" dirty="0"/>
        </a:p>
      </dsp:txBody>
      <dsp:txXfrm>
        <a:off x="30442" y="1477581"/>
        <a:ext cx="5273116" cy="562726"/>
      </dsp:txXfrm>
    </dsp:sp>
    <dsp:sp modelId="{5FBEFD17-88D3-429B-903D-782779D24E2F}">
      <dsp:nvSpPr>
        <dsp:cNvPr id="0" name=""/>
        <dsp:cNvSpPr/>
      </dsp:nvSpPr>
      <dsp:spPr>
        <a:xfrm>
          <a:off x="0" y="2145630"/>
          <a:ext cx="5334000" cy="623610"/>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Beliefs and attitudes</a:t>
          </a:r>
          <a:endParaRPr lang="en-US" sz="2600" kern="1200" dirty="0"/>
        </a:p>
      </dsp:txBody>
      <dsp:txXfrm>
        <a:off x="30442" y="2176072"/>
        <a:ext cx="5273116" cy="562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33DE3-FDC6-48DE-A37A-DCC9995E8F02}">
      <dsp:nvSpPr>
        <dsp:cNvPr id="0" name=""/>
        <dsp:cNvSpPr/>
      </dsp:nvSpPr>
      <dsp:spPr>
        <a:xfrm>
          <a:off x="771529" y="0"/>
          <a:ext cx="1757027" cy="10542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Drives</a:t>
          </a:r>
          <a:endParaRPr lang="en-US" sz="2800" b="1" kern="1200" dirty="0"/>
        </a:p>
      </dsp:txBody>
      <dsp:txXfrm>
        <a:off x="771529" y="0"/>
        <a:ext cx="1757027" cy="1054216"/>
      </dsp:txXfrm>
    </dsp:sp>
    <dsp:sp modelId="{55F6C242-27F5-4749-8FFB-85127E8D6BE4}">
      <dsp:nvSpPr>
        <dsp:cNvPr id="0" name=""/>
        <dsp:cNvSpPr/>
      </dsp:nvSpPr>
      <dsp:spPr>
        <a:xfrm>
          <a:off x="2752718" y="0"/>
          <a:ext cx="1757027" cy="1054216"/>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Stimuli</a:t>
          </a:r>
          <a:endParaRPr lang="en-US" sz="2800" b="1" kern="1200" dirty="0" smtClean="0"/>
        </a:p>
      </dsp:txBody>
      <dsp:txXfrm>
        <a:off x="2752718" y="0"/>
        <a:ext cx="1757027" cy="1054216"/>
      </dsp:txXfrm>
    </dsp:sp>
    <dsp:sp modelId="{412C2AC5-AF50-44B1-B0F4-16CE6BB120CF}">
      <dsp:nvSpPr>
        <dsp:cNvPr id="0" name=""/>
        <dsp:cNvSpPr/>
      </dsp:nvSpPr>
      <dsp:spPr>
        <a:xfrm>
          <a:off x="4657723" y="0"/>
          <a:ext cx="1757027" cy="1054216"/>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Cues</a:t>
          </a:r>
          <a:endParaRPr lang="en-US" sz="2800" b="1" kern="1200" dirty="0" smtClean="0"/>
        </a:p>
      </dsp:txBody>
      <dsp:txXfrm>
        <a:off x="4657723" y="0"/>
        <a:ext cx="1757027" cy="1054216"/>
      </dsp:txXfrm>
    </dsp:sp>
    <dsp:sp modelId="{AB3C6CB8-078A-4C74-9321-9E34A6627C4C}">
      <dsp:nvSpPr>
        <dsp:cNvPr id="0" name=""/>
        <dsp:cNvSpPr/>
      </dsp:nvSpPr>
      <dsp:spPr>
        <a:xfrm>
          <a:off x="771529" y="1200152"/>
          <a:ext cx="2357790" cy="1054216"/>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Responses</a:t>
          </a:r>
          <a:endParaRPr lang="en-US" sz="2800" b="1" kern="1200" dirty="0" smtClean="0"/>
        </a:p>
      </dsp:txBody>
      <dsp:txXfrm>
        <a:off x="771529" y="1200152"/>
        <a:ext cx="2357790" cy="1054216"/>
      </dsp:txXfrm>
    </dsp:sp>
    <dsp:sp modelId="{7F59B442-7E6C-458C-B713-8BA62BC48A05}">
      <dsp:nvSpPr>
        <dsp:cNvPr id="0" name=""/>
        <dsp:cNvSpPr/>
      </dsp:nvSpPr>
      <dsp:spPr>
        <a:xfrm>
          <a:off x="3676493" y="1230851"/>
          <a:ext cx="2724306" cy="1054216"/>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Reinforcement</a:t>
          </a:r>
          <a:endParaRPr lang="en-US" sz="2800" b="1" kern="1200" dirty="0" smtClean="0"/>
        </a:p>
      </dsp:txBody>
      <dsp:txXfrm>
        <a:off x="3676493" y="1230851"/>
        <a:ext cx="2724306" cy="1054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9A122-826E-4E0F-BD5C-BE56947F6C76}">
      <dsp:nvSpPr>
        <dsp:cNvPr id="0" name=""/>
        <dsp:cNvSpPr/>
      </dsp:nvSpPr>
      <dsp:spPr>
        <a:xfrm>
          <a:off x="0" y="731489"/>
          <a:ext cx="6629400" cy="6955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smtClean="0"/>
            <a:t>Complex buying behavior</a:t>
          </a:r>
          <a:endParaRPr lang="en-US" sz="2900" kern="1200" dirty="0"/>
        </a:p>
      </dsp:txBody>
      <dsp:txXfrm>
        <a:off x="33955" y="765444"/>
        <a:ext cx="6561490" cy="627655"/>
      </dsp:txXfrm>
    </dsp:sp>
    <dsp:sp modelId="{784BC4F4-AE23-4FC4-9FA8-772D6BBFA290}">
      <dsp:nvSpPr>
        <dsp:cNvPr id="0" name=""/>
        <dsp:cNvSpPr/>
      </dsp:nvSpPr>
      <dsp:spPr>
        <a:xfrm>
          <a:off x="0" y="1510574"/>
          <a:ext cx="6629400" cy="695565"/>
        </a:xfrm>
        <a:prstGeom prst="round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smtClean="0"/>
            <a:t>Dissonance-reducing buying behavior</a:t>
          </a:r>
          <a:endParaRPr lang="en-US" sz="2900" kern="1200" dirty="0"/>
        </a:p>
      </dsp:txBody>
      <dsp:txXfrm>
        <a:off x="33955" y="1544529"/>
        <a:ext cx="6561490" cy="627655"/>
      </dsp:txXfrm>
    </dsp:sp>
    <dsp:sp modelId="{52F2FEBE-EA07-4E06-AA92-4DFC4745A1AC}">
      <dsp:nvSpPr>
        <dsp:cNvPr id="0" name=""/>
        <dsp:cNvSpPr/>
      </dsp:nvSpPr>
      <dsp:spPr>
        <a:xfrm>
          <a:off x="0" y="2289660"/>
          <a:ext cx="6629400" cy="695565"/>
        </a:xfrm>
        <a:prstGeom prst="round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smtClean="0"/>
            <a:t>Habitual buying behavior</a:t>
          </a:r>
          <a:endParaRPr lang="en-US" sz="2900" kern="1200" dirty="0"/>
        </a:p>
      </dsp:txBody>
      <dsp:txXfrm>
        <a:off x="33955" y="2323615"/>
        <a:ext cx="6561490" cy="627655"/>
      </dsp:txXfrm>
    </dsp:sp>
    <dsp:sp modelId="{00F8E4BF-B9F1-486D-AD19-1C1412A8FEB2}">
      <dsp:nvSpPr>
        <dsp:cNvPr id="0" name=""/>
        <dsp:cNvSpPr/>
      </dsp:nvSpPr>
      <dsp:spPr>
        <a:xfrm>
          <a:off x="0" y="3068745"/>
          <a:ext cx="6629400" cy="695565"/>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smtClean="0"/>
            <a:t>Variety-seeking buying behavior</a:t>
          </a:r>
          <a:endParaRPr lang="en-US" sz="2900" kern="1200" dirty="0"/>
        </a:p>
      </dsp:txBody>
      <dsp:txXfrm>
        <a:off x="33955" y="3102700"/>
        <a:ext cx="6561490" cy="6276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FA3E6-0C12-48B3-8A03-E7CC2055218E}">
      <dsp:nvSpPr>
        <dsp:cNvPr id="0" name=""/>
        <dsp:cNvSpPr/>
      </dsp:nvSpPr>
      <dsp:spPr>
        <a:xfrm>
          <a:off x="8333" y="1820598"/>
          <a:ext cx="1562655" cy="6514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Awareness </a:t>
          </a:r>
          <a:endParaRPr lang="en-US" sz="2000" b="1" kern="1200" dirty="0">
            <a:solidFill>
              <a:schemeClr val="tx1"/>
            </a:solidFill>
          </a:endParaRPr>
        </a:p>
      </dsp:txBody>
      <dsp:txXfrm>
        <a:off x="27412" y="1839677"/>
        <a:ext cx="1524497" cy="613244"/>
      </dsp:txXfrm>
    </dsp:sp>
    <dsp:sp modelId="{909F5FD2-F476-45E3-A772-D21A58383A76}">
      <dsp:nvSpPr>
        <dsp:cNvPr id="0" name=""/>
        <dsp:cNvSpPr/>
      </dsp:nvSpPr>
      <dsp:spPr>
        <a:xfrm>
          <a:off x="1670424" y="2023000"/>
          <a:ext cx="210802" cy="24659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1670424" y="2072320"/>
        <a:ext cx="147561" cy="147959"/>
      </dsp:txXfrm>
    </dsp:sp>
    <dsp:sp modelId="{A884C394-D2A0-4F48-9969-6B2F5E76CEDE}">
      <dsp:nvSpPr>
        <dsp:cNvPr id="0" name=""/>
        <dsp:cNvSpPr/>
      </dsp:nvSpPr>
      <dsp:spPr>
        <a:xfrm>
          <a:off x="1968730" y="1834065"/>
          <a:ext cx="1218917" cy="624469"/>
        </a:xfrm>
        <a:prstGeom prst="roundRect">
          <a:avLst>
            <a:gd name="adj" fmla="val 10000"/>
          </a:avLst>
        </a:prstGeom>
        <a:solidFill>
          <a:schemeClr val="accent5">
            <a:hueOff val="942347"/>
            <a:satOff val="6593"/>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Interest</a:t>
          </a:r>
        </a:p>
      </dsp:txBody>
      <dsp:txXfrm>
        <a:off x="1987020" y="1852355"/>
        <a:ext cx="1182337" cy="587889"/>
      </dsp:txXfrm>
    </dsp:sp>
    <dsp:sp modelId="{E381A78E-867E-43E1-BD92-30C6DB2AF4D5}">
      <dsp:nvSpPr>
        <dsp:cNvPr id="0" name=""/>
        <dsp:cNvSpPr/>
      </dsp:nvSpPr>
      <dsp:spPr>
        <a:xfrm>
          <a:off x="3287084" y="2023000"/>
          <a:ext cx="210802" cy="246599"/>
        </a:xfrm>
        <a:prstGeom prst="rightArrow">
          <a:avLst>
            <a:gd name="adj1" fmla="val 60000"/>
            <a:gd name="adj2" fmla="val 50000"/>
          </a:avLst>
        </a:prstGeom>
        <a:solidFill>
          <a:schemeClr val="accent5">
            <a:hueOff val="1256463"/>
            <a:satOff val="8790"/>
            <a:lumOff val="-49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3287084" y="2072320"/>
        <a:ext cx="147561" cy="147959"/>
      </dsp:txXfrm>
    </dsp:sp>
    <dsp:sp modelId="{8E9B6257-8C68-477C-AC98-A60E5BBE9FED}">
      <dsp:nvSpPr>
        <dsp:cNvPr id="0" name=""/>
        <dsp:cNvSpPr/>
      </dsp:nvSpPr>
      <dsp:spPr>
        <a:xfrm>
          <a:off x="3585390" y="1820613"/>
          <a:ext cx="1550465" cy="651372"/>
        </a:xfrm>
        <a:prstGeom prst="roundRect">
          <a:avLst>
            <a:gd name="adj" fmla="val 10000"/>
          </a:avLst>
        </a:prstGeom>
        <a:solidFill>
          <a:schemeClr val="accent5">
            <a:hueOff val="1884694"/>
            <a:satOff val="13185"/>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Evaluation</a:t>
          </a:r>
        </a:p>
      </dsp:txBody>
      <dsp:txXfrm>
        <a:off x="3604468" y="1839691"/>
        <a:ext cx="1512309" cy="613216"/>
      </dsp:txXfrm>
    </dsp:sp>
    <dsp:sp modelId="{3027865A-F5B8-423B-B3AB-8C856C8C6C93}">
      <dsp:nvSpPr>
        <dsp:cNvPr id="0" name=""/>
        <dsp:cNvSpPr/>
      </dsp:nvSpPr>
      <dsp:spPr>
        <a:xfrm>
          <a:off x="5235290" y="2023000"/>
          <a:ext cx="210802" cy="246599"/>
        </a:xfrm>
        <a:prstGeom prst="rightArrow">
          <a:avLst>
            <a:gd name="adj1" fmla="val 60000"/>
            <a:gd name="adj2" fmla="val 50000"/>
          </a:avLst>
        </a:prstGeom>
        <a:solidFill>
          <a:schemeClr val="accent5">
            <a:hueOff val="2512925"/>
            <a:satOff val="17581"/>
            <a:lumOff val="-99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5235290" y="2072320"/>
        <a:ext cx="147561" cy="147959"/>
      </dsp:txXfrm>
    </dsp:sp>
    <dsp:sp modelId="{D4E1AF49-FE61-437B-8797-E23E0967D8EB}">
      <dsp:nvSpPr>
        <dsp:cNvPr id="0" name=""/>
        <dsp:cNvSpPr/>
      </dsp:nvSpPr>
      <dsp:spPr>
        <a:xfrm>
          <a:off x="5533596" y="1847702"/>
          <a:ext cx="994353" cy="597195"/>
        </a:xfrm>
        <a:prstGeom prst="roundRect">
          <a:avLst>
            <a:gd name="adj" fmla="val 10000"/>
          </a:avLst>
        </a:prstGeom>
        <a:solidFill>
          <a:schemeClr val="accent5">
            <a:hueOff val="2827041"/>
            <a:satOff val="19778"/>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Trial</a:t>
          </a:r>
        </a:p>
      </dsp:txBody>
      <dsp:txXfrm>
        <a:off x="5551087" y="1865193"/>
        <a:ext cx="959371" cy="562213"/>
      </dsp:txXfrm>
    </dsp:sp>
    <dsp:sp modelId="{BCC64161-1623-4D29-949D-5C1CD873D4B3}">
      <dsp:nvSpPr>
        <dsp:cNvPr id="0" name=""/>
        <dsp:cNvSpPr/>
      </dsp:nvSpPr>
      <dsp:spPr>
        <a:xfrm>
          <a:off x="6627384" y="2023000"/>
          <a:ext cx="210802" cy="246599"/>
        </a:xfrm>
        <a:prstGeom prst="rightArrow">
          <a:avLst>
            <a:gd name="adj1" fmla="val 60000"/>
            <a:gd name="adj2" fmla="val 50000"/>
          </a:avLst>
        </a:prstGeom>
        <a:solidFill>
          <a:schemeClr val="accent5">
            <a:hueOff val="3769388"/>
            <a:satOff val="26371"/>
            <a:lumOff val="-1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6627384" y="2072320"/>
        <a:ext cx="147561" cy="147959"/>
      </dsp:txXfrm>
    </dsp:sp>
    <dsp:sp modelId="{A4851837-6FAE-4F8F-8C17-5C01A533F828}">
      <dsp:nvSpPr>
        <dsp:cNvPr id="0" name=""/>
        <dsp:cNvSpPr/>
      </dsp:nvSpPr>
      <dsp:spPr>
        <a:xfrm>
          <a:off x="6925690" y="1816558"/>
          <a:ext cx="1524174" cy="659482"/>
        </a:xfrm>
        <a:prstGeom prst="roundRect">
          <a:avLst>
            <a:gd name="adj" fmla="val 10000"/>
          </a:avLst>
        </a:prstGeom>
        <a:solidFill>
          <a:schemeClr val="accent5">
            <a:hueOff val="3769388"/>
            <a:satOff val="26371"/>
            <a:lumOff val="-1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Adoption</a:t>
          </a:r>
        </a:p>
      </dsp:txBody>
      <dsp:txXfrm>
        <a:off x="6945006" y="1835874"/>
        <a:ext cx="1485542" cy="6208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94DE-3AC3-4C2B-BFAC-F7365A68FA09}">
      <dsp:nvSpPr>
        <dsp:cNvPr id="0" name=""/>
        <dsp:cNvSpPr/>
      </dsp:nvSpPr>
      <dsp:spPr>
        <a:xfrm>
          <a:off x="0" y="180975"/>
          <a:ext cx="2476500" cy="14858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Relative advantage</a:t>
          </a:r>
          <a:endParaRPr lang="en-US" sz="2800" kern="1200" dirty="0"/>
        </a:p>
      </dsp:txBody>
      <dsp:txXfrm>
        <a:off x="0" y="180975"/>
        <a:ext cx="2476500" cy="1485899"/>
      </dsp:txXfrm>
    </dsp:sp>
    <dsp:sp modelId="{0FEE24F1-59F8-4A4E-96F2-D4EFF00B5547}">
      <dsp:nvSpPr>
        <dsp:cNvPr id="0" name=""/>
        <dsp:cNvSpPr/>
      </dsp:nvSpPr>
      <dsp:spPr>
        <a:xfrm>
          <a:off x="2724149" y="180975"/>
          <a:ext cx="2476500" cy="1485899"/>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Compatibility </a:t>
          </a:r>
          <a:endParaRPr lang="en-US" sz="2800" kern="1200" dirty="0"/>
        </a:p>
      </dsp:txBody>
      <dsp:txXfrm>
        <a:off x="2724149" y="180975"/>
        <a:ext cx="2476500" cy="1485899"/>
      </dsp:txXfrm>
    </dsp:sp>
    <dsp:sp modelId="{1CFCA129-80F1-4400-AD03-314B38EEC85F}">
      <dsp:nvSpPr>
        <dsp:cNvPr id="0" name=""/>
        <dsp:cNvSpPr/>
      </dsp:nvSpPr>
      <dsp:spPr>
        <a:xfrm>
          <a:off x="5448300" y="180975"/>
          <a:ext cx="2476500" cy="1485899"/>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Complexity</a:t>
          </a:r>
          <a:endParaRPr lang="en-US" sz="2800" kern="1200" dirty="0"/>
        </a:p>
      </dsp:txBody>
      <dsp:txXfrm>
        <a:off x="5448300" y="180975"/>
        <a:ext cx="2476500" cy="1485899"/>
      </dsp:txXfrm>
    </dsp:sp>
    <dsp:sp modelId="{E1B71E72-7C11-495E-9982-A81DDEC80749}">
      <dsp:nvSpPr>
        <dsp:cNvPr id="0" name=""/>
        <dsp:cNvSpPr/>
      </dsp:nvSpPr>
      <dsp:spPr>
        <a:xfrm>
          <a:off x="1066801" y="1914525"/>
          <a:ext cx="2476500" cy="1485899"/>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Divisibility</a:t>
          </a:r>
          <a:endParaRPr lang="en-US" sz="2800" kern="1200" dirty="0"/>
        </a:p>
      </dsp:txBody>
      <dsp:txXfrm>
        <a:off x="1066801" y="1914525"/>
        <a:ext cx="2476500" cy="1485899"/>
      </dsp:txXfrm>
    </dsp:sp>
    <dsp:sp modelId="{D58A9081-2F44-4E82-A8E9-C81A2201E31B}">
      <dsp:nvSpPr>
        <dsp:cNvPr id="0" name=""/>
        <dsp:cNvSpPr/>
      </dsp:nvSpPr>
      <dsp:spPr>
        <a:xfrm>
          <a:off x="3790951" y="1914524"/>
          <a:ext cx="3067046" cy="1485899"/>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Communicability</a:t>
          </a:r>
          <a:endParaRPr lang="en-US" sz="2800" kern="1200" dirty="0"/>
        </a:p>
      </dsp:txBody>
      <dsp:txXfrm>
        <a:off x="3790951" y="1914524"/>
        <a:ext cx="3067046" cy="14858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ヒラギノ角ゴ Pro W3" charset="-128"/>
                <a:cs typeface="+mn-cs"/>
              </a:defRPr>
            </a:lvl1pPr>
          </a:lstStyle>
          <a:p>
            <a:pPr>
              <a:defRPr/>
            </a:pPr>
            <a:fld id="{ED67E97D-7507-4ED1-956A-BB83D8296DA6}" type="datetimeFigureOut">
              <a:rPr lang="en-US"/>
              <a:pPr>
                <a:defRPr/>
              </a:pPr>
              <a:t>10/15/13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ヒラギノ角ゴ Pro W3" charset="-128"/>
                <a:cs typeface="+mn-cs"/>
              </a:defRPr>
            </a:lvl1pPr>
          </a:lstStyle>
          <a:p>
            <a:pPr>
              <a:defRPr/>
            </a:pPr>
            <a:fld id="{905C2621-438E-4DA6-9868-85CF16C1D7A7}" type="slidenum">
              <a:rPr lang="en-US"/>
              <a:pPr>
                <a:defRPr/>
              </a:pPr>
              <a:t>‹#›</a:t>
            </a:fld>
            <a:endParaRPr lang="en-US" dirty="0"/>
          </a:p>
        </p:txBody>
      </p:sp>
    </p:spTree>
    <p:extLst>
      <p:ext uri="{BB962C8B-B14F-4D97-AF65-F5344CB8AC3E}">
        <p14:creationId xmlns:p14="http://schemas.microsoft.com/office/powerpoint/2010/main" val="403375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8D906078-CD0E-44D8-ABCD-E1F12CFFAC20}" type="datetime1">
              <a:rPr lang="en-US"/>
              <a:pPr>
                <a:defRPr/>
              </a:pPr>
              <a:t>10/15/13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18EC6EDA-1B6D-4C6A-86FA-B6A5F6C85234}" type="slidenum">
              <a:rPr lang="en-US"/>
              <a:pPr>
                <a:defRPr/>
              </a:pPr>
              <a:t>‹#›</a:t>
            </a:fld>
            <a:endParaRPr lang="en-US" dirty="0"/>
          </a:p>
        </p:txBody>
      </p:sp>
    </p:spTree>
    <p:extLst>
      <p:ext uri="{BB962C8B-B14F-4D97-AF65-F5344CB8AC3E}">
        <p14:creationId xmlns:p14="http://schemas.microsoft.com/office/powerpoint/2010/main" val="347981465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endParaRPr lang="en-US" dirty="0" smtClean="0"/>
          </a:p>
        </p:txBody>
      </p:sp>
      <p:sp>
        <p:nvSpPr>
          <p:cNvPr id="13315" name="Slide Number Placeholder 3"/>
          <p:cNvSpPr>
            <a:spLocks noGrp="1"/>
          </p:cNvSpPr>
          <p:nvPr>
            <p:ph type="sldNum" sz="quarter" idx="5"/>
          </p:nvPr>
        </p:nvSpPr>
        <p:spPr bwMode="auto">
          <a:noFill/>
          <a:ln>
            <a:miter lim="800000"/>
            <a:headEnd/>
            <a:tailEnd/>
          </a:ln>
        </p:spPr>
        <p:txBody>
          <a:bodyPr/>
          <a:lstStyle/>
          <a:p>
            <a:fld id="{ECF0FA88-EEAF-49DC-85E4-066C0D5842E7}"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endParaRPr lang="en-US" b="1" smtClean="0"/>
          </a:p>
          <a:p>
            <a:r>
              <a:rPr lang="en-US" smtClean="0"/>
              <a:t>Groups that have a direct influence and to which a person belongs are called membership groups.</a:t>
            </a:r>
          </a:p>
          <a:p>
            <a:r>
              <a:rPr lang="en-US" smtClean="0"/>
              <a:t>Aspirational: People often are influenced by reference groups to which they do not belong.</a:t>
            </a:r>
            <a:endParaRPr lang="en-US" b="1" smtClean="0"/>
          </a:p>
          <a:p>
            <a:endParaRPr lang="en-US" smtClean="0"/>
          </a:p>
          <a:p>
            <a:r>
              <a:rPr lang="en-US" smtClean="0"/>
              <a:t>Reference groups serve as direct (face-to-face) or indirect points of comparison or reference in forming a person’s attitudes or behavior. </a:t>
            </a:r>
          </a:p>
          <a:p>
            <a:endParaRPr lang="en-US" b="1" smtClean="0"/>
          </a:p>
          <a:p>
            <a:r>
              <a:rPr lang="en-US" b="1" smtClean="0"/>
              <a:t>Discussion Question</a:t>
            </a:r>
          </a:p>
          <a:p>
            <a:r>
              <a:rPr lang="en-US" i="1" smtClean="0"/>
              <a:t>What groups are you a member of and what are your aspirational groups. How does this influence you as a consumers?</a:t>
            </a:r>
          </a:p>
          <a:p>
            <a:endParaRPr lang="en-US" i="1" smtClean="0"/>
          </a:p>
          <a:p>
            <a:r>
              <a:rPr lang="en-US" smtClean="0"/>
              <a:t>Marketers try to identify the reference groups of their target markets. Reference groups expose a person to new behaviors and lifestyles, influence the person’s attitudes and self-concept, and create pressures to conform that may affect the person’s product and brand choices. The importance of group influence varies across products and brands. It tends to be strongest when the product is visible to others whom the buyer respects.</a:t>
            </a:r>
          </a:p>
          <a:p>
            <a:endParaRPr lang="en-US" i="1" smtClean="0"/>
          </a:p>
        </p:txBody>
      </p:sp>
      <p:sp>
        <p:nvSpPr>
          <p:cNvPr id="31747" name="Slide Number Placeholder 3"/>
          <p:cNvSpPr>
            <a:spLocks noGrp="1"/>
          </p:cNvSpPr>
          <p:nvPr>
            <p:ph type="sldNum" sz="quarter" idx="5"/>
          </p:nvPr>
        </p:nvSpPr>
        <p:spPr bwMode="auto">
          <a:noFill/>
          <a:ln>
            <a:miter lim="800000"/>
            <a:headEnd/>
            <a:tailEnd/>
          </a:ln>
        </p:spPr>
        <p:txBody>
          <a:bodyPr/>
          <a:lstStyle/>
          <a:p>
            <a:fld id="{00582607-A38A-48A4-99B8-ACE6BDC7F9FE}"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smtClean="0"/>
              <a:t>Word-of-Mouth Influence and Buzz Marketing Word-of-mouth influence</a:t>
            </a:r>
            <a:r>
              <a:rPr lang="en-US" smtClean="0"/>
              <a:t> can have a powerful impact on consumer buying behavior. The personal words and recommendations of trusted friends, associates, and other consumers tend to be more credible than those coming from commercial sources, such as advertisements or salespeople. Most word-of-mouth influence happens naturally: Consumers start chatting about a brand they use or feel strongly about one way or the other. Often, however, rather than leaving it to chance, marketers can help to create positive conversations about their brands.</a:t>
            </a:r>
          </a:p>
          <a:p>
            <a:r>
              <a:rPr lang="en-US" smtClean="0"/>
              <a:t>Marketers of brands subjected to strong group influence must figure out how to reach </a:t>
            </a:r>
            <a:r>
              <a:rPr lang="en-US" b="1" smtClean="0"/>
              <a:t>opinion leaders</a:t>
            </a:r>
            <a:r>
              <a:rPr lang="en-US" smtClean="0"/>
              <a:t>—people within a reference group who, because of special skills, knowledge, personality, or other characteristics, exert social influence on others. Some experts call this group </a:t>
            </a:r>
            <a:r>
              <a:rPr lang="en-US" i="1" smtClean="0"/>
              <a:t>the influentials</a:t>
            </a:r>
            <a:r>
              <a:rPr lang="en-US" smtClean="0"/>
              <a:t> or </a:t>
            </a:r>
            <a:r>
              <a:rPr lang="en-US" i="1" smtClean="0"/>
              <a:t>leading adopters</a:t>
            </a:r>
            <a:r>
              <a:rPr lang="en-US" smtClean="0"/>
              <a:t>. When these influentials talk, consumers listen. Marketers try to identify opinion leaders for their products and direct marketing efforts toward them.</a:t>
            </a:r>
          </a:p>
          <a:p>
            <a:r>
              <a:rPr lang="en-US" i="1" smtClean="0"/>
              <a:t>Buzz marketing</a:t>
            </a:r>
            <a:r>
              <a:rPr lang="en-US" smtClean="0"/>
              <a:t> involves enlisting or even creating opinion leaders to serve as “brand ambassadors” who spread the word about a company’s products. Many companies are now turning everyday customers into brand evangelists.</a:t>
            </a:r>
          </a:p>
          <a:p>
            <a:endParaRPr lang="en-US" smtClean="0"/>
          </a:p>
          <a:p>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55A772FA-3BD7-4389-9A30-8F639AFC66C6}"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p:txBody>
          <a:bodyPr>
            <a:normAutofit lnSpcReduction="10000"/>
          </a:bodyPr>
          <a:lstStyle/>
          <a:p>
            <a:pPr>
              <a:defRPr/>
            </a:pPr>
            <a:r>
              <a:rPr lang="en-US" b="1" dirty="0" smtClean="0">
                <a:ea typeface="ＭＳ Ｐゴシック" charset="-128"/>
              </a:rPr>
              <a:t>Note to Instructor:</a:t>
            </a:r>
          </a:p>
          <a:p>
            <a:pPr>
              <a:defRPr/>
            </a:pPr>
            <a:endParaRPr lang="en-US" b="1" dirty="0" smtClean="0">
              <a:ea typeface="ＭＳ Ｐゴシック" charset="-128"/>
            </a:endParaRPr>
          </a:p>
          <a:p>
            <a:pPr>
              <a:defRPr/>
            </a:pPr>
            <a:r>
              <a:rPr lang="en-US" b="1" dirty="0" smtClean="0">
                <a:ea typeface="ＭＳ Ｐゴシック" charset="-128"/>
              </a:rPr>
              <a:t>Discussion Question</a:t>
            </a:r>
          </a:p>
          <a:p>
            <a:pPr>
              <a:defRPr/>
            </a:pPr>
            <a:r>
              <a:rPr lang="en-US" b="1" i="1" dirty="0" smtClean="0">
                <a:ea typeface="ＭＳ Ｐゴシック" charset="-128"/>
              </a:rPr>
              <a:t>How can marketers use these networks?</a:t>
            </a:r>
            <a:endParaRPr lang="en-US" i="1" dirty="0" smtClean="0">
              <a:ea typeface="ＭＳ Ｐゴシック" charset="-128"/>
            </a:endParaRPr>
          </a:p>
          <a:p>
            <a:pPr>
              <a:defRPr/>
            </a:pPr>
            <a:r>
              <a:rPr lang="en-US" dirty="0" smtClean="0">
                <a:ea typeface="ＭＳ Ｐゴシック" charset="-128"/>
              </a:rPr>
              <a:t>This slide should provide a lively discussion for students because they all are users of social networks. Ask students for examples they have seen or experienced. Then be sure to ask if they think the marketing efforts were effective for the marketer and why? The text gives many examples .</a:t>
            </a:r>
          </a:p>
          <a:p>
            <a:pPr>
              <a:defRPr/>
            </a:pPr>
            <a:r>
              <a:rPr lang="en-US" b="1" dirty="0" smtClean="0">
                <a:ea typeface="ＭＳ Ｐゴシック" charset="-128"/>
              </a:rPr>
              <a:t>Online Social Networks</a:t>
            </a:r>
            <a:r>
              <a:rPr lang="en-US" dirty="0" smtClean="0">
                <a:ea typeface="ＭＳ Ｐゴシック" charset="-128"/>
              </a:rPr>
              <a:t> More broadly, over the past few years, a new type of social interaction has exploded onto the scene—online social networking. </a:t>
            </a:r>
            <a:r>
              <a:rPr lang="en-US" b="1" dirty="0" smtClean="0">
                <a:ea typeface="ＭＳ Ｐゴシック" charset="-128"/>
              </a:rPr>
              <a:t>Online social networks</a:t>
            </a:r>
            <a:r>
              <a:rPr lang="en-US" dirty="0" smtClean="0">
                <a:ea typeface="ＭＳ Ｐゴシック" charset="-128"/>
              </a:rPr>
              <a:t> are online communities where people socialize or exchange information and opinions. Social networking media range from blogs (Gizmodo, Zenhabits) and message boards (Craigslist) to social networking websites (Facebook, Twitter, and Foursquare) and virtual worlds (Second Life). This new form of consumer-to-consumer and business-to-consumer dialog has big implications for marketers.</a:t>
            </a:r>
          </a:p>
          <a:p>
            <a:pPr>
              <a:defRPr/>
            </a:pPr>
            <a:r>
              <a:rPr lang="en-US" dirty="0" smtClean="0">
                <a:ea typeface="ＭＳ Ｐゴシック" charset="-128"/>
              </a:rPr>
              <a:t>Marketers are working to harness the power of these new social networks and other “word-of-Web” opportunities to promote their products and build closer customer relationships. Instead of throwing more one-way commercial messages at consumers, they hope to use the Internet and social networks to </a:t>
            </a:r>
            <a:r>
              <a:rPr lang="en-US" i="1" dirty="0" smtClean="0">
                <a:ea typeface="ＭＳ Ｐゴシック" charset="-128"/>
              </a:rPr>
              <a:t>interact</a:t>
            </a:r>
            <a:r>
              <a:rPr lang="en-US" dirty="0" smtClean="0">
                <a:ea typeface="ＭＳ Ｐゴシック" charset="-128"/>
              </a:rPr>
              <a:t> with consumers and become a part of their conversations and lives.</a:t>
            </a:r>
          </a:p>
          <a:p>
            <a:pPr>
              <a:defRPr/>
            </a:pPr>
            <a:r>
              <a:rPr lang="en-US" dirty="0" smtClean="0">
                <a:ea typeface="ＭＳ Ｐゴシック" charset="-128"/>
              </a:rPr>
              <a:t>Most brands have built a comprehensive social media presence. But marketers must be careful when tapping into online social networks. Results are difficult to measure and control. Ultimately, the users control the content, so social network marketing attempts can easily backfire.</a:t>
            </a:r>
          </a:p>
          <a:p>
            <a:pPr>
              <a:defRPr/>
            </a:pPr>
            <a:endParaRPr lang="en-US" dirty="0" smtClean="0">
              <a:ea typeface="ＭＳ Ｐゴシック" charset="-128"/>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80E9687C-B3A0-4D72-B44F-6D24F1CB95C0}"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brands do you purchase because it is what their parents used? Why do you think this occurs?</a:t>
            </a:r>
          </a:p>
          <a:p>
            <a:endParaRPr lang="en-US" i="1" smtClean="0"/>
          </a:p>
          <a:p>
            <a:r>
              <a:rPr lang="en-US" b="1" i="1" smtClean="0"/>
              <a:t>Family </a:t>
            </a:r>
          </a:p>
          <a:p>
            <a:r>
              <a:rPr lang="en-US" smtClean="0"/>
              <a:t>Family members can strongly influence buyer behavior. The family is the most important consumer buying organization in society, and it has been researched extensively. Marketers are interested in the roles and influence of the husband, wife, and children on the purchase of different products and services.</a:t>
            </a:r>
          </a:p>
          <a:p>
            <a:r>
              <a:rPr lang="en-US" smtClean="0"/>
              <a:t>Husband-wife involvement varies widely by product category and by stage in the buying process. Buying roles change with evolving consumer lifestyles. For example, in the United States, the wife traditionally has been considered the main purchasing agent for the family in the areas of food, household products, and clothing. But with more women working outside the home and the willingness of husbands to do more of the family’s purchasing, all this is changing. A recent survey of men ages 18 to 64 found that 51 percent identify themselves as primary grocery shoppers in their households and 39 percent handle most of their household’s laundry. At the same time, today women account for 50 percent of all technology purchases and influence two-thirds of all new car purchases. </a:t>
            </a:r>
          </a:p>
          <a:p>
            <a:r>
              <a:rPr lang="en-US" smtClean="0"/>
              <a:t>Such shifting roles signal a new marketing reality. Marketers in industries that have traditionally sold their products to only women or only men—from groceries and personal care products to cars and consumer electronics—are now carefully targeting the opposite sex. For example, most grocery products marketers have now added pitches to dads.</a:t>
            </a:r>
          </a:p>
          <a:p>
            <a:r>
              <a:rPr lang="en-US" smtClean="0"/>
              <a:t>Children may also have a strong influence on family buying decisions. The nation’s 36 million children ages 9 to 12 wield an estimated $43 billion in disposable income. They also influence an additional $150 billion that their families spend on them in areas such as food, clothing, entertainment, and personal care items. One study found that kids significantly influence family decisions about everything from what cars they buy to where they eat out and take vacations.</a:t>
            </a:r>
          </a:p>
          <a:p>
            <a:endParaRPr lang="en-US" i="1" smtClean="0"/>
          </a:p>
          <a:p>
            <a:r>
              <a:rPr lang="en-US" b="1" i="1" smtClean="0"/>
              <a:t>Roles and Status </a:t>
            </a:r>
          </a:p>
          <a:p>
            <a:r>
              <a:rPr lang="en-US" smtClean="0"/>
              <a:t>A person belongs to many groups—family, clubs, organizations, online communities. The person’s position in each group can be defined in terms of both role and status. A role consists of the activities people are expected to perform according to the people around them. Each role carries a status reflecting the general esteem given to it by society.</a:t>
            </a:r>
          </a:p>
          <a:p>
            <a:r>
              <a:rPr lang="en-US" smtClean="0"/>
              <a:t>People usually choose products appropriate to their roles and status. Consider the various roles a working mother plays. In her company, she may play the role of a brand manager; in her family, she plays the role of wife and mother; at her favorite sporting events, she plays the role of avid fan. As a brand manager, she will buy the kind of clothing that reflects her role and status in her company. At the game, she may wear clothing supporting her favorite team.</a:t>
            </a:r>
            <a:endParaRPr lang="en-US" i="1" smtClean="0"/>
          </a:p>
        </p:txBody>
      </p:sp>
      <p:sp>
        <p:nvSpPr>
          <p:cNvPr id="37891" name="Slide Number Placeholder 3"/>
          <p:cNvSpPr>
            <a:spLocks noGrp="1"/>
          </p:cNvSpPr>
          <p:nvPr>
            <p:ph type="sldNum" sz="quarter" idx="5"/>
          </p:nvPr>
        </p:nvSpPr>
        <p:spPr bwMode="auto">
          <a:noFill/>
          <a:ln>
            <a:miter lim="800000"/>
            <a:headEnd/>
            <a:tailEnd/>
          </a:ln>
        </p:spPr>
        <p:txBody>
          <a:bodyPr/>
          <a:lstStyle/>
          <a:p>
            <a:fld id="{E6BED57A-7626-4C65-B2DE-7D04CAA0E89F}"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smtClean="0"/>
              <a:t>Personal Factors</a:t>
            </a:r>
          </a:p>
          <a:p>
            <a:r>
              <a:rPr lang="en-US" smtClean="0"/>
              <a:t>A buyer’s decisions also are influenced by personal characteristics such as the buyer’s </a:t>
            </a:r>
            <a:r>
              <a:rPr lang="en-US" i="1" smtClean="0"/>
              <a:t>age and life-cycle stage</a:t>
            </a:r>
            <a:r>
              <a:rPr lang="en-US" smtClean="0"/>
              <a:t>, </a:t>
            </a:r>
            <a:r>
              <a:rPr lang="en-US" i="1" smtClean="0"/>
              <a:t>occupation</a:t>
            </a:r>
            <a:r>
              <a:rPr lang="en-US" smtClean="0"/>
              <a:t>, </a:t>
            </a:r>
            <a:r>
              <a:rPr lang="en-US" i="1" smtClean="0"/>
              <a:t>economic situation</a:t>
            </a:r>
            <a:r>
              <a:rPr lang="en-US" smtClean="0"/>
              <a:t>, </a:t>
            </a:r>
            <a:r>
              <a:rPr lang="en-US" i="1" smtClean="0"/>
              <a:t>lifestyle</a:t>
            </a:r>
            <a:r>
              <a:rPr lang="en-US" smtClean="0"/>
              <a:t>, and </a:t>
            </a:r>
            <a:r>
              <a:rPr lang="en-US" i="1" smtClean="0"/>
              <a:t>personality and self-concept</a:t>
            </a:r>
            <a:r>
              <a:rPr lang="en-US" smtClean="0"/>
              <a:t>.</a:t>
            </a:r>
          </a:p>
          <a:p>
            <a:r>
              <a:rPr lang="en-US" b="1" i="1" smtClean="0"/>
              <a:t>Age and Life-Cycle Stage </a:t>
            </a:r>
          </a:p>
          <a:p>
            <a:r>
              <a:rPr lang="en-US" smtClean="0"/>
              <a:t>People change the goods and services they buy over their lifetimes. Tastes in food, clothes, furniture, and recreation are often age related. Buying is also shaped by the stage of the family life cycle—the stages through which families might pass as they mature over time. Life-stage changes usually result from demographics and life-changing events—marriage, having children, purchasing a home, divorce, children going to college, changes in personal income, moving out of the house, and retirement. Marketers often define their target markets in terms of life-cycle stage and develop appropriate products and marketing plans for each stage.</a:t>
            </a:r>
          </a:p>
          <a:p>
            <a:r>
              <a:rPr lang="en-US" smtClean="0"/>
              <a:t>“Consumers experience many life-stage changes during their lifetimes,” says Acxiom. “As their life stages change, so do their behaviors and purchasing preferences.” Armed with data about the timing and makeup of life-stage changes, marketers can create targeted, personalized campaigns.</a:t>
            </a:r>
          </a:p>
          <a:p>
            <a:r>
              <a:rPr lang="en-US" smtClean="0"/>
              <a:t>In line with recent tougher economic times, Acxiom has also developed a set of economic life-stage segments, including groups such as </a:t>
            </a:r>
            <a:r>
              <a:rPr lang="en-US" i="1" smtClean="0"/>
              <a:t>Squeaking By</a:t>
            </a:r>
            <a:r>
              <a:rPr lang="en-US" smtClean="0"/>
              <a:t>, </a:t>
            </a:r>
            <a:r>
              <a:rPr lang="en-US" i="1" smtClean="0"/>
              <a:t>Eye on Essentials</a:t>
            </a:r>
            <a:r>
              <a:rPr lang="en-US" smtClean="0"/>
              <a:t>, </a:t>
            </a:r>
            <a:r>
              <a:rPr lang="en-US" i="1" smtClean="0"/>
              <a:t>Tight with a Purpose</a:t>
            </a:r>
            <a:r>
              <a:rPr lang="en-US" smtClean="0"/>
              <a:t>, </a:t>
            </a:r>
            <a:r>
              <a:rPr lang="en-US" i="1" smtClean="0"/>
              <a:t>It’s My Life</a:t>
            </a:r>
            <a:r>
              <a:rPr lang="en-US" smtClean="0"/>
              <a:t>, </a:t>
            </a:r>
            <a:r>
              <a:rPr lang="en-US" i="1" smtClean="0"/>
              <a:t>Full Speed Ahead</a:t>
            </a:r>
            <a:r>
              <a:rPr lang="en-US" smtClean="0"/>
              <a:t>, and </a:t>
            </a:r>
            <a:r>
              <a:rPr lang="en-US" i="1" smtClean="0"/>
              <a:t>Potential Rebounders</a:t>
            </a:r>
            <a:r>
              <a:rPr lang="en-US" smtClean="0"/>
              <a:t>. The </a:t>
            </a:r>
            <a:r>
              <a:rPr lang="en-US" i="1" smtClean="0"/>
              <a:t>Potential Rebounders</a:t>
            </a:r>
            <a:r>
              <a:rPr lang="en-US" smtClean="0"/>
              <a:t> are those more likely to loosen up on spending sooner. This group appears more likely than other segments to use online research before purchasing electronics, appliances, home decor, and jewelry. Thus, home improvement retailers appealing to this segment should have a strong online presence, providing pricing, features and benefits, and product availability.</a:t>
            </a:r>
          </a:p>
          <a:p>
            <a:endParaRPr lang="en-US" smtClean="0"/>
          </a:p>
        </p:txBody>
      </p:sp>
      <p:sp>
        <p:nvSpPr>
          <p:cNvPr id="39939" name="Slide Number Placeholder 3"/>
          <p:cNvSpPr>
            <a:spLocks noGrp="1"/>
          </p:cNvSpPr>
          <p:nvPr>
            <p:ph type="sldNum" sz="quarter" idx="5"/>
          </p:nvPr>
        </p:nvSpPr>
        <p:spPr bwMode="auto">
          <a:noFill/>
          <a:ln>
            <a:miter lim="800000"/>
            <a:headEnd/>
            <a:tailEnd/>
          </a:ln>
        </p:spPr>
        <p:txBody>
          <a:bodyPr/>
          <a:lstStyle/>
          <a:p>
            <a:fld id="{9AE4CA81-1515-4637-A02D-DE1DC4551140}"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b="1" i="1" smtClean="0"/>
              <a:t>Discussion Question: </a:t>
            </a:r>
            <a:r>
              <a:rPr lang="en-US" smtClean="0"/>
              <a:t>Ask the students how their occupations and economic situations affect the goods and services they buy.</a:t>
            </a:r>
            <a:endParaRPr lang="en-US" b="1" i="1" smtClean="0"/>
          </a:p>
          <a:p>
            <a:endParaRPr lang="en-US" b="1" i="1" smtClean="0"/>
          </a:p>
          <a:p>
            <a:r>
              <a:rPr lang="en-US" b="1" i="1" smtClean="0"/>
              <a:t>Occupation </a:t>
            </a:r>
          </a:p>
          <a:p>
            <a:r>
              <a:rPr lang="en-US" smtClean="0"/>
              <a:t>A person’s occupation affects the goods and services bought. Blue-collar workers tend to buy more rugged work clothes, whereas executives buy more business suits. Marketers try to identify the occupational groups that have an above-average interest in their products and services. A company can even specialize in making products needed by a given occupational group.</a:t>
            </a:r>
          </a:p>
          <a:p>
            <a:r>
              <a:rPr lang="en-US" b="1" i="1" smtClean="0"/>
              <a:t>Economic Situation </a:t>
            </a:r>
          </a:p>
          <a:p>
            <a:r>
              <a:rPr lang="en-US" smtClean="0"/>
              <a:t>A person’s economic situation will affect his or her store and product choices. Marketers watch trends in personal income, savings, and interest rates. In the more frugal times following the Great Recession, most companies have taken steps to redesign, reposition, and reprice their products and services. For example, upscale discounter Target has replaced some of its “chic” with “cheap.” It is putting more emphasis on the “Pay less” side of its “Expect more. Pay less.” positioning promise. </a:t>
            </a:r>
          </a:p>
          <a:p>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3EF246B7-35D2-4209-B71B-823D4D33974C}"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categories of products seem to be targeted to consumer’s lifestyles?</a:t>
            </a:r>
            <a:endParaRPr lang="en-US" smtClean="0"/>
          </a:p>
          <a:p>
            <a:r>
              <a:rPr lang="en-US" smtClean="0"/>
              <a:t>They will realize many products in addition to cars including food, cosmetics, shampoo also appeal to a consumer’s lifestyles.</a:t>
            </a:r>
          </a:p>
          <a:p>
            <a:r>
              <a:rPr lang="en-US" smtClean="0"/>
              <a:t>When used carefully, the lifestyle concept can help marketers understand changing consumer values and how they affect buyer behavior. Consumers don’t just buy products; they buy the values and lifestyles those products represent.</a:t>
            </a:r>
          </a:p>
          <a:p>
            <a:r>
              <a:rPr lang="en-US" smtClean="0"/>
              <a:t>Marketers look for lifestyle segments with needs that can be served through special products or marketing approaches. Such segments might be defined buy anything from family characteristics or outdoor interests to pet ownership. In fact, today’s involved pet ownership lifestyles have created a huge market for everything from basic pet supplies to exotic pet services marketed to indulgent “pet parents.”</a:t>
            </a:r>
          </a:p>
        </p:txBody>
      </p:sp>
      <p:sp>
        <p:nvSpPr>
          <p:cNvPr id="44035" name="Slide Number Placeholder 3"/>
          <p:cNvSpPr>
            <a:spLocks noGrp="1"/>
          </p:cNvSpPr>
          <p:nvPr>
            <p:ph type="sldNum" sz="quarter" idx="5"/>
          </p:nvPr>
        </p:nvSpPr>
        <p:spPr bwMode="auto">
          <a:noFill/>
          <a:ln>
            <a:miter lim="800000"/>
            <a:headEnd/>
            <a:tailEnd/>
          </a:ln>
        </p:spPr>
        <p:txBody>
          <a:bodyPr/>
          <a:lstStyle/>
          <a:p>
            <a:fld id="{B7A7FB00-096E-41AA-85E5-E46BE3FBB467}"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smtClean="0"/>
              <a:t>Personality is usually described in terms of traits such as self-confidence, dominance, sociability, autonomy, defensiveness, adaptability, and aggressiveness. Personality can be useful in analyzing consumer behavior for certain product or brand choices. </a:t>
            </a:r>
          </a:p>
          <a:p>
            <a:r>
              <a:rPr lang="en-US" smtClean="0"/>
              <a:t>The idea is that brands also have personalities, and consumers are likely to choose brands with personalities that match their own. A </a:t>
            </a:r>
            <a:r>
              <a:rPr lang="en-US" i="1" smtClean="0"/>
              <a:t>brand personality</a:t>
            </a:r>
            <a:r>
              <a:rPr lang="en-US" smtClean="0"/>
              <a:t> is the specific mix of human traits that may be attributed to a particular brand. One researcher identified five brand personality traits: </a:t>
            </a:r>
            <a:r>
              <a:rPr lang="en-US" i="1" smtClean="0"/>
              <a:t>sincerity</a:t>
            </a:r>
            <a:r>
              <a:rPr lang="en-US" smtClean="0"/>
              <a:t> (down-to-earth, honest, wholesome, and cheerful); </a:t>
            </a:r>
            <a:r>
              <a:rPr lang="en-US" i="1" smtClean="0"/>
              <a:t>excitement</a:t>
            </a:r>
            <a:r>
              <a:rPr lang="en-US" smtClean="0"/>
              <a:t> (daring, spirited, imaginative, and up-to-date); </a:t>
            </a:r>
            <a:r>
              <a:rPr lang="en-US" i="1" smtClean="0"/>
              <a:t>competence</a:t>
            </a:r>
            <a:r>
              <a:rPr lang="en-US" smtClean="0"/>
              <a:t> (reliable, intelligent, and successful); </a:t>
            </a:r>
            <a:r>
              <a:rPr lang="en-US" i="1" smtClean="0"/>
              <a:t>sophistication</a:t>
            </a:r>
            <a:r>
              <a:rPr lang="en-US" smtClean="0"/>
              <a:t> (upper class and charming); and </a:t>
            </a:r>
            <a:r>
              <a:rPr lang="en-US" i="1" smtClean="0"/>
              <a:t>ruggedness</a:t>
            </a:r>
            <a:r>
              <a:rPr lang="en-US" smtClean="0"/>
              <a:t> (outdoorsy and tough). “Your personality determines what you consume, what TV shows you watch, what products you buy, and [most] other decisions you make,” says one consumer behavior expert.</a:t>
            </a:r>
          </a:p>
          <a:p>
            <a:r>
              <a:rPr lang="en-US" smtClean="0"/>
              <a:t>Most well-known brands are strongly associated with one particular trait: the Ford F150 with “ruggedness,” Apple with “excitement,” the </a:t>
            </a:r>
            <a:r>
              <a:rPr lang="en-US" i="1" smtClean="0"/>
              <a:t>Washington Post</a:t>
            </a:r>
            <a:r>
              <a:rPr lang="en-US" smtClean="0"/>
              <a:t> with “competence,” and Method with “sincerity.” Hence, these brands will attract persons who are high on the same personality traits.</a:t>
            </a:r>
          </a:p>
          <a:p>
            <a:r>
              <a:rPr lang="en-US" smtClean="0"/>
              <a:t>Many marketers use a concept related to personality—a person’s </a:t>
            </a:r>
            <a:r>
              <a:rPr lang="en-US" i="1" smtClean="0"/>
              <a:t>self-concept</a:t>
            </a:r>
            <a:r>
              <a:rPr lang="en-US" smtClean="0"/>
              <a:t> (also called </a:t>
            </a:r>
            <a:r>
              <a:rPr lang="en-US" i="1" smtClean="0"/>
              <a:t>self-image</a:t>
            </a:r>
            <a:r>
              <a:rPr lang="en-US" smtClean="0"/>
              <a:t>). The idea is that people’s possessions contribute to and reflect their identities—that is, “we are what we consume.” Thus, to understand consumer behavior, marketers must first understand the relationship between consumer self-concept and possessions. </a:t>
            </a:r>
            <a:endParaRPr lang="en-US" b="1" smtClean="0"/>
          </a:p>
        </p:txBody>
      </p:sp>
      <p:sp>
        <p:nvSpPr>
          <p:cNvPr id="46083" name="Slide Number Placeholder 3"/>
          <p:cNvSpPr>
            <a:spLocks noGrp="1"/>
          </p:cNvSpPr>
          <p:nvPr>
            <p:ph type="sldNum" sz="quarter" idx="5"/>
          </p:nvPr>
        </p:nvSpPr>
        <p:spPr bwMode="auto">
          <a:noFill/>
          <a:ln>
            <a:miter lim="800000"/>
            <a:headEnd/>
            <a:tailEnd/>
          </a:ln>
        </p:spPr>
        <p:txBody>
          <a:bodyPr/>
          <a:lstStyle/>
          <a:p>
            <a:fld id="{1F74C5F4-892D-4105-B011-E24F765253C5}"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dirty="0" smtClean="0"/>
              <a:t>Note to Instructor</a:t>
            </a:r>
          </a:p>
          <a:p>
            <a:r>
              <a:rPr lang="en-US" dirty="0" smtClean="0"/>
              <a:t>It is interesting to talk about brand personalities and ask students the personality of several brands:</a:t>
            </a:r>
          </a:p>
          <a:p>
            <a:r>
              <a:rPr lang="en-US" dirty="0" smtClean="0"/>
              <a:t>A brand personality is the specific mix of human traits that may be attributed to a particular brand. </a:t>
            </a:r>
          </a:p>
          <a:p>
            <a:r>
              <a:rPr lang="en-US" dirty="0" smtClean="0"/>
              <a:t>One researcher identified five brand personality traits</a:t>
            </a:r>
          </a:p>
          <a:p>
            <a:pPr lvl="1">
              <a:buFont typeface="Arial" charset="0"/>
              <a:buNone/>
            </a:pPr>
            <a:r>
              <a:rPr lang="en-US" dirty="0" smtClean="0"/>
              <a:t>1. Sincerity (down-to-earth, honest, wholesome, and cheerful)</a:t>
            </a:r>
          </a:p>
          <a:p>
            <a:pPr lvl="1">
              <a:buFont typeface="Arial" charset="0"/>
              <a:buNone/>
            </a:pPr>
            <a:r>
              <a:rPr lang="en-US" dirty="0" smtClean="0"/>
              <a:t>2. Excitement (daring, spirited, imaginative, and up-to-date)</a:t>
            </a:r>
          </a:p>
          <a:p>
            <a:pPr lvl="1">
              <a:buFont typeface="Arial" charset="0"/>
              <a:buNone/>
            </a:pPr>
            <a:r>
              <a:rPr lang="en-US" dirty="0" smtClean="0"/>
              <a:t>3. Competence (reliable, intelligent, and successful)</a:t>
            </a:r>
          </a:p>
          <a:p>
            <a:pPr lvl="1">
              <a:buFont typeface="Arial" charset="0"/>
              <a:buNone/>
            </a:pPr>
            <a:r>
              <a:rPr lang="en-US" dirty="0" smtClean="0"/>
              <a:t>4. Sophistication (upper class and charming)</a:t>
            </a:r>
          </a:p>
          <a:p>
            <a:pPr lvl="1">
              <a:buFont typeface="Arial" charset="0"/>
              <a:buNone/>
            </a:pPr>
            <a:r>
              <a:rPr lang="en-US" dirty="0" smtClean="0"/>
              <a:t>5. Ruggedness (outdoorsy and tough)</a:t>
            </a:r>
          </a:p>
          <a:p>
            <a:endParaRPr lang="en-US" dirty="0" smtClean="0"/>
          </a:p>
          <a:p>
            <a:endParaRPr lang="en-US" dirty="0" smtClean="0"/>
          </a:p>
        </p:txBody>
      </p:sp>
      <p:sp>
        <p:nvSpPr>
          <p:cNvPr id="48131" name="Slide Number Placeholder 3"/>
          <p:cNvSpPr>
            <a:spLocks noGrp="1"/>
          </p:cNvSpPr>
          <p:nvPr>
            <p:ph type="sldNum" sz="quarter" idx="5"/>
          </p:nvPr>
        </p:nvSpPr>
        <p:spPr bwMode="auto">
          <a:noFill/>
          <a:ln>
            <a:miter lim="800000"/>
            <a:headEnd/>
            <a:tailEnd/>
          </a:ln>
        </p:spPr>
        <p:txBody>
          <a:bodyPr/>
          <a:lstStyle/>
          <a:p>
            <a:fld id="{B855A336-8605-45C7-AFD2-A3C66B5851D8}"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smtClean="0"/>
              <a:t>A person has many needs at any given time. Some are biological, arising from states of tension such as hunger, thirst, or discomfort. Others are psychological, arising from the need for recognition, esteem, or belonging.</a:t>
            </a:r>
          </a:p>
        </p:txBody>
      </p:sp>
      <p:sp>
        <p:nvSpPr>
          <p:cNvPr id="50179" name="Slide Number Placeholder 3"/>
          <p:cNvSpPr>
            <a:spLocks noGrp="1"/>
          </p:cNvSpPr>
          <p:nvPr>
            <p:ph type="sldNum" sz="quarter" idx="5"/>
          </p:nvPr>
        </p:nvSpPr>
        <p:spPr bwMode="auto">
          <a:noFill/>
          <a:ln>
            <a:miter lim="800000"/>
            <a:headEnd/>
            <a:tailEnd/>
          </a:ln>
        </p:spPr>
        <p:txBody>
          <a:bodyPr/>
          <a:lstStyle/>
          <a:p>
            <a:fld id="{DBB8C67B-482F-4FE8-8FF0-54704475116F}"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r>
              <a:rPr lang="en-US" smtClean="0"/>
              <a:t>In this chapter, we continue with a closer look at the most important element of the marketplace—customers. The aim of marketing is to affect how customers think and act. To affect the </a:t>
            </a:r>
            <a:r>
              <a:rPr lang="en-US" i="1" smtClean="0"/>
              <a:t>whats</a:t>
            </a:r>
            <a:r>
              <a:rPr lang="en-US" smtClean="0"/>
              <a:t>, </a:t>
            </a:r>
            <a:r>
              <a:rPr lang="en-US" i="1" smtClean="0"/>
              <a:t>whens</a:t>
            </a:r>
            <a:r>
              <a:rPr lang="en-US" smtClean="0"/>
              <a:t>, and </a:t>
            </a:r>
            <a:r>
              <a:rPr lang="en-US" i="1" smtClean="0"/>
              <a:t>hows</a:t>
            </a:r>
            <a:r>
              <a:rPr lang="en-US" smtClean="0"/>
              <a:t> of buyer behavior, marketers must first understand the </a:t>
            </a:r>
            <a:r>
              <a:rPr lang="en-US" i="1" smtClean="0"/>
              <a:t>whys</a:t>
            </a:r>
            <a:r>
              <a:rPr lang="en-US" smtClean="0"/>
              <a:t>. In this chapter, we look at </a:t>
            </a:r>
            <a:r>
              <a:rPr lang="en-US" i="1" smtClean="0"/>
              <a:t>final consumer</a:t>
            </a:r>
            <a:r>
              <a:rPr lang="en-US" smtClean="0"/>
              <a:t> buying influences and processes. In the next chapter, we’ll study the buyer behavior of </a:t>
            </a:r>
            <a:r>
              <a:rPr lang="en-US" i="1" smtClean="0"/>
              <a:t>business customers</a:t>
            </a:r>
            <a:r>
              <a:rPr lang="en-US" smtClean="0"/>
              <a:t>. You’ll see that understanding buyer behavior is an essential but very difficult task.</a:t>
            </a:r>
          </a:p>
        </p:txBody>
      </p:sp>
      <p:sp>
        <p:nvSpPr>
          <p:cNvPr id="15363" name="Slide Number Placeholder 3"/>
          <p:cNvSpPr>
            <a:spLocks noGrp="1"/>
          </p:cNvSpPr>
          <p:nvPr>
            <p:ph type="sldNum" sz="quarter" idx="5"/>
          </p:nvPr>
        </p:nvSpPr>
        <p:spPr bwMode="auto">
          <a:noFill/>
          <a:ln>
            <a:miter lim="800000"/>
            <a:headEnd/>
            <a:tailEnd/>
          </a:ln>
        </p:spPr>
        <p:txBody>
          <a:bodyPr/>
          <a:lstStyle/>
          <a:p>
            <a:fld id="{7C8C4A4C-3BD4-4AFD-B490-2702F4A0D790}"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smtClean="0"/>
              <a:t>Psychologists have developed theories of human motivation. Two of the most popular—the theories of Sigmund Freud and Abraham Maslow—carry quite different meanings for consumer analysis and marketing.</a:t>
            </a:r>
          </a:p>
          <a:p>
            <a:r>
              <a:rPr lang="en-US" smtClean="0"/>
              <a:t>Sigmund Freud assumed that people are largely unconscious about the real psychological forces shaping their behavior. His theory suggests that a person’s buying decisions are affected by subconscious motives that even the buyer may not fully understand. Thus, an aging baby boomer who buys a sporty BMW convertible might explain that he simply likes the feel of the wind in his thinning hair. At a deeper level, he may be trying to impress others with his success. At a still deeper level, he may be buying the car to feel young and independent again.</a:t>
            </a:r>
          </a:p>
          <a:p>
            <a:r>
              <a:rPr lang="en-US" smtClean="0"/>
              <a:t>The term </a:t>
            </a:r>
            <a:r>
              <a:rPr lang="en-US" i="1" smtClean="0"/>
              <a:t>motivation research</a:t>
            </a:r>
            <a:r>
              <a:rPr lang="en-US" smtClean="0"/>
              <a:t> refers to qualitative research designed to probe consumers’ hidden, subconscious motivations. Consumers often don’t know or can’t describe why they act as they do. Thus, motivation researchers use a variety of probing techniques to uncover underlying emotions and attitudes toward brands and buying situations.</a:t>
            </a:r>
          </a:p>
          <a:p>
            <a:r>
              <a:rPr lang="en-US" smtClean="0"/>
              <a:t>Many companies employ teams of psychologists, anthropologists, and other social scientists to carry out motivation research. One ad agency routinely conducts one-on-one, therapy-like interviews to delve into the inner workings of consumers. Another company asks consumers to describe their favorite brands as animals or cars (say, a Mercedes versus a Chevy) to assess the prestige associated with various brands. Still others rely on hypnosis, dream therapy, or soft lights and mood music to plumb the murky depths of consumer psyches.</a:t>
            </a:r>
          </a:p>
          <a:p>
            <a:r>
              <a:rPr lang="en-US" smtClean="0"/>
              <a:t>Such projective techniques seem pretty goofy, and some marketers dismiss such motivation research as mumbo jumbo. But many marketers use such touchy-feely approaches, now sometimes called </a:t>
            </a:r>
            <a:r>
              <a:rPr lang="en-US" i="1" smtClean="0"/>
              <a:t>interpretive consumer research</a:t>
            </a:r>
            <a:r>
              <a:rPr lang="en-US" smtClean="0"/>
              <a:t>, to dig deeper into consumer psyches and develop better marketing strategies.</a:t>
            </a:r>
          </a:p>
        </p:txBody>
      </p:sp>
      <p:sp>
        <p:nvSpPr>
          <p:cNvPr id="52227" name="Slide Number Placeholder 3"/>
          <p:cNvSpPr>
            <a:spLocks noGrp="1"/>
          </p:cNvSpPr>
          <p:nvPr>
            <p:ph type="sldNum" sz="quarter" idx="5"/>
          </p:nvPr>
        </p:nvSpPr>
        <p:spPr bwMode="auto">
          <a:noFill/>
          <a:ln>
            <a:miter lim="800000"/>
            <a:headEnd/>
            <a:tailEnd/>
          </a:ln>
        </p:spPr>
        <p:txBody>
          <a:bodyPr/>
          <a:lstStyle/>
          <a:p>
            <a:fld id="{171FFC12-DA9E-495B-8EA0-E817E7D05167}"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smtClean="0"/>
              <a:t>Abraham Maslow sought to explain why people are driven by particular needs at particular times. Why does one person spend a lot of time and energy on personal safety and another on gaining the esteem of others? Maslow’s answer is that human needs are arranged in a hierarchy, as shown in Figure 5.4, from the most pressing at the bottom to the least pressing at the top. They include </a:t>
            </a:r>
            <a:r>
              <a:rPr lang="en-US" i="1" smtClean="0"/>
              <a:t>physiological</a:t>
            </a:r>
            <a:r>
              <a:rPr lang="en-US" smtClean="0"/>
              <a:t> needs, </a:t>
            </a:r>
            <a:r>
              <a:rPr lang="en-US" i="1" smtClean="0"/>
              <a:t>safety</a:t>
            </a:r>
            <a:r>
              <a:rPr lang="en-US" smtClean="0"/>
              <a:t> needs, </a:t>
            </a:r>
            <a:r>
              <a:rPr lang="en-US" i="1" smtClean="0"/>
              <a:t>social</a:t>
            </a:r>
            <a:r>
              <a:rPr lang="en-US" smtClean="0"/>
              <a:t> needs, </a:t>
            </a:r>
            <a:r>
              <a:rPr lang="en-US" i="1" smtClean="0"/>
              <a:t>esteem</a:t>
            </a:r>
            <a:r>
              <a:rPr lang="en-US" smtClean="0"/>
              <a:t> needs, and </a:t>
            </a:r>
            <a:r>
              <a:rPr lang="en-US" i="1" smtClean="0"/>
              <a:t>self-actualization</a:t>
            </a:r>
            <a:r>
              <a:rPr lang="en-US" smtClean="0"/>
              <a:t> needs.</a:t>
            </a:r>
          </a:p>
          <a:p>
            <a:r>
              <a:rPr lang="en-US" smtClean="0"/>
              <a:t>A person tries to satisfy the most important need first. When that need is satisfied, it will stop being a motivator, and the person will then try to satisfy the next most important need. For example, starving people (physiological need) will not take an interest in the latest happenings in the art world (self-actualization needs) nor in how they are seen or esteemed by others (social or esteem needs) nor even in whether they are breathing clean air (safety needs). But as each important need is satisfied, the next most important need will come into play.</a:t>
            </a:r>
          </a:p>
          <a:p>
            <a:r>
              <a:rPr lang="en-US" smtClean="0"/>
              <a:t>See Abraham H. Maslow, “A Theory of Human Motivation,” </a:t>
            </a:r>
            <a:r>
              <a:rPr lang="en-US" i="1" smtClean="0"/>
              <a:t>Psychological Review</a:t>
            </a:r>
            <a:r>
              <a:rPr lang="en-US" smtClean="0"/>
              <a:t>, 50 (1943), pp. 370–396. Also see Maslow, </a:t>
            </a:r>
            <a:r>
              <a:rPr lang="en-US" i="1" smtClean="0"/>
              <a:t>Motivation and Personality</a:t>
            </a:r>
            <a:r>
              <a:rPr lang="en-US" smtClean="0"/>
              <a:t>, 3rd ed. (New York: HarperCollins Publishers, 1987); and Michael R. Solomon, </a:t>
            </a:r>
            <a:r>
              <a:rPr lang="en-US" i="1" smtClean="0"/>
              <a:t>Consumer Behavior, </a:t>
            </a:r>
            <a:r>
              <a:rPr lang="en-US" smtClean="0"/>
              <a:t>9</a:t>
            </a:r>
            <a:r>
              <a:rPr lang="en-US" baseline="30000" smtClean="0"/>
              <a:t>th</a:t>
            </a:r>
            <a:r>
              <a:rPr lang="en-US" smtClean="0"/>
              <a:t> ed. (Upper Saddle River, NJ: Prentice Hall, 2011), pp. 135-136.</a:t>
            </a:r>
          </a:p>
        </p:txBody>
      </p:sp>
      <p:sp>
        <p:nvSpPr>
          <p:cNvPr id="54275" name="Slide Number Placeholder 3"/>
          <p:cNvSpPr>
            <a:spLocks noGrp="1"/>
          </p:cNvSpPr>
          <p:nvPr>
            <p:ph type="sldNum" sz="quarter" idx="5"/>
          </p:nvPr>
        </p:nvSpPr>
        <p:spPr bwMode="auto">
          <a:noFill/>
          <a:ln>
            <a:miter lim="800000"/>
            <a:headEnd/>
            <a:tailEnd/>
          </a:ln>
        </p:spPr>
        <p:txBody>
          <a:bodyPr/>
          <a:lstStyle/>
          <a:p>
            <a:fld id="{A24BF2B7-BB23-4F84-92CD-5F3C74D66E59}"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If you watched television last night, what ads do you remember seeing?</a:t>
            </a:r>
          </a:p>
          <a:p>
            <a:r>
              <a:rPr lang="en-US" smtClean="0"/>
              <a:t>Probe to find out why they remember certain ads—was it that they broke through the clutter, that they saw them many times, or that they are in the market for that certain product? A motivated person is ready to act. How the person acts is influenced by his or her own perception of the situation. All of us learn by the flow of information through our five senses: sight, hearing, smell, touch, and taste. However, each of us receives, organizes, and interprets this sensory information in an individual way. </a:t>
            </a:r>
          </a:p>
        </p:txBody>
      </p:sp>
      <p:sp>
        <p:nvSpPr>
          <p:cNvPr id="56323" name="Slide Number Placeholder 3"/>
          <p:cNvSpPr>
            <a:spLocks noGrp="1"/>
          </p:cNvSpPr>
          <p:nvPr>
            <p:ph type="sldNum" sz="quarter" idx="5"/>
          </p:nvPr>
        </p:nvSpPr>
        <p:spPr bwMode="auto">
          <a:noFill/>
          <a:ln>
            <a:miter lim="800000"/>
            <a:headEnd/>
            <a:tailEnd/>
          </a:ln>
        </p:spPr>
        <p:txBody>
          <a:bodyPr/>
          <a:lstStyle/>
          <a:p>
            <a:fld id="{DFD26B44-8EBE-44DA-B2EE-280339227BD2}"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smtClean="0"/>
              <a:t>People can form different perceptions of the same stimulus because of three perceptual processes: selective attention, selective distortion, and selective retention. People are exposed to a great amount of stimuli every day. For example, people are exposed to an estimated 3,000 to 5,000 ad messages every day. It is impossible for a person to pay attention to all these stimuli. </a:t>
            </a:r>
            <a:r>
              <a:rPr lang="en-US" i="1" smtClean="0"/>
              <a:t>Selective attention</a:t>
            </a:r>
            <a:r>
              <a:rPr lang="en-US" smtClean="0"/>
              <a:t>—the tendency for people to screen out most of the information to which they are exposed—means that marketers must work especially hard to attract the consumer’s attention. </a:t>
            </a:r>
          </a:p>
          <a:p>
            <a:r>
              <a:rPr lang="en-US" smtClean="0"/>
              <a:t>Even noticed stimuli do not always come across in the intended way. Each person fits incoming information into an existing mind-set. </a:t>
            </a:r>
            <a:r>
              <a:rPr lang="en-US" i="1" smtClean="0"/>
              <a:t>Selective distortion</a:t>
            </a:r>
            <a:r>
              <a:rPr lang="en-US" smtClean="0"/>
              <a:t> describes the tendency of people to interpret information in a way that will support what they already believe. People also will forget much of what they learn. They tend to retain information that supports their attitudes and beliefs. </a:t>
            </a:r>
            <a:r>
              <a:rPr lang="en-US" i="1" smtClean="0"/>
              <a:t>Selective retention</a:t>
            </a:r>
            <a:r>
              <a:rPr lang="en-US" smtClean="0"/>
              <a:t> means that consumers are likely to remember good points made about a brand they favor and forget good points made about competing brands. Because of selective attention, distortion, and retention, marketers must work hard to get their messages through.</a:t>
            </a:r>
          </a:p>
          <a:p>
            <a:endParaRPr lang="en-US" smtClean="0"/>
          </a:p>
        </p:txBody>
      </p:sp>
      <p:sp>
        <p:nvSpPr>
          <p:cNvPr id="58371" name="Slide Number Placeholder 3"/>
          <p:cNvSpPr>
            <a:spLocks noGrp="1"/>
          </p:cNvSpPr>
          <p:nvPr>
            <p:ph type="sldNum" sz="quarter" idx="5"/>
          </p:nvPr>
        </p:nvSpPr>
        <p:spPr bwMode="auto">
          <a:noFill/>
          <a:ln>
            <a:miter lim="800000"/>
            <a:headEnd/>
            <a:tailEnd/>
          </a:ln>
        </p:spPr>
        <p:txBody>
          <a:bodyPr/>
          <a:lstStyle/>
          <a:p>
            <a:fld id="{86B1060E-3C3C-4372-9274-98C8FFC4C507}"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dirty="0" smtClean="0"/>
              <a:t> Learning theorists say that most human behavior is learned. Learning occurs through the interplay of drives, stimuli, cues, responses, and reinforcement.</a:t>
            </a:r>
          </a:p>
          <a:p>
            <a:r>
              <a:rPr lang="en-US" dirty="0" smtClean="0"/>
              <a:t>A </a:t>
            </a:r>
            <a:r>
              <a:rPr lang="en-US" i="1" dirty="0" smtClean="0"/>
              <a:t>drive</a:t>
            </a:r>
            <a:r>
              <a:rPr lang="en-US" dirty="0" smtClean="0"/>
              <a:t> is a strong internal stimulus that calls for action. A drive becomes a motive when it is directed toward a particular </a:t>
            </a:r>
            <a:r>
              <a:rPr lang="en-US" i="1" dirty="0" smtClean="0"/>
              <a:t>stimulus object</a:t>
            </a:r>
            <a:r>
              <a:rPr lang="en-US" dirty="0" smtClean="0"/>
              <a:t>. For example, a person’s drive for self-actualization might motivate him or her to look into buying a camera. The consumer’s response to the idea of buying a camera is conditioned by the surrounding cues. </a:t>
            </a:r>
            <a:r>
              <a:rPr lang="en-US" i="1" dirty="0" smtClean="0"/>
              <a:t>Cues</a:t>
            </a:r>
            <a:r>
              <a:rPr lang="en-US" dirty="0" smtClean="0"/>
              <a:t> are minor stimuli that determine when, where, and how the person responds. For example, the person might spot several camera brands in a shop window, hear of a special sale price, or discuss cameras with a friend. These are all cues that might influence a consumer’s </a:t>
            </a:r>
            <a:r>
              <a:rPr lang="en-US" i="1" dirty="0" smtClean="0"/>
              <a:t>response</a:t>
            </a:r>
            <a:r>
              <a:rPr lang="en-US" dirty="0" smtClean="0"/>
              <a:t> to his or her interest in buying the product.</a:t>
            </a:r>
          </a:p>
          <a:p>
            <a:r>
              <a:rPr lang="en-US" dirty="0" smtClean="0"/>
              <a:t>Suppose the consumer buys a Nikon camera. If the experience is rewarding, the consumer will probably use the camera more and more, and his or her response will be </a:t>
            </a:r>
            <a:r>
              <a:rPr lang="en-US" i="1" dirty="0" smtClean="0"/>
              <a:t>reinforced</a:t>
            </a:r>
            <a:r>
              <a:rPr lang="en-US" dirty="0" smtClean="0"/>
              <a:t>. Then the next time he or she shops for a camera, or for binoculars or some similar product, the probability is greater that he or she will buy a Nikon product. The practical significance of learning theory for marketers is that they can build up demand for a product by associating it with strong drives, using motivating cues, and providing positive reinforcement.</a:t>
            </a:r>
          </a:p>
          <a:p>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a:lstStyle/>
          <a:p>
            <a:fld id="{0DC333B7-7145-4E5E-BA26-67D7C0B694A9}"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smtClean="0"/>
              <a:t>Through doing and learning, people acquire beliefs and attitudes. These, in turn, influence their buying behavior. A </a:t>
            </a:r>
            <a:r>
              <a:rPr lang="en-US" b="1" smtClean="0"/>
              <a:t>belief</a:t>
            </a:r>
            <a:r>
              <a:rPr lang="en-US" smtClean="0"/>
              <a:t> is a descriptive thought that a person has about something. Beliefs may be based on real knowledge, opinion, or faith and may or may not carry an emotional charge. Marketers are interested in the beliefs that people formulate about specific products and services because these beliefs make up product and brand images that affect buying behavior. If some of the beliefs are wrong and prevent purchase, the marketer will want to launch a campaign to correct them.</a:t>
            </a:r>
          </a:p>
          <a:p>
            <a:endParaRPr lang="en-US" smtClean="0"/>
          </a:p>
          <a:p>
            <a:r>
              <a:rPr lang="en-US" smtClean="0"/>
              <a:t>Discussion Question: Ask the students how a belief they hold influenced one of their  purchase decisions.</a:t>
            </a:r>
          </a:p>
          <a:p>
            <a:endParaRPr lang="en-US" smtClean="0"/>
          </a:p>
        </p:txBody>
      </p:sp>
      <p:sp>
        <p:nvSpPr>
          <p:cNvPr id="62467" name="Slide Number Placeholder 3"/>
          <p:cNvSpPr>
            <a:spLocks noGrp="1"/>
          </p:cNvSpPr>
          <p:nvPr>
            <p:ph type="sldNum" sz="quarter" idx="5"/>
          </p:nvPr>
        </p:nvSpPr>
        <p:spPr bwMode="auto">
          <a:noFill/>
          <a:ln>
            <a:miter lim="800000"/>
            <a:headEnd/>
            <a:tailEnd/>
          </a:ln>
        </p:spPr>
        <p:txBody>
          <a:bodyPr/>
          <a:lstStyle/>
          <a:p>
            <a:fld id="{578C4440-10CF-484F-9A08-1895ECDFE75F}"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smtClean="0"/>
              <a:t>People have attitudes regarding religion, politics, clothes, music, food, and almost everything else. </a:t>
            </a:r>
            <a:r>
              <a:rPr lang="en-US" b="1" smtClean="0"/>
              <a:t>Attitude</a:t>
            </a:r>
            <a:r>
              <a:rPr lang="en-US" smtClean="0"/>
              <a:t> describes a person’s relatively consistent evaluations, feelings, and tendencies toward an object or idea. Attitudes put people into a frame of mind of liking or disliking things, of moving toward or away from them. Our camera buyer may hold attitudes such as “Buy the best,” “The Japanese make the best electronics products in the world,” and “Creativity and self-expression are among the most important things in life.” If so, the Nikon camera would fit well into the consumer’s existing attitudes.</a:t>
            </a:r>
          </a:p>
          <a:p>
            <a:r>
              <a:rPr lang="en-US" smtClean="0"/>
              <a:t>Attitudes are difficult to change. A person’s attitudes fit into a pattern; changing one attitude may require difficult adjustments in many others. Thus, a company should usually try to fit its products into existing attitudes rather than attempt to change attitudes. </a:t>
            </a:r>
          </a:p>
        </p:txBody>
      </p:sp>
      <p:sp>
        <p:nvSpPr>
          <p:cNvPr id="64515" name="Slide Number Placeholder 3"/>
          <p:cNvSpPr>
            <a:spLocks noGrp="1"/>
          </p:cNvSpPr>
          <p:nvPr>
            <p:ph type="sldNum" sz="quarter" idx="5"/>
          </p:nvPr>
        </p:nvSpPr>
        <p:spPr bwMode="auto">
          <a:noFill/>
          <a:ln>
            <a:miter lim="800000"/>
            <a:headEnd/>
            <a:tailEnd/>
          </a:ln>
        </p:spPr>
        <p:txBody>
          <a:bodyPr/>
          <a:lstStyle/>
          <a:p>
            <a:fld id="{D64DAC47-27AC-4A1C-8B23-70054B910872}"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dirty="0" smtClean="0"/>
              <a:t>Some purchases are</a:t>
            </a:r>
            <a:r>
              <a:rPr lang="en-US" baseline="0" dirty="0" smtClean="0"/>
              <a:t> </a:t>
            </a:r>
            <a:r>
              <a:rPr lang="en-US" dirty="0" smtClean="0"/>
              <a:t>simple and routine, even</a:t>
            </a:r>
            <a:r>
              <a:rPr lang="en-US" baseline="0" dirty="0" smtClean="0"/>
              <a:t> </a:t>
            </a:r>
            <a:r>
              <a:rPr lang="en-US" dirty="0" smtClean="0"/>
              <a:t>habitual. Others are far more</a:t>
            </a:r>
            <a:r>
              <a:rPr lang="en-US" baseline="0" dirty="0" smtClean="0"/>
              <a:t> </a:t>
            </a:r>
            <a:r>
              <a:rPr lang="en-US" dirty="0" smtClean="0"/>
              <a:t>complex—involving extensive</a:t>
            </a:r>
            <a:r>
              <a:rPr lang="en-US" baseline="0" dirty="0" smtClean="0"/>
              <a:t> </a:t>
            </a:r>
            <a:r>
              <a:rPr lang="en-US" dirty="0" smtClean="0"/>
              <a:t>information gathering and</a:t>
            </a:r>
            <a:r>
              <a:rPr lang="en-US" baseline="0" dirty="0" smtClean="0"/>
              <a:t> </a:t>
            </a:r>
            <a:r>
              <a:rPr lang="en-US" dirty="0" smtClean="0"/>
              <a:t>evaluation—and are</a:t>
            </a:r>
            <a:r>
              <a:rPr lang="en-US" baseline="0" dirty="0" smtClean="0"/>
              <a:t> </a:t>
            </a:r>
            <a:r>
              <a:rPr lang="en-US" dirty="0" smtClean="0"/>
              <a:t>subject to</a:t>
            </a:r>
            <a:r>
              <a:rPr lang="en-US" baseline="0" dirty="0" smtClean="0"/>
              <a:t> </a:t>
            </a:r>
            <a:r>
              <a:rPr lang="en-US" dirty="0" smtClean="0"/>
              <a:t>sometimes subtle influences. For</a:t>
            </a:r>
            <a:r>
              <a:rPr lang="en-US" baseline="0" dirty="0" smtClean="0"/>
              <a:t> </a:t>
            </a:r>
            <a:r>
              <a:rPr lang="en-US" dirty="0" smtClean="0"/>
              <a:t>example, think of all that goes into a</a:t>
            </a:r>
            <a:r>
              <a:rPr lang="en-US" baseline="0" dirty="0" smtClean="0"/>
              <a:t> </a:t>
            </a:r>
            <a:r>
              <a:rPr lang="en-US" dirty="0" smtClean="0"/>
              <a:t>new car buying decision.</a:t>
            </a:r>
          </a:p>
        </p:txBody>
      </p:sp>
      <p:sp>
        <p:nvSpPr>
          <p:cNvPr id="66563" name="Slide Number Placeholder 3"/>
          <p:cNvSpPr>
            <a:spLocks noGrp="1"/>
          </p:cNvSpPr>
          <p:nvPr>
            <p:ph type="sldNum" sz="quarter" idx="5"/>
          </p:nvPr>
        </p:nvSpPr>
        <p:spPr bwMode="auto">
          <a:noFill/>
          <a:ln>
            <a:miter lim="800000"/>
            <a:headEnd/>
            <a:tailEnd/>
          </a:ln>
        </p:spPr>
        <p:txBody>
          <a:bodyPr/>
          <a:lstStyle/>
          <a:p>
            <a:fld id="{F9A233FF-DB8F-419F-BCAC-6ADA4C9CD979}"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p:txBody>
          <a:bodyPr>
            <a:normAutofit fontScale="55000" lnSpcReduction="20000"/>
          </a:bodyPr>
          <a:lstStyle/>
          <a:p>
            <a:pPr>
              <a:defRPr/>
            </a:pPr>
            <a:r>
              <a:rPr lang="en-US" dirty="0" smtClean="0">
                <a:ea typeface="ＭＳ Ｐゴシック" charset="-128"/>
              </a:rPr>
              <a:t>Buying behavior differs greatly for a tube of toothpaste, a smartphone, financial services, and a new car. More complex decisions usually involve more buying participants and more buyer deliberation. Figure</a:t>
            </a:r>
            <a:r>
              <a:rPr lang="en-US" b="1" dirty="0" smtClean="0">
                <a:ea typeface="ＭＳ Ｐゴシック" charset="-128"/>
              </a:rPr>
              <a:t> </a:t>
            </a:r>
            <a:r>
              <a:rPr lang="en-US" dirty="0" smtClean="0">
                <a:ea typeface="ＭＳ Ｐゴシック" charset="-128"/>
              </a:rPr>
              <a:t>5.5 shows the types of consumer buying behavior based on the degree of buyer involvement and the degree of differences among brands.</a:t>
            </a:r>
          </a:p>
          <a:p>
            <a:pPr>
              <a:defRPr/>
            </a:pPr>
            <a:r>
              <a:rPr lang="en-US" b="1" dirty="0" smtClean="0">
                <a:ea typeface="ＭＳ Ｐゴシック" charset="-128"/>
              </a:rPr>
              <a:t>Complex Buying Behavior</a:t>
            </a:r>
          </a:p>
          <a:p>
            <a:pPr>
              <a:defRPr/>
            </a:pPr>
            <a:r>
              <a:rPr lang="en-US" dirty="0" smtClean="0">
                <a:ea typeface="ＭＳ Ｐゴシック" charset="-128"/>
              </a:rPr>
              <a:t>Consumers undertake </a:t>
            </a:r>
            <a:r>
              <a:rPr lang="en-US" b="1" dirty="0" smtClean="0">
                <a:ea typeface="ＭＳ Ｐゴシック" charset="-128"/>
              </a:rPr>
              <a:t>complex buying behavior</a:t>
            </a:r>
            <a:r>
              <a:rPr lang="en-US" dirty="0" smtClean="0">
                <a:ea typeface="ＭＳ Ｐゴシック" charset="-128"/>
              </a:rPr>
              <a:t> when they are highly involved in a purchase and perceive significant differences among brands. Consumers may be highly involved when the product is expensive, risky, purchased infrequently, and highly self-expressive.</a:t>
            </a:r>
          </a:p>
          <a:p>
            <a:pPr>
              <a:defRPr/>
            </a:pPr>
            <a:r>
              <a:rPr lang="en-US" dirty="0" smtClean="0">
                <a:ea typeface="ＭＳ Ｐゴシック" charset="-128"/>
              </a:rPr>
              <a:t>This buyer will pass through a learning process, first developing beliefs about the product, then attitudes, and then making a thoughtful purchase choice. Marketers of high-involvement products must understand the information-gathering and evaluation behavior of high-involvement consumers. They need to help buyers learn about product-class attributes and their relative importance. They need to differentiate their brand’s features, perhaps by describing the brand’s benefits using print media with long copy. They must motivate store salespeople and the buyer’s acquaintances to influence the final brand choice.</a:t>
            </a:r>
          </a:p>
          <a:p>
            <a:pPr>
              <a:defRPr/>
            </a:pPr>
            <a:r>
              <a:rPr lang="en-US" b="1" dirty="0" smtClean="0">
                <a:ea typeface="ＭＳ Ｐゴシック" charset="-128"/>
              </a:rPr>
              <a:t>Dissonance-Reducing Buying Behavior</a:t>
            </a:r>
          </a:p>
          <a:p>
            <a:pPr>
              <a:defRPr/>
            </a:pPr>
            <a:r>
              <a:rPr lang="en-US" b="1" dirty="0" smtClean="0">
                <a:ea typeface="ＭＳ Ｐゴシック" charset="-128"/>
              </a:rPr>
              <a:t>Dissonance-reducing buying behavior</a:t>
            </a:r>
            <a:r>
              <a:rPr lang="en-US" dirty="0" smtClean="0">
                <a:ea typeface="ＭＳ Ｐゴシック" charset="-128"/>
              </a:rPr>
              <a:t> occurs when consumers are highly involved with an expensive, infrequent, or risky purchase but see little difference among brands. For example, consumers buying carpeting may face a high-involvement decision because carpeting is expensive and self-expressive. Yet buyers may consider most carpet brands in a given price range to be the same. In this case, because perceived brand differences are not large, buyers may shop around to learn what is available but buy relatively quickly. They may respond primarily to a good price or purchase convenience.</a:t>
            </a:r>
          </a:p>
          <a:p>
            <a:pPr>
              <a:defRPr/>
            </a:pPr>
            <a:r>
              <a:rPr lang="en-US" dirty="0" smtClean="0">
                <a:ea typeface="ＭＳ Ｐゴシック" charset="-128"/>
              </a:rPr>
              <a:t>After the purchase, consumers might experience </a:t>
            </a:r>
            <a:r>
              <a:rPr lang="en-US" i="1" dirty="0" smtClean="0">
                <a:ea typeface="ＭＳ Ｐゴシック" charset="-128"/>
              </a:rPr>
              <a:t>postpurchase dissonance</a:t>
            </a:r>
            <a:r>
              <a:rPr lang="en-US" dirty="0" smtClean="0">
                <a:ea typeface="ＭＳ Ｐゴシック" charset="-128"/>
              </a:rPr>
              <a:t> (after-sale discomfort) when they notice certain disadvantages of the purchased carpet brand or hear favorable things about brands not purchased. To counter such dissonance, the marketer’s after-sale communications should provide evidence and support to help consumers feel good about their brand choices.</a:t>
            </a:r>
          </a:p>
          <a:p>
            <a:pPr>
              <a:defRPr/>
            </a:pPr>
            <a:r>
              <a:rPr lang="en-US" b="1" dirty="0" smtClean="0">
                <a:ea typeface="ＭＳ Ｐゴシック" charset="-128"/>
              </a:rPr>
              <a:t>Habitual Buying Behavior</a:t>
            </a:r>
          </a:p>
          <a:p>
            <a:pPr>
              <a:defRPr/>
            </a:pPr>
            <a:r>
              <a:rPr lang="en-US" b="1" dirty="0" smtClean="0">
                <a:ea typeface="ＭＳ Ｐゴシック" charset="-128"/>
              </a:rPr>
              <a:t>Habitual buying behavior</a:t>
            </a:r>
            <a:r>
              <a:rPr lang="en-US" dirty="0" smtClean="0">
                <a:ea typeface="ＭＳ Ｐゴシック" charset="-128"/>
              </a:rPr>
              <a:t> occurs under conditions of low-consumer involvement and little significant brand difference. For example, take table salt. Consumers have little involvement in this product category—they simply go to the store and reach for a brand. If they keep reaching for the same brand, it is out of habit rather than strong brand loyalty. Consumers appear to have low involvement with most low-cost, frequently purchased products.</a:t>
            </a:r>
          </a:p>
          <a:p>
            <a:pPr>
              <a:defRPr/>
            </a:pPr>
            <a:r>
              <a:rPr lang="en-US" dirty="0" smtClean="0">
                <a:ea typeface="ＭＳ Ｐゴシック" charset="-128"/>
              </a:rPr>
              <a:t>In such cases, consumer behavior does not pass through the usual belief-attitude-behavior sequence. Consumers do not search extensively for information about the brands, evaluate brand characteristics, and make weighty decisions about which brands to buy. Because they are not highly involved with the product, consumers may not evaluate the choice, even after purchase. Thus, the buying process involves brand beliefs formed by passive learning, followed by purchase behavior, which may or may not be followed by evaluation.</a:t>
            </a:r>
          </a:p>
          <a:p>
            <a:pPr>
              <a:defRPr/>
            </a:pPr>
            <a:r>
              <a:rPr lang="en-US" dirty="0" smtClean="0">
                <a:ea typeface="ＭＳ Ｐゴシック" charset="-128"/>
              </a:rPr>
              <a:t>&lt;ex05.15&gt;</a:t>
            </a:r>
          </a:p>
          <a:p>
            <a:pPr>
              <a:defRPr/>
            </a:pPr>
            <a:r>
              <a:rPr lang="en-US" dirty="0" smtClean="0">
                <a:ea typeface="ＭＳ Ｐゴシック" charset="-128"/>
              </a:rPr>
              <a:t>Because buyers are not highly committed to any brands, marketers of low-involvement products with few brand differences often use price and sales promotions to promote buying. Alternatively, they can add product features or enhancements to differentiate their brands from the rest of the pack and raise involvement. For example, to set its brand apart, P&amp;G’s Charmin toilet tissue offers Ultrastrong, Ultrasoft, Sensitive, Basic, and Freshmate (wet wipe) versions, so that there’s sure to be one that’s right for any family’s “bottom line.” Charmin also raises brand involvement by sponsoring a “Sit or Squat” website and mobile app that helps travelers who “Gotta go on the go!” find and rate clean public restrooms wherever they travel.</a:t>
            </a:r>
          </a:p>
          <a:p>
            <a:pPr>
              <a:defRPr/>
            </a:pPr>
            <a:r>
              <a:rPr lang="en-US" b="1" dirty="0" smtClean="0">
                <a:ea typeface="ＭＳ Ｐゴシック" charset="-128"/>
              </a:rPr>
              <a:t>Variety-Seeking Buying Behavior</a:t>
            </a:r>
          </a:p>
          <a:p>
            <a:pPr>
              <a:defRPr/>
            </a:pPr>
            <a:r>
              <a:rPr lang="en-US" dirty="0" smtClean="0">
                <a:ea typeface="ＭＳ Ｐゴシック" charset="-128"/>
              </a:rPr>
              <a:t>Consumers undertake </a:t>
            </a:r>
            <a:r>
              <a:rPr lang="en-US" b="1" dirty="0" smtClean="0">
                <a:ea typeface="ＭＳ Ｐゴシック" charset="-128"/>
              </a:rPr>
              <a:t>variety-seeking buying behavior</a:t>
            </a:r>
            <a:r>
              <a:rPr lang="en-US" dirty="0" smtClean="0">
                <a:ea typeface="ＭＳ Ｐゴシック" charset="-128"/>
              </a:rPr>
              <a:t> in situations characterized by low consumer involvement but significant perceived brand differences. In such cases, consumers often do a lot of brand switching. For example, when buying cookies, a consumer may hold some beliefs, choose a cookie brand without much evaluation, and then evaluate that brand during consumption. But the next time, the consumer might pick another brand out of boredom or simply to try something different. Brand switching occurs for the sake of variety rather than because of dissatisfaction.</a:t>
            </a:r>
          </a:p>
          <a:p>
            <a:pPr>
              <a:defRPr/>
            </a:pPr>
            <a:r>
              <a:rPr lang="en-US" dirty="0" smtClean="0">
                <a:ea typeface="ＭＳ Ｐゴシック" charset="-128"/>
              </a:rPr>
              <a:t>In such product categories, the marketing strategy may differ for the market leader and minor brands. The market leader will try to encourage habitual buying behavior by dominating shelf space, keeping shelves fully stocked, and running frequent reminder advertising. Challenger firms will encourage variety seeking by offering lower prices, special deals, coupons, free samples, and advertising that presents reasons for trying something new.</a:t>
            </a:r>
          </a:p>
        </p:txBody>
      </p:sp>
      <p:sp>
        <p:nvSpPr>
          <p:cNvPr id="68611" name="Slide Number Placeholder 3"/>
          <p:cNvSpPr>
            <a:spLocks noGrp="1"/>
          </p:cNvSpPr>
          <p:nvPr>
            <p:ph type="sldNum" sz="quarter" idx="5"/>
          </p:nvPr>
        </p:nvSpPr>
        <p:spPr bwMode="auto">
          <a:noFill/>
          <a:ln>
            <a:miter lim="800000"/>
            <a:headEnd/>
            <a:tailEnd/>
          </a:ln>
        </p:spPr>
        <p:txBody>
          <a:bodyPr/>
          <a:lstStyle/>
          <a:p>
            <a:fld id="{E6ACC8FD-4075-4AFC-8B95-C3FCB19789DC}"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dirty="0" smtClean="0"/>
              <a:t> Figure 5.6  shows that the buyer decision process consists of five stages: </a:t>
            </a:r>
            <a:r>
              <a:rPr lang="en-US" i="1" dirty="0" smtClean="0"/>
              <a:t>need recognition</a:t>
            </a:r>
            <a:r>
              <a:rPr lang="en-US" dirty="0" smtClean="0"/>
              <a:t>, </a:t>
            </a:r>
            <a:r>
              <a:rPr lang="en-US" i="1" dirty="0" smtClean="0"/>
              <a:t>information search</a:t>
            </a:r>
            <a:r>
              <a:rPr lang="en-US" dirty="0" smtClean="0"/>
              <a:t>, </a:t>
            </a:r>
            <a:r>
              <a:rPr lang="en-US" i="1" dirty="0" smtClean="0"/>
              <a:t>evaluation of alternatives</a:t>
            </a:r>
            <a:r>
              <a:rPr lang="en-US" dirty="0" smtClean="0"/>
              <a:t>, </a:t>
            </a:r>
            <a:r>
              <a:rPr lang="en-US" i="1" dirty="0" smtClean="0"/>
              <a:t>purchase decision</a:t>
            </a:r>
            <a:r>
              <a:rPr lang="en-US" dirty="0" smtClean="0"/>
              <a:t>, and </a:t>
            </a:r>
            <a:r>
              <a:rPr lang="en-US" i="1" dirty="0" err="1" smtClean="0"/>
              <a:t>postpurchase</a:t>
            </a:r>
            <a:r>
              <a:rPr lang="en-US" i="1" dirty="0" smtClean="0"/>
              <a:t> behavior</a:t>
            </a:r>
            <a:r>
              <a:rPr lang="en-US" dirty="0" smtClean="0"/>
              <a:t>. Clearly, the buying process starts long before the actual purchase and continues long after. Marketers need to focus on the entire buying process rather than on the purchase decision only.</a:t>
            </a:r>
          </a:p>
          <a:p>
            <a:r>
              <a:rPr lang="en-US" dirty="0" smtClean="0"/>
              <a:t>Figure suggests that consumers pass through all five stages with every purchase in a considered way. But buyers may pass quickly or slowly through the buying decision process. And in more routine purchases, consumers often skip or reverse some of the stages. Much depends on the nature of the buyer, the product, and the buying situation. A woman buying her regular brand of toothpaste would recognize the need and go right to the purchase decision, skipping information search and evaluation. However, we use the model in Figure 5.6 because it shows all the considerations that arise when a consumer faces a new and complex purchase situation.</a:t>
            </a:r>
          </a:p>
        </p:txBody>
      </p:sp>
      <p:sp>
        <p:nvSpPr>
          <p:cNvPr id="70659" name="Slide Number Placeholder 3"/>
          <p:cNvSpPr>
            <a:spLocks noGrp="1"/>
          </p:cNvSpPr>
          <p:nvPr>
            <p:ph type="sldNum" sz="quarter" idx="5"/>
          </p:nvPr>
        </p:nvSpPr>
        <p:spPr bwMode="auto">
          <a:noFill/>
          <a:ln>
            <a:miter lim="800000"/>
            <a:headEnd/>
            <a:tailEnd/>
          </a:ln>
        </p:spPr>
        <p:txBody>
          <a:bodyPr/>
          <a:lstStyle/>
          <a:p>
            <a:fld id="{D6692E26-C6BF-413B-B374-B4A9C7989891}"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have you recently purchased that cost over $100? Write down all the reasons you purchased this particular item.</a:t>
            </a:r>
          </a:p>
          <a:p>
            <a:endParaRPr lang="en-US" i="1" smtClean="0"/>
          </a:p>
          <a:p>
            <a:r>
              <a:rPr lang="en-US" smtClean="0"/>
              <a:t>Because students are all consumers—it is interesting to start the class with a discussion of products they have recently purchased. When you ask them why they purchased a particular item or product, you can bring them through many topics in this chapter including the characteristics that affect consumer behavior (cultural, social, personal, and psychological). You can also try to determine the process they went through including how and where they searched for information and how they evaluated their alternatives. Finally, ask them how they feel about their purchase (postpurchase behavior). This discussion will lead nicely to the next slide which is the Model of Buyer Behavior.</a:t>
            </a:r>
          </a:p>
          <a:p>
            <a:endParaRPr lang="en-US" smtClean="0"/>
          </a:p>
          <a:p>
            <a:r>
              <a:rPr lang="en-US" smtClean="0"/>
              <a:t>Consumers make many buying decisions every day, and the buying decision is the focal point of the marketer’s effort. Most large companies research consumer buying decisions in great detail to answer questions about what consumers buy, where they buy, how and how much they buy, when they buy, and why they buy. Marketers can study actual consumer purchases to find out what they buy, where, and how much. But learning about the </a:t>
            </a:r>
            <a:r>
              <a:rPr lang="en-US" i="1" smtClean="0"/>
              <a:t>whys</a:t>
            </a:r>
            <a:r>
              <a:rPr lang="en-US" smtClean="0"/>
              <a:t> of consumer buying behavior is not so easy—the answers are often locked deep within the consumer’s mind. Often, consumers themselves don’t know exactly what influences their purchases. </a:t>
            </a:r>
          </a:p>
          <a:p>
            <a:endParaRPr lang="en-US" smtClean="0"/>
          </a:p>
        </p:txBody>
      </p:sp>
      <p:sp>
        <p:nvSpPr>
          <p:cNvPr id="17411" name="Slide Number Placeholder 3"/>
          <p:cNvSpPr>
            <a:spLocks noGrp="1"/>
          </p:cNvSpPr>
          <p:nvPr>
            <p:ph type="sldNum" sz="quarter" idx="5"/>
          </p:nvPr>
        </p:nvSpPr>
        <p:spPr bwMode="auto">
          <a:noFill/>
          <a:ln>
            <a:miter lim="800000"/>
            <a:headEnd/>
            <a:tailEnd/>
          </a:ln>
        </p:spPr>
        <p:txBody>
          <a:bodyPr/>
          <a:lstStyle/>
          <a:p>
            <a:fld id="{B8EC82D3-A852-4DFC-BA1E-EDD7019D2F94}"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b="1" smtClean="0"/>
              <a:t>Need Recognition</a:t>
            </a:r>
          </a:p>
          <a:p>
            <a:r>
              <a:rPr lang="en-US" smtClean="0"/>
              <a:t>The buying process starts with </a:t>
            </a:r>
            <a:r>
              <a:rPr lang="en-US" b="1" smtClean="0"/>
              <a:t>need recognition</a:t>
            </a:r>
            <a:r>
              <a:rPr lang="en-US" smtClean="0"/>
              <a:t>—the buyer recognizes a problem or need. The need can be triggered by </a:t>
            </a:r>
            <a:r>
              <a:rPr lang="en-US" i="1" smtClean="0"/>
              <a:t>internal stimuli</a:t>
            </a:r>
            <a:r>
              <a:rPr lang="en-US" smtClean="0"/>
              <a:t> when one of the person’s normal needs—for example, hunger or thirst—rises to a level high enough to become a drive. A need can also be triggered by </a:t>
            </a:r>
            <a:r>
              <a:rPr lang="en-US" i="1" smtClean="0"/>
              <a:t>external stimuli</a:t>
            </a:r>
            <a:r>
              <a:rPr lang="en-US" smtClean="0"/>
              <a:t>. For example, an advertisement or a discussion with a friend might get you thinking about buying a new car. At this stage, the marketer should research consumers to find out what kinds of needs or problems arise, what brought them about, and how they led the consumer to this particular product.</a:t>
            </a:r>
          </a:p>
        </p:txBody>
      </p:sp>
      <p:sp>
        <p:nvSpPr>
          <p:cNvPr id="72707" name="Slide Number Placeholder 3"/>
          <p:cNvSpPr>
            <a:spLocks noGrp="1"/>
          </p:cNvSpPr>
          <p:nvPr>
            <p:ph type="sldNum" sz="quarter" idx="5"/>
          </p:nvPr>
        </p:nvSpPr>
        <p:spPr bwMode="auto">
          <a:noFill/>
          <a:ln>
            <a:miter lim="800000"/>
            <a:headEnd/>
            <a:tailEnd/>
          </a:ln>
        </p:spPr>
        <p:txBody>
          <a:bodyPr/>
          <a:lstStyle/>
          <a:p>
            <a:fld id="{5288973C-3F97-49B6-8B74-E47DA375F700}"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p:txBody>
          <a:bodyPr>
            <a:normAutofit fontScale="85000" lnSpcReduction="10000"/>
          </a:bodyPr>
          <a:lstStyle/>
          <a:p>
            <a:pPr>
              <a:defRPr/>
            </a:pPr>
            <a:r>
              <a:rPr lang="en-US" b="1" dirty="0" smtClean="0">
                <a:ea typeface="ＭＳ Ｐゴシック" charset="-128"/>
              </a:rPr>
              <a:t>Information Search</a:t>
            </a:r>
          </a:p>
          <a:p>
            <a:pPr>
              <a:defRPr/>
            </a:pPr>
            <a:r>
              <a:rPr lang="en-US" dirty="0" smtClean="0">
                <a:ea typeface="ＭＳ Ｐゴシック" charset="-128"/>
              </a:rPr>
              <a:t>An interested consumer may or may not search for more information. If the consumer’s drive is strong and a satisfying product is near at hand, he or she is likely to buy it then. If not, the consumer may store the need in memory or undertake an </a:t>
            </a:r>
            <a:r>
              <a:rPr lang="en-US" b="1" dirty="0" smtClean="0">
                <a:ea typeface="ＭＳ Ｐゴシック" charset="-128"/>
              </a:rPr>
              <a:t>information search</a:t>
            </a:r>
            <a:r>
              <a:rPr lang="en-US" dirty="0" smtClean="0">
                <a:ea typeface="ＭＳ Ｐゴシック" charset="-128"/>
              </a:rPr>
              <a:t> related to the need. For example, once you’ve decided you need a new car, at the least, you will probably pay more attention to car ads, cars owned by friends, and car conversations. Or you may actively search the Web, talk with friends, and gather information in other ways.</a:t>
            </a:r>
          </a:p>
          <a:p>
            <a:pPr>
              <a:defRPr/>
            </a:pPr>
            <a:r>
              <a:rPr lang="en-US" dirty="0" smtClean="0">
                <a:ea typeface="ＭＳ Ｐゴシック" charset="-128"/>
              </a:rPr>
              <a:t>Consumers can obtain information from any of several sources. These include </a:t>
            </a:r>
            <a:r>
              <a:rPr lang="en-US" i="1" dirty="0" smtClean="0">
                <a:ea typeface="ＭＳ Ｐゴシック" charset="-128"/>
              </a:rPr>
              <a:t>personal sources</a:t>
            </a:r>
            <a:r>
              <a:rPr lang="en-US" dirty="0" smtClean="0">
                <a:ea typeface="ＭＳ Ｐゴシック" charset="-128"/>
              </a:rPr>
              <a:t> (family, friends, neighbors, acquaintances), </a:t>
            </a:r>
            <a:r>
              <a:rPr lang="en-US" i="1" dirty="0" smtClean="0">
                <a:ea typeface="ＭＳ Ｐゴシック" charset="-128"/>
              </a:rPr>
              <a:t>commercial sources</a:t>
            </a:r>
            <a:r>
              <a:rPr lang="en-US" dirty="0" smtClean="0">
                <a:ea typeface="ＭＳ Ｐゴシック" charset="-128"/>
              </a:rPr>
              <a:t> (advertising, salespeople, dealer websites, packaging, displays), </a:t>
            </a:r>
            <a:r>
              <a:rPr lang="en-US" i="1" dirty="0" smtClean="0">
                <a:ea typeface="ＭＳ Ｐゴシック" charset="-128"/>
              </a:rPr>
              <a:t>public sources</a:t>
            </a:r>
            <a:r>
              <a:rPr lang="en-US" dirty="0" smtClean="0">
                <a:ea typeface="ＭＳ Ｐゴシック" charset="-128"/>
              </a:rPr>
              <a:t> (mass media, consumer rating organizations, online searches and peer reviews), and </a:t>
            </a:r>
            <a:r>
              <a:rPr lang="en-US" i="1" dirty="0" smtClean="0">
                <a:ea typeface="ＭＳ Ｐゴシック" charset="-128"/>
              </a:rPr>
              <a:t>experiential sources</a:t>
            </a:r>
            <a:r>
              <a:rPr lang="en-US" dirty="0" smtClean="0">
                <a:ea typeface="ＭＳ Ｐゴシック" charset="-128"/>
              </a:rPr>
              <a:t> (handling, examining, using the product). The relative influence of these information sources varies with the product and the buyer.</a:t>
            </a:r>
          </a:p>
          <a:p>
            <a:pPr>
              <a:defRPr/>
            </a:pPr>
            <a:r>
              <a:rPr lang="en-US" dirty="0" smtClean="0">
                <a:ea typeface="ＭＳ Ｐゴシック" charset="-128"/>
              </a:rPr>
              <a:t>Traditionally, consumers have received the most information about a product from commercial sources—those controlled by the marketer. The most effective sources, however, tend to be personal. Commercial sources normally </a:t>
            </a:r>
            <a:r>
              <a:rPr lang="en-US" i="1" dirty="0" smtClean="0">
                <a:ea typeface="ＭＳ Ｐゴシック" charset="-128"/>
              </a:rPr>
              <a:t>inform</a:t>
            </a:r>
            <a:r>
              <a:rPr lang="en-US" dirty="0" smtClean="0">
                <a:ea typeface="ＭＳ Ｐゴシック" charset="-128"/>
              </a:rPr>
              <a:t> the buyer, but personal sources </a:t>
            </a:r>
            <a:r>
              <a:rPr lang="en-US" i="1" dirty="0" smtClean="0">
                <a:ea typeface="ＭＳ Ｐゴシック" charset="-128"/>
              </a:rPr>
              <a:t>legitimize</a:t>
            </a:r>
            <a:r>
              <a:rPr lang="en-US" dirty="0" smtClean="0">
                <a:ea typeface="ＭＳ Ｐゴシック" charset="-128"/>
              </a:rPr>
              <a:t> or </a:t>
            </a:r>
            <a:r>
              <a:rPr lang="en-US" i="1" dirty="0" smtClean="0">
                <a:ea typeface="ＭＳ Ｐゴシック" charset="-128"/>
              </a:rPr>
              <a:t>evaluate</a:t>
            </a:r>
            <a:r>
              <a:rPr lang="en-US" dirty="0" smtClean="0">
                <a:ea typeface="ＭＳ Ｐゴシック" charset="-128"/>
              </a:rPr>
              <a:t> products for the buyer. As one marketer states, “It’s rare that an advertising campaign can be as effective as a neighbor leaning over the fence and saying, ‘This is a wonderful product.’”</a:t>
            </a:r>
            <a:r>
              <a:rPr lang="en-US" baseline="30000" dirty="0" smtClean="0">
                <a:ea typeface="ＭＳ Ｐゴシック" charset="-128"/>
              </a:rPr>
              <a:t> </a:t>
            </a:r>
            <a:endParaRPr lang="en-US" dirty="0" smtClean="0">
              <a:ea typeface="ＭＳ Ｐゴシック" charset="-128"/>
            </a:endParaRPr>
          </a:p>
          <a:p>
            <a:pPr>
              <a:defRPr/>
            </a:pPr>
            <a:r>
              <a:rPr lang="en-US" dirty="0" smtClean="0">
                <a:ea typeface="ＭＳ Ｐゴシック" charset="-128"/>
              </a:rPr>
              <a:t>Increasingly, that “neighbor’s fence” is a digital one. Today, buyers can find an abundance of user-generated reviews alongside the products they are considering at sites ranging from Amazon.com or BestBuy.com to TripAdvisor, Epinions, or Epicurious. Although individual user reviews very widely in quality, an entire body of reviews often provides a reliable product assessment—straight from the fingertips of people like you who’ve actually purchased and experienced the product. </a:t>
            </a:r>
          </a:p>
          <a:p>
            <a:pPr>
              <a:defRPr/>
            </a:pPr>
            <a:r>
              <a:rPr lang="en-US" dirty="0" smtClean="0">
                <a:ea typeface="ＭＳ Ｐゴシック" charset="-128"/>
              </a:rPr>
              <a:t>As more information is obtained, the consumer’s awareness and knowledge of the available brands and features increase. In your car information search, you may learn about several brands that are available. The information might also help you to drop certain brands from consideration. A company must design its marketing mix to make prospects aware of and knowledgeable about its brand. It should carefully identify consumers’ sources of information and the importance of each source.</a:t>
            </a:r>
          </a:p>
        </p:txBody>
      </p:sp>
      <p:sp>
        <p:nvSpPr>
          <p:cNvPr id="74755" name="Slide Number Placeholder 3"/>
          <p:cNvSpPr>
            <a:spLocks noGrp="1"/>
          </p:cNvSpPr>
          <p:nvPr>
            <p:ph type="sldNum" sz="quarter" idx="5"/>
          </p:nvPr>
        </p:nvSpPr>
        <p:spPr bwMode="auto">
          <a:noFill/>
          <a:ln>
            <a:miter lim="800000"/>
            <a:headEnd/>
            <a:tailEnd/>
          </a:ln>
        </p:spPr>
        <p:txBody>
          <a:bodyPr/>
          <a:lstStyle/>
          <a:p>
            <a:fld id="{D9256B41-1D14-40D8-8943-6591D331BF23}"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smtClean="0"/>
              <a:t>Evaluation of Alternatives</a:t>
            </a:r>
          </a:p>
          <a:p>
            <a:r>
              <a:rPr lang="en-US" smtClean="0"/>
              <a:t>We have seen how consumers use information to arrive at a set of final brand choices. Next, marketers need to know about </a:t>
            </a:r>
            <a:r>
              <a:rPr lang="en-US" b="1" smtClean="0"/>
              <a:t>alternative evaluation</a:t>
            </a:r>
            <a:r>
              <a:rPr lang="en-US" smtClean="0"/>
              <a:t>, that is, how consumers process information to choose among alternative brands. Unfortunately, consumers do not use a simple and single evaluation process in all buying situations. Instead, several evaluation processes are at work.</a:t>
            </a:r>
          </a:p>
          <a:p>
            <a:r>
              <a:rPr lang="en-US" smtClean="0"/>
              <a:t>How consumers go about evaluating purchase alternatives depends on the individual consumer and the specific buying situation. In some cases, consumers use careful calculations and logical thinking. At other times, the same consumers do little or no evaluating. Instead they buy on impulse and rely on intuition. Sometimes consumers make buying decisions on their own; sometimes they turn to friends, online reviews, or salespeople for buying advice.</a:t>
            </a:r>
          </a:p>
          <a:p>
            <a:r>
              <a:rPr lang="en-US" smtClean="0"/>
              <a:t>Suppose you’ve narrowed your car choices to three brands. And suppose that you are primarily interested in four attributes—price, style, operating economy, and warranty. By this time, you’ve probably formed beliefs about how each brand rates on each attribute. Clearly, if one car rated best on all the attributes, the marketer could predict that you would choose it. However, the brands will no doubt vary in appeal. You might base your buying decision mostly on one attribute, and your choice would be easy to predict. If you wanted style above everything else, you would buy the car that you think has the most style. But most buyers consider several attributes, each with different importance. By knowing the importance that you assigned to each attribute, the marketer could predict your car choice more reliably.</a:t>
            </a:r>
          </a:p>
          <a:p>
            <a:r>
              <a:rPr lang="en-US" smtClean="0"/>
              <a:t>Marketers should study buyers to find out how they actually evaluate brand alternatives. If marketers know what evaluative processes go on, they can take steps to influence the buyer’s decision.</a:t>
            </a:r>
          </a:p>
        </p:txBody>
      </p:sp>
      <p:sp>
        <p:nvSpPr>
          <p:cNvPr id="76803" name="Slide Number Placeholder 3"/>
          <p:cNvSpPr>
            <a:spLocks noGrp="1"/>
          </p:cNvSpPr>
          <p:nvPr>
            <p:ph type="sldNum" sz="quarter" idx="5"/>
          </p:nvPr>
        </p:nvSpPr>
        <p:spPr bwMode="auto">
          <a:noFill/>
          <a:ln>
            <a:miter lim="800000"/>
            <a:headEnd/>
            <a:tailEnd/>
          </a:ln>
        </p:spPr>
        <p:txBody>
          <a:bodyPr/>
          <a:lstStyle/>
          <a:p>
            <a:fld id="{3773A725-E9FF-43BA-9C25-3105C32E15FB}"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r>
              <a:rPr lang="en-US" b="1" smtClean="0"/>
              <a:t>Purchase Decision</a:t>
            </a:r>
          </a:p>
          <a:p>
            <a:r>
              <a:rPr lang="en-US" smtClean="0"/>
              <a:t>In the evaluation stage, the consumer ranks brands and forms purchase intentions. Generally, the consumer’s </a:t>
            </a:r>
            <a:r>
              <a:rPr lang="en-US" b="1" smtClean="0"/>
              <a:t>purchase decision</a:t>
            </a:r>
            <a:r>
              <a:rPr lang="en-US" smtClean="0"/>
              <a:t> will be to buy the most preferred brand, but two factors can come between the purchase </a:t>
            </a:r>
            <a:r>
              <a:rPr lang="en-US" i="1" smtClean="0"/>
              <a:t>intention</a:t>
            </a:r>
            <a:r>
              <a:rPr lang="en-US" smtClean="0"/>
              <a:t> and the purchase </a:t>
            </a:r>
            <a:r>
              <a:rPr lang="en-US" i="1" smtClean="0"/>
              <a:t>decision</a:t>
            </a:r>
            <a:r>
              <a:rPr lang="en-US" smtClean="0"/>
              <a:t>. The first factor is the </a:t>
            </a:r>
            <a:r>
              <a:rPr lang="en-US" i="1" smtClean="0"/>
              <a:t>attitudes</a:t>
            </a:r>
            <a:r>
              <a:rPr lang="en-US" smtClean="0"/>
              <a:t> </a:t>
            </a:r>
            <a:r>
              <a:rPr lang="en-US" i="1" smtClean="0"/>
              <a:t>of others</a:t>
            </a:r>
            <a:r>
              <a:rPr lang="en-US" smtClean="0"/>
              <a:t>. If someone important to you thinks that you should buy the lowest-priced car, then the chances of you buying a more expensive car are reduced.</a:t>
            </a:r>
          </a:p>
          <a:p>
            <a:r>
              <a:rPr lang="en-US" smtClean="0"/>
              <a:t>The second factor is </a:t>
            </a:r>
            <a:r>
              <a:rPr lang="en-US" i="1" smtClean="0"/>
              <a:t>unexpected situational factors</a:t>
            </a:r>
            <a:r>
              <a:rPr lang="en-US" smtClean="0"/>
              <a:t>. The consumer may form a purchase intention based on factors such as expected income, expected price, and expected product benefits. However, unexpected events may change the purchase intention. For example, the economy might take a turn for the worse, a close competitor might drop its price, or a friend might report being disappointed in your preferred car. Thus, preferences and even purchase intentions do not always result in an actual purchase choice.</a:t>
            </a:r>
          </a:p>
          <a:p>
            <a:endParaRPr lang="en-US" smtClean="0"/>
          </a:p>
        </p:txBody>
      </p:sp>
      <p:sp>
        <p:nvSpPr>
          <p:cNvPr id="78851" name="Slide Number Placeholder 3"/>
          <p:cNvSpPr>
            <a:spLocks noGrp="1"/>
          </p:cNvSpPr>
          <p:nvPr>
            <p:ph type="sldNum" sz="quarter" idx="5"/>
          </p:nvPr>
        </p:nvSpPr>
        <p:spPr bwMode="auto">
          <a:noFill/>
          <a:ln>
            <a:miter lim="800000"/>
            <a:headEnd/>
            <a:tailEnd/>
          </a:ln>
        </p:spPr>
        <p:txBody>
          <a:bodyPr/>
          <a:lstStyle/>
          <a:p>
            <a:fld id="{5D7DD489-449C-4C4C-998B-917684E58B21}"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b="1" smtClean="0"/>
              <a:t>Postpurchase Behavior</a:t>
            </a:r>
          </a:p>
          <a:p>
            <a:r>
              <a:rPr lang="en-US" smtClean="0"/>
              <a:t>The marketer’s job does not end when the product is bought. After purchasing the product, the consumer will either be satisfied or dissatisfied and will engage in </a:t>
            </a:r>
            <a:r>
              <a:rPr lang="en-US" b="1" smtClean="0"/>
              <a:t>postpurchase behavior</a:t>
            </a:r>
            <a:r>
              <a:rPr lang="en-US" smtClean="0"/>
              <a:t> of interest to the marketer. What determines whether the buyer is satisfied or dissatisfied with a purchase? The answer lies in the relationship between the </a:t>
            </a:r>
            <a:r>
              <a:rPr lang="en-US" i="1" smtClean="0"/>
              <a:t>consumer’s expectations</a:t>
            </a:r>
            <a:r>
              <a:rPr lang="en-US" smtClean="0"/>
              <a:t> and the product’s </a:t>
            </a:r>
            <a:r>
              <a:rPr lang="en-US" i="1" smtClean="0"/>
              <a:t>perceived performance</a:t>
            </a:r>
            <a:r>
              <a:rPr lang="en-US" smtClean="0"/>
              <a:t>. If the product falls short of expectations, the consumer is disappointed; if it meets expectations, the consumer is satisfied; if it exceeds expectations, the consumer is delighted. The larger the gap between expectations and performance, the greater the consumer’s dissatisfaction. This suggests that sellers should promise only what their brands can deliver so that buyers are satisfied.</a:t>
            </a:r>
          </a:p>
          <a:p>
            <a:r>
              <a:rPr lang="en-US" smtClean="0"/>
              <a:t>&lt;ex05.17&gt;</a:t>
            </a:r>
          </a:p>
          <a:p>
            <a:r>
              <a:rPr lang="en-US" smtClean="0"/>
              <a:t>Almost all major purchases, however, result in </a:t>
            </a:r>
            <a:r>
              <a:rPr lang="en-US" b="1" smtClean="0"/>
              <a:t>cognitive dissonance</a:t>
            </a:r>
            <a:r>
              <a:rPr lang="en-US" smtClean="0"/>
              <a:t>, or discomfort caused by postpurchase conflict. After the purchase, consumers are satisfied with the benefits of the chosen brand and are glad to avoid the drawbacks of the brands not bought. However, every purchase involves compromise. So consumers feel uneasy about acquiring the drawbacks of the chosen brand and about losing the benefits of the brands not purchased. Thus, consumers feel at least some postpurchase dissonance for every purchase.</a:t>
            </a:r>
          </a:p>
        </p:txBody>
      </p:sp>
      <p:sp>
        <p:nvSpPr>
          <p:cNvPr id="80899" name="Slide Number Placeholder 3"/>
          <p:cNvSpPr>
            <a:spLocks noGrp="1"/>
          </p:cNvSpPr>
          <p:nvPr>
            <p:ph type="sldNum" sz="quarter" idx="5"/>
          </p:nvPr>
        </p:nvSpPr>
        <p:spPr bwMode="auto">
          <a:noFill/>
          <a:ln>
            <a:miter lim="800000"/>
            <a:headEnd/>
            <a:tailEnd/>
          </a:ln>
        </p:spPr>
        <p:txBody>
          <a:bodyPr/>
          <a:lstStyle/>
          <a:p>
            <a:fld id="{BF4291BA-300E-438F-941F-D1AB3E3D2D52}"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r>
              <a:rPr lang="en-US" smtClean="0"/>
              <a:t>Why is it so important to satisfy the customer? Customer satisfaction is a key to building profitable relationships with consumers—to keeping and growing consumers and reaping their customer lifetime value. Satisfied customers buy a product again, talk favorably to others about the product, pay less attention to competing brands and advertising, and buy other products from the company. Many marketers go beyond merely </a:t>
            </a:r>
            <a:r>
              <a:rPr lang="en-US" i="1" smtClean="0"/>
              <a:t>meeting</a:t>
            </a:r>
            <a:r>
              <a:rPr lang="en-US" smtClean="0"/>
              <a:t> the expectations of customers—they aim to </a:t>
            </a:r>
            <a:r>
              <a:rPr lang="en-US" i="1" smtClean="0"/>
              <a:t>delight</a:t>
            </a:r>
            <a:r>
              <a:rPr lang="en-US" smtClean="0"/>
              <a:t> customers.</a:t>
            </a:r>
          </a:p>
          <a:p>
            <a:r>
              <a:rPr lang="en-US" smtClean="0"/>
              <a:t>A dissatisfied consumer responds differently. Bad word of mouth often travels farther and faster than good word of mouth. It can quickly damage consumer attitudes about a company and its products. But companies cannot simply wait for dissatisfied customers to volunteer their complaints. Most unhappy customers never tell the company about their problems. Therefore, a company should measure customer satisfaction regularly. It should set up systems that </a:t>
            </a:r>
            <a:r>
              <a:rPr lang="en-US" i="1" smtClean="0"/>
              <a:t>encourage</a:t>
            </a:r>
            <a:r>
              <a:rPr lang="en-US" smtClean="0"/>
              <a:t> customers to complain. In this way, the company can learn how well it is doing and how it can improve.</a:t>
            </a:r>
          </a:p>
        </p:txBody>
      </p:sp>
      <p:sp>
        <p:nvSpPr>
          <p:cNvPr id="82947" name="Slide Number Placeholder 3"/>
          <p:cNvSpPr>
            <a:spLocks noGrp="1"/>
          </p:cNvSpPr>
          <p:nvPr>
            <p:ph type="sldNum" sz="quarter" idx="5"/>
          </p:nvPr>
        </p:nvSpPr>
        <p:spPr bwMode="auto">
          <a:noFill/>
          <a:ln>
            <a:miter lim="800000"/>
            <a:headEnd/>
            <a:tailEnd/>
          </a:ln>
        </p:spPr>
        <p:txBody>
          <a:bodyPr/>
          <a:lstStyle/>
          <a:p>
            <a:fld id="{24973168-9DB3-436A-88CF-8DD18EB0C41D}" type="slidenum">
              <a:rPr lang="en-US" smtClean="0">
                <a:latin typeface="Calibri" pitchFamily="34" charset="0"/>
                <a:ea typeface="ヒラギノ角ゴ Pro W3"/>
                <a:cs typeface="ヒラギノ角ゴ Pro W3"/>
              </a:rPr>
              <a:pPr/>
              <a:t>35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smtClean="0"/>
              <a:t>A </a:t>
            </a:r>
            <a:r>
              <a:rPr lang="en-US" b="1" smtClean="0"/>
              <a:t>new product</a:t>
            </a:r>
            <a:r>
              <a:rPr lang="en-US" smtClean="0"/>
              <a:t> is a good, service, or idea that is perceived by some potential customers as new. It may have been around for a while, but our interest is in how consumers learn about products for the first time and make decisions on whether to adopt them. We define the </a:t>
            </a:r>
            <a:r>
              <a:rPr lang="en-US" b="1" smtClean="0"/>
              <a:t>adoption process</a:t>
            </a:r>
            <a:r>
              <a:rPr lang="en-US" smtClean="0"/>
              <a:t> as the mental process through which an individual passes from first learning about an innovation to final adoption. </a:t>
            </a:r>
            <a:r>
              <a:rPr lang="en-US" i="1" smtClean="0"/>
              <a:t>Adoption</a:t>
            </a:r>
            <a:r>
              <a:rPr lang="en-US" smtClean="0"/>
              <a:t> is the decision by an individual to become a regular user of the product.</a:t>
            </a:r>
          </a:p>
          <a:p>
            <a:r>
              <a:rPr lang="en-US" b="1" smtClean="0"/>
              <a:t>Stages in the Adoption Process</a:t>
            </a:r>
          </a:p>
          <a:p>
            <a:r>
              <a:rPr lang="en-US" smtClean="0"/>
              <a:t>Consumers go through five stages in the process of adopting a new product:</a:t>
            </a:r>
          </a:p>
          <a:p>
            <a:r>
              <a:rPr lang="en-US" i="1" smtClean="0"/>
              <a:t>Awareness: </a:t>
            </a:r>
            <a:r>
              <a:rPr lang="en-US" smtClean="0"/>
              <a:t>The consumer becomes aware of the new product but lacks information about it.</a:t>
            </a:r>
          </a:p>
          <a:p>
            <a:r>
              <a:rPr lang="en-US" i="1" smtClean="0"/>
              <a:t>Interest: </a:t>
            </a:r>
            <a:r>
              <a:rPr lang="en-US" smtClean="0"/>
              <a:t>The consumer seeks information about the new product.</a:t>
            </a:r>
          </a:p>
          <a:p>
            <a:r>
              <a:rPr lang="en-US" i="1" smtClean="0"/>
              <a:t>Evaluation: </a:t>
            </a:r>
            <a:r>
              <a:rPr lang="en-US" smtClean="0"/>
              <a:t>The consumer considers whether trying the new product makes sense.</a:t>
            </a:r>
          </a:p>
          <a:p>
            <a:r>
              <a:rPr lang="en-US" i="1" smtClean="0"/>
              <a:t>Trial: </a:t>
            </a:r>
            <a:r>
              <a:rPr lang="en-US" smtClean="0"/>
              <a:t>The consumer tries the new product on a small scale to improve his or her estimate of its value.</a:t>
            </a:r>
          </a:p>
          <a:p>
            <a:r>
              <a:rPr lang="en-US" i="1" smtClean="0"/>
              <a:t>Adoption: </a:t>
            </a:r>
            <a:r>
              <a:rPr lang="en-US" smtClean="0"/>
              <a:t>The consumer decides to make full and regular use of the new product.</a:t>
            </a:r>
          </a:p>
          <a:p>
            <a:r>
              <a:rPr lang="en-US" smtClean="0"/>
              <a:t>This model suggests that new-product marketers should think about how to help consumers move through these stages. For example, Best Buy recently developed a unique way to help concerned customers get past a hurdle in the buying process and make a positive buying decision for new televisions.</a:t>
            </a:r>
          </a:p>
        </p:txBody>
      </p:sp>
      <p:sp>
        <p:nvSpPr>
          <p:cNvPr id="84995" name="Slide Number Placeholder 3"/>
          <p:cNvSpPr>
            <a:spLocks noGrp="1"/>
          </p:cNvSpPr>
          <p:nvPr>
            <p:ph type="sldNum" sz="quarter" idx="5"/>
          </p:nvPr>
        </p:nvSpPr>
        <p:spPr bwMode="auto">
          <a:noFill/>
          <a:ln>
            <a:miter lim="800000"/>
            <a:headEnd/>
            <a:tailEnd/>
          </a:ln>
        </p:spPr>
        <p:txBody>
          <a:bodyPr/>
          <a:lstStyle/>
          <a:p>
            <a:fld id="{56F04BA1-50EE-42CB-8F8F-12E2D5B342AF}" type="slidenum">
              <a:rPr lang="en-US" smtClean="0">
                <a:latin typeface="Calibri" pitchFamily="34" charset="0"/>
                <a:ea typeface="ヒラギノ角ゴ Pro W3"/>
                <a:cs typeface="ヒラギノ角ゴ Pro W3"/>
              </a:rPr>
              <a:pPr/>
              <a:t>36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r>
              <a:rPr lang="en-US" dirty="0" smtClean="0"/>
              <a:t>People differ greatly in their readiness to try new products. In each product area, there are “consumption pioneers” and early adopters. Other individuals adopt new products much later. People can be classified into the adopter categories shown in Figure 5.7. As shown by the black curve, after a slow start, an increasing number of people adopt the new product. The number of new adopters reaches a peak and then drops off as fewer </a:t>
            </a:r>
            <a:r>
              <a:rPr lang="en-US" dirty="0" err="1" smtClean="0"/>
              <a:t>nonadopters</a:t>
            </a:r>
            <a:r>
              <a:rPr lang="en-US" dirty="0" smtClean="0"/>
              <a:t> remain. As successive groups of consumers adopt the innovation (the red curve), it eventually reaches its cumulative saturation level. Innovators are defined as the first 2.5 percent of buyers to adopt a new idea (those beyond two standard deviations from mean adoption time); the early adopters are the next 13.5 percent (between one and two standard deviations); and so forth.</a:t>
            </a:r>
          </a:p>
          <a:p>
            <a:r>
              <a:rPr lang="en-US" dirty="0" smtClean="0"/>
              <a:t>The five adopter groups have differing values. </a:t>
            </a:r>
            <a:r>
              <a:rPr lang="en-US" i="1" dirty="0" smtClean="0"/>
              <a:t>Innovators</a:t>
            </a:r>
            <a:r>
              <a:rPr lang="en-US" dirty="0" smtClean="0"/>
              <a:t> are venturesome—they try new ideas at some risk. </a:t>
            </a:r>
            <a:r>
              <a:rPr lang="en-US" i="1" dirty="0" smtClean="0"/>
              <a:t>Early adopters</a:t>
            </a:r>
            <a:r>
              <a:rPr lang="en-US" dirty="0" smtClean="0"/>
              <a:t> are guided by respect—they are opinion leaders in their communities and adopt new ideas early but carefully. The </a:t>
            </a:r>
            <a:r>
              <a:rPr lang="en-US" i="1" dirty="0" smtClean="0"/>
              <a:t>early </a:t>
            </a:r>
            <a:r>
              <a:rPr lang="en-US" i="1" dirty="0" smtClean="0"/>
              <a:t>mainstream</a:t>
            </a:r>
            <a:r>
              <a:rPr lang="en-US" dirty="0" smtClean="0"/>
              <a:t> </a:t>
            </a:r>
            <a:r>
              <a:rPr lang="en-US" dirty="0" smtClean="0"/>
              <a:t>is deliberate—although they rarely are leaders, they adopt new ideas before the average person. The </a:t>
            </a:r>
            <a:r>
              <a:rPr lang="en-US" i="1" dirty="0" smtClean="0"/>
              <a:t>late </a:t>
            </a:r>
            <a:r>
              <a:rPr lang="en-US" i="1" dirty="0" smtClean="0"/>
              <a:t>mainstream</a:t>
            </a:r>
            <a:r>
              <a:rPr lang="en-US" dirty="0" smtClean="0"/>
              <a:t> </a:t>
            </a:r>
            <a:r>
              <a:rPr lang="en-US" dirty="0" smtClean="0"/>
              <a:t>is skeptical—they adopt an innovation only after a majority of people have tried it. Finally, </a:t>
            </a:r>
            <a:r>
              <a:rPr lang="en-US" i="1" dirty="0" smtClean="0"/>
              <a:t>lagging</a:t>
            </a:r>
            <a:r>
              <a:rPr lang="en-US" i="1" baseline="0" dirty="0" smtClean="0"/>
              <a:t> adopters</a:t>
            </a:r>
            <a:r>
              <a:rPr lang="en-US" dirty="0" smtClean="0"/>
              <a:t> </a:t>
            </a:r>
            <a:r>
              <a:rPr lang="en-US" dirty="0" smtClean="0"/>
              <a:t>are tradition bound—they are suspicious of changes and adopt the innovation only when it has become something of a tradition itself.</a:t>
            </a:r>
          </a:p>
          <a:p>
            <a:r>
              <a:rPr lang="en-US" dirty="0" smtClean="0"/>
              <a:t>This adopter classification suggests that an innovating firm should research the characteristics of innovators and early adopters in their product categories and direct initial marketing efforts toward them.</a:t>
            </a:r>
          </a:p>
        </p:txBody>
      </p:sp>
      <p:sp>
        <p:nvSpPr>
          <p:cNvPr id="87043" name="Slide Number Placeholder 3"/>
          <p:cNvSpPr>
            <a:spLocks noGrp="1"/>
          </p:cNvSpPr>
          <p:nvPr>
            <p:ph type="sldNum" sz="quarter" idx="5"/>
          </p:nvPr>
        </p:nvSpPr>
        <p:spPr bwMode="auto">
          <a:noFill/>
          <a:ln>
            <a:miter lim="800000"/>
            <a:headEnd/>
            <a:tailEnd/>
          </a:ln>
        </p:spPr>
        <p:txBody>
          <a:bodyPr/>
          <a:lstStyle/>
          <a:p>
            <a:fld id="{898C4904-9DE9-4B96-BEE4-223804EE0889}" type="slidenum">
              <a:rPr lang="en-US" smtClean="0">
                <a:latin typeface="Calibri" pitchFamily="34" charset="0"/>
                <a:ea typeface="ヒラギノ角ゴ Pro W3"/>
                <a:cs typeface="ヒラギノ角ゴ Pro W3"/>
              </a:rPr>
              <a:pPr/>
              <a:t>37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p:txBody>
          <a:bodyPr/>
          <a:lstStyle/>
          <a:p>
            <a:pPr>
              <a:defRPr/>
            </a:pPr>
            <a:r>
              <a:rPr lang="en-US" b="1" dirty="0" smtClean="0">
                <a:ea typeface="ＭＳ Ｐゴシック" charset="-128"/>
              </a:rPr>
              <a:t>Influence of Product Characteristics on Rate of Adoption</a:t>
            </a:r>
          </a:p>
          <a:p>
            <a:pPr>
              <a:defRPr/>
            </a:pPr>
            <a:r>
              <a:rPr lang="en-US" dirty="0" smtClean="0">
                <a:ea typeface="ＭＳ Ｐゴシック" charset="-128"/>
              </a:rPr>
              <a:t>The characteristics of the new product affect its rate of adoption. Some products catch on almost overnight. For example, Apple’s iPod, iPhone, and iPad flew off retailers’ shelves at an astounding rate from the day they were first introduced. Others take a longer time to gain acceptance. For example, the first HDTVs were introduced in the United States in the 1990s, but the percentage of U.S. households owning a high definition set stood at only 12 percent by 2007. HDTV penetration reach 66 percent by 2012.</a:t>
            </a:r>
          </a:p>
          <a:p>
            <a:pPr>
              <a:defRPr/>
            </a:pPr>
            <a:r>
              <a:rPr lang="en-US" dirty="0" smtClean="0">
                <a:ea typeface="ＭＳ Ｐゴシック" charset="-128"/>
              </a:rPr>
              <a:t>Five characteristics are especially important in influencing an innovation’s rate of adoption. For example, consider the characteristics of HDTV in relation to the rate of adoption:</a:t>
            </a:r>
          </a:p>
          <a:p>
            <a:pPr>
              <a:defRPr/>
            </a:pPr>
            <a:r>
              <a:rPr lang="en-US" i="1" dirty="0" smtClean="0">
                <a:ea typeface="ＭＳ Ｐゴシック" charset="-128"/>
              </a:rPr>
              <a:t>Relative advantage:</a:t>
            </a:r>
            <a:r>
              <a:rPr lang="en-US" b="1" i="1" dirty="0" smtClean="0">
                <a:ea typeface="ＭＳ Ｐゴシック" charset="-128"/>
              </a:rPr>
              <a:t> </a:t>
            </a:r>
            <a:r>
              <a:rPr lang="en-US" dirty="0" smtClean="0">
                <a:ea typeface="ＭＳ Ｐゴシック" charset="-128"/>
              </a:rPr>
              <a:t>The degree to which the innovation appears superior to existing products. HDTV offers substantially improved picture quality. This accelerated its rate of adoption.</a:t>
            </a:r>
          </a:p>
          <a:p>
            <a:pPr>
              <a:defRPr/>
            </a:pPr>
            <a:r>
              <a:rPr lang="en-US" i="1" dirty="0" smtClean="0">
                <a:ea typeface="ＭＳ Ｐゴシック" charset="-128"/>
              </a:rPr>
              <a:t>Compatibility:</a:t>
            </a:r>
            <a:r>
              <a:rPr lang="en-US" b="1" i="1" dirty="0" smtClean="0">
                <a:ea typeface="ＭＳ Ｐゴシック" charset="-128"/>
              </a:rPr>
              <a:t> </a:t>
            </a:r>
            <a:r>
              <a:rPr lang="en-US" dirty="0" smtClean="0">
                <a:ea typeface="ＭＳ Ｐゴシック" charset="-128"/>
              </a:rPr>
              <a:t>The degree to which the innovation fits the values and experiences of potential consumers. HDTV, for example, is highly compatible with the lifestyles of the TV-watching public. However, in the early years, HDTV was not yet compatible with programming and broadcasting systems, which slowed adoption. Now, as high definition programs and channels have become the norm, the rate of HDTV adoption has increased rapidly.</a:t>
            </a:r>
          </a:p>
          <a:p>
            <a:pPr>
              <a:defRPr/>
            </a:pPr>
            <a:r>
              <a:rPr lang="en-US" i="1" dirty="0" smtClean="0">
                <a:ea typeface="ＭＳ Ｐゴシック" charset="-128"/>
              </a:rPr>
              <a:t>Complexity:</a:t>
            </a:r>
            <a:r>
              <a:rPr lang="en-US" b="1" i="1" dirty="0" smtClean="0">
                <a:ea typeface="ＭＳ Ｐゴシック" charset="-128"/>
              </a:rPr>
              <a:t> </a:t>
            </a:r>
            <a:r>
              <a:rPr lang="en-US" dirty="0" smtClean="0">
                <a:ea typeface="ＭＳ Ｐゴシック" charset="-128"/>
              </a:rPr>
              <a:t>The degree to which the innovation is difficult to understand or use. HDTVs are not very complex. Therefore, as more programming has become available and prices have fallen, the rate of HDTV adoption has increased faster than that of more complex innovations.</a:t>
            </a:r>
          </a:p>
          <a:p>
            <a:pPr>
              <a:defRPr/>
            </a:pPr>
            <a:r>
              <a:rPr lang="en-US" i="1" dirty="0" smtClean="0">
                <a:ea typeface="ＭＳ Ｐゴシック" charset="-128"/>
              </a:rPr>
              <a:t>Divisibility:</a:t>
            </a:r>
            <a:r>
              <a:rPr lang="en-US" b="1" i="1" dirty="0" smtClean="0">
                <a:ea typeface="ＭＳ Ｐゴシック" charset="-128"/>
              </a:rPr>
              <a:t> </a:t>
            </a:r>
            <a:r>
              <a:rPr lang="en-US" dirty="0" smtClean="0">
                <a:ea typeface="ＭＳ Ｐゴシック" charset="-128"/>
              </a:rPr>
              <a:t>The degree to which the innovation may be tried on a limited basis. Early HDTVs and HD cable and satellite systems were very expensive, which slowed the rate of adoption. As prices have fallen, adoption rates have increased.</a:t>
            </a:r>
          </a:p>
          <a:p>
            <a:pPr>
              <a:defRPr/>
            </a:pPr>
            <a:r>
              <a:rPr lang="en-US" i="1" dirty="0" smtClean="0">
                <a:ea typeface="ＭＳ Ｐゴシック" charset="-128"/>
              </a:rPr>
              <a:t>Communicability:</a:t>
            </a:r>
            <a:r>
              <a:rPr lang="en-US" b="1" i="1" dirty="0" smtClean="0">
                <a:ea typeface="ＭＳ Ｐゴシック" charset="-128"/>
              </a:rPr>
              <a:t> </a:t>
            </a:r>
            <a:r>
              <a:rPr lang="en-US" dirty="0" smtClean="0">
                <a:ea typeface="ＭＳ Ｐゴシック" charset="-128"/>
              </a:rPr>
              <a:t>The degree to which the results of using the innovation can be observed or described to others. Because HDTV lends itself to demonstration and description, its use will spread faster among consumers.</a:t>
            </a:r>
          </a:p>
          <a:p>
            <a:pPr>
              <a:defRPr/>
            </a:pPr>
            <a:r>
              <a:rPr lang="en-US" dirty="0" smtClean="0">
                <a:ea typeface="ＭＳ Ｐゴシック" charset="-128"/>
              </a:rPr>
              <a:t>Other characteristics influence the rate of adoption, such as initial and ongoing costs, risk and uncertainty, and social approval. The new-product marketer must research all these factors when developing the new product and its marketing program.</a:t>
            </a:r>
            <a:r>
              <a:rPr lang="en-US" cap="all" dirty="0" smtClean="0">
                <a:ea typeface="ＭＳ Ｐゴシック" charset="-128"/>
              </a:rPr>
              <a:t> </a:t>
            </a:r>
            <a:endParaRPr lang="en-US" dirty="0" smtClean="0">
              <a:ea typeface="ＭＳ Ｐゴシック" charset="-128"/>
            </a:endParaRPr>
          </a:p>
          <a:p>
            <a:pPr>
              <a:defRPr/>
            </a:pPr>
            <a:endParaRPr lang="en-US" dirty="0" smtClean="0">
              <a:ea typeface="ＭＳ Ｐゴシック" charset="-128"/>
            </a:endParaRPr>
          </a:p>
        </p:txBody>
      </p:sp>
      <p:sp>
        <p:nvSpPr>
          <p:cNvPr id="89091" name="Slide Number Placeholder 3"/>
          <p:cNvSpPr>
            <a:spLocks noGrp="1"/>
          </p:cNvSpPr>
          <p:nvPr>
            <p:ph type="sldNum" sz="quarter" idx="5"/>
          </p:nvPr>
        </p:nvSpPr>
        <p:spPr bwMode="auto">
          <a:noFill/>
          <a:ln>
            <a:miter lim="800000"/>
            <a:headEnd/>
            <a:tailEnd/>
          </a:ln>
        </p:spPr>
        <p:txBody>
          <a:bodyPr/>
          <a:lstStyle/>
          <a:p>
            <a:fld id="{B5A47E05-D565-456F-8201-41BB87801FB6}" type="slidenum">
              <a:rPr lang="en-US" smtClean="0">
                <a:latin typeface="Calibri" pitchFamily="34" charset="0"/>
                <a:ea typeface="ヒラギノ角ゴ Pro W3"/>
                <a:cs typeface="ヒラギノ角ゴ Pro W3"/>
              </a:rPr>
              <a:pPr/>
              <a:t>38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smtClean="0"/>
              <a:t>Note to Instructor</a:t>
            </a:r>
          </a:p>
          <a:p>
            <a:r>
              <a:rPr lang="en-US" smtClean="0"/>
              <a:t>Figure 5.1   Understanding the </a:t>
            </a:r>
            <a:r>
              <a:rPr lang="en-US" i="1" smtClean="0"/>
              <a:t>whys of buying </a:t>
            </a:r>
            <a:r>
              <a:rPr lang="en-US" smtClean="0"/>
              <a:t>behavior is very difficult. Says one expert, “The mind is a whirling, swirling, jumbled mass of neurons</a:t>
            </a:r>
          </a:p>
          <a:p>
            <a:r>
              <a:rPr lang="en-US" smtClean="0"/>
              <a:t>bouncing around…”</a:t>
            </a:r>
          </a:p>
          <a:p>
            <a:endParaRPr lang="en-US" smtClean="0"/>
          </a:p>
          <a:p>
            <a:endParaRPr lang="en-US" smtClean="0"/>
          </a:p>
          <a:p>
            <a:r>
              <a:rPr lang="en-US" smtClean="0"/>
              <a:t>It is interesting to talk about the buyer’s black box and one of the largest challenges in marketing is to understand what happens in this black box. Students will enjoy this video by Derren Brown. It is unclear how he obtains his results and how scientific this is, but it will certainly have students realize the mystery of the consumer’s brain.</a:t>
            </a:r>
          </a:p>
          <a:p>
            <a:endParaRPr lang="en-US" smtClean="0"/>
          </a:p>
          <a:p>
            <a:r>
              <a:rPr lang="en-US" smtClean="0"/>
              <a:t>The central question for marketers is this: How do consumers respond to various marketing efforts the company might use? The starting point is the stimulus-response model of buyer behavior shown in Figure 5.1. This figure shows that marketing and other stimuli enter the consumer’s “black box” and produce certain responses. Marketers must figure out what is in the buyer’s black box.</a:t>
            </a:r>
          </a:p>
          <a:p>
            <a:r>
              <a:rPr lang="en-US" smtClean="0"/>
              <a:t>Marketing stimuli consist of the four Ps: product, price, place, and promotion. Other stimuli include major forces and events in the buyer’s environment: economic, technological, social, and cultural. All these inputs enter the buyer’s black box, where they are turned into a set of buyer responses—the buyer’s brand and company relationship behavior and what he or she buys, when, where, and how much.</a:t>
            </a:r>
          </a:p>
          <a:p>
            <a:r>
              <a:rPr lang="en-US" smtClean="0"/>
              <a:t>Marketers want to understand how the stimuli are changed into responses inside the consumer’s black box, which has two parts. First, the buyer’s characteristics influence how he or she perceives and reacts to the stimuli. Second, the buyer’s decision process itself affects his or her behavior. We look first at buyer characteristics as they affect buyer behavior and then discuss the buyer decision process.</a:t>
            </a:r>
          </a:p>
          <a:p>
            <a:endParaRPr lang="en-US" smtClean="0"/>
          </a:p>
        </p:txBody>
      </p:sp>
      <p:sp>
        <p:nvSpPr>
          <p:cNvPr id="19459" name="Slide Number Placeholder 3"/>
          <p:cNvSpPr>
            <a:spLocks noGrp="1"/>
          </p:cNvSpPr>
          <p:nvPr>
            <p:ph type="sldNum" sz="quarter" idx="5"/>
          </p:nvPr>
        </p:nvSpPr>
        <p:spPr bwMode="auto">
          <a:noFill/>
          <a:ln>
            <a:miter lim="800000"/>
            <a:headEnd/>
            <a:tailEnd/>
          </a:ln>
        </p:spPr>
        <p:txBody>
          <a:bodyPr/>
          <a:lstStyle/>
          <a:p>
            <a:fld id="{4C73D6C7-34FA-4B58-8653-98D270ECBEDF}"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mtClean="0"/>
              <a:t>Consumer purchases are influenced strongly by cultural, social, personal, and psychological characteristics, as shown in Figure 5.2. For the most part, marketers cannot control such factors, but they must take them into account.</a:t>
            </a:r>
          </a:p>
          <a:p>
            <a:endParaRPr lang="en-US" smtClean="0"/>
          </a:p>
          <a:p>
            <a:endParaRPr lang="en-US" smtClean="0"/>
          </a:p>
          <a:p>
            <a:endParaRPr lang="en-US" smtClean="0"/>
          </a:p>
          <a:p>
            <a:r>
              <a:rPr lang="en-US" smtClean="0"/>
              <a:t>Discussion Question: Many levels of factors affect our buying behavior—from broad cultural and social influences to motivations, beliefs, and attitudes lying deep within us.</a:t>
            </a:r>
          </a:p>
          <a:p>
            <a:r>
              <a:rPr lang="en-US" smtClean="0"/>
              <a:t> For example, why </a:t>
            </a:r>
            <a:r>
              <a:rPr lang="en-US" i="1" smtClean="0"/>
              <a:t>did you buy that specific </a:t>
            </a:r>
            <a:r>
              <a:rPr lang="en-US" smtClean="0"/>
              <a:t>cell phone?</a:t>
            </a:r>
          </a:p>
        </p:txBody>
      </p:sp>
      <p:sp>
        <p:nvSpPr>
          <p:cNvPr id="21507" name="Slide Number Placeholder 3"/>
          <p:cNvSpPr>
            <a:spLocks noGrp="1"/>
          </p:cNvSpPr>
          <p:nvPr>
            <p:ph type="sldNum" sz="quarter" idx="5"/>
          </p:nvPr>
        </p:nvSpPr>
        <p:spPr bwMode="auto">
          <a:noFill/>
          <a:ln>
            <a:miter lim="800000"/>
            <a:headEnd/>
            <a:tailEnd/>
          </a:ln>
        </p:spPr>
        <p:txBody>
          <a:bodyPr/>
          <a:lstStyle/>
          <a:p>
            <a:fld id="{6C6108C1-B94B-4D1D-91D1-60B7FA5ECB9B}"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b="1" smtClean="0"/>
              <a:t>Cultural Factors</a:t>
            </a:r>
          </a:p>
          <a:p>
            <a:r>
              <a:rPr lang="en-US" smtClean="0"/>
              <a:t>Cultural factors exert a broad and deep influence on consumer behavior. Marketers need to understand the role played by the buyer’s </a:t>
            </a:r>
            <a:r>
              <a:rPr lang="en-US" i="1" smtClean="0"/>
              <a:t>culture, subculture</a:t>
            </a:r>
            <a:r>
              <a:rPr lang="en-US" smtClean="0"/>
              <a:t>, and </a:t>
            </a:r>
            <a:r>
              <a:rPr lang="en-US" i="1" smtClean="0"/>
              <a:t>social class</a:t>
            </a:r>
            <a:r>
              <a:rPr lang="en-US" smtClean="0"/>
              <a:t>.</a:t>
            </a:r>
          </a:p>
          <a:p>
            <a:r>
              <a:rPr lang="en-US" b="1" i="1" smtClean="0"/>
              <a:t>Culture </a:t>
            </a:r>
          </a:p>
          <a:p>
            <a:r>
              <a:rPr lang="en-US" b="1" smtClean="0"/>
              <a:t>Culture</a:t>
            </a:r>
            <a:r>
              <a:rPr lang="en-US" smtClean="0"/>
              <a:t> is the most basic cause of a person’s wants and behavior. Human behavior is largely learned. Growing up in a society, a child learns basic values, perceptions, wants, and behaviors from his or her family and other important institutions. A child in the United States normally learns or is exposed to the following values: achievement and success, individualism, freedom, hard work, activity and involvement, efficiency and practicality, material comfort, youthfulness, and fitness and health. Every group or society has a culture, and cultural influences on buying behavior may vary greatly from both county to county and country to country. </a:t>
            </a:r>
          </a:p>
          <a:p>
            <a:r>
              <a:rPr lang="en-US" smtClean="0"/>
              <a:t>Marketers are always trying to spot </a:t>
            </a:r>
            <a:r>
              <a:rPr lang="en-US" i="1" smtClean="0"/>
              <a:t>cultural shifts</a:t>
            </a:r>
            <a:r>
              <a:rPr lang="en-US" smtClean="0"/>
              <a:t> so as to discover new products that might be wanted. For example, the cultural shift toward greater concern about health and fitness has created a huge industry for health-and-fitness services, exercise equipment and clothing, organic foods, and a variety of diets.</a:t>
            </a:r>
          </a:p>
        </p:txBody>
      </p:sp>
      <p:sp>
        <p:nvSpPr>
          <p:cNvPr id="23555" name="Slide Number Placeholder 3"/>
          <p:cNvSpPr>
            <a:spLocks noGrp="1"/>
          </p:cNvSpPr>
          <p:nvPr>
            <p:ph type="sldNum" sz="quarter" idx="5"/>
          </p:nvPr>
        </p:nvSpPr>
        <p:spPr bwMode="auto">
          <a:noFill/>
          <a:ln>
            <a:miter lim="800000"/>
            <a:headEnd/>
            <a:tailEnd/>
          </a:ln>
        </p:spPr>
        <p:txBody>
          <a:bodyPr/>
          <a:lstStyle/>
          <a:p>
            <a:fld id="{89D2BCEC-A843-4235-A8ED-CFF42AEC59D9}"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p:txBody>
          <a:bodyPr>
            <a:normAutofit fontScale="70000" lnSpcReduction="20000"/>
          </a:bodyPr>
          <a:lstStyle/>
          <a:p>
            <a:pPr>
              <a:defRPr/>
            </a:pPr>
            <a:r>
              <a:rPr lang="en-US" dirty="0" smtClean="0">
                <a:ea typeface="ＭＳ Ｐゴシック" charset="-128"/>
              </a:rPr>
              <a:t>Each culture contains smaller </a:t>
            </a:r>
            <a:r>
              <a:rPr lang="en-US" b="1" dirty="0" smtClean="0">
                <a:ea typeface="ＭＳ Ｐゴシック" charset="-128"/>
              </a:rPr>
              <a:t>subcultures</a:t>
            </a:r>
            <a:r>
              <a:rPr lang="en-US" dirty="0" smtClean="0">
                <a:ea typeface="ＭＳ Ｐゴシック" charset="-128"/>
              </a:rPr>
              <a:t>, or groups of people with shared value systems based on common life experiences and situations. Subcultures include nationalities, religions, racial groups, and geographic regions. Many subcultures make up important market segments, and marketers often design products and marketing programs tailored to their needs. Examples of three such important subculture groups are Hispanic American, African American, and Asian American consumers.</a:t>
            </a:r>
          </a:p>
          <a:p>
            <a:pPr>
              <a:defRPr/>
            </a:pPr>
            <a:endParaRPr lang="en-US" b="1" dirty="0" smtClean="0">
              <a:ea typeface="ＭＳ Ｐゴシック" charset="-128"/>
            </a:endParaRPr>
          </a:p>
          <a:p>
            <a:pPr>
              <a:defRPr/>
            </a:pPr>
            <a:r>
              <a:rPr lang="en-US" b="1" dirty="0" smtClean="0">
                <a:ea typeface="ＭＳ Ｐゴシック" charset="-128"/>
              </a:rPr>
              <a:t>Discussion Question</a:t>
            </a:r>
          </a:p>
          <a:p>
            <a:pPr>
              <a:defRPr/>
            </a:pPr>
            <a:r>
              <a:rPr lang="en-US" i="1" dirty="0" smtClean="0">
                <a:ea typeface="ＭＳ Ｐゴシック" charset="-128"/>
              </a:rPr>
              <a:t>What subculture do you belong to? How does this influence you as a consumer?</a:t>
            </a:r>
          </a:p>
          <a:p>
            <a:pPr>
              <a:defRPr/>
            </a:pPr>
            <a:r>
              <a:rPr lang="en-US" dirty="0" smtClean="0">
                <a:ea typeface="ＭＳ Ｐゴシック" charset="-128"/>
              </a:rPr>
              <a:t>Although Hispanic consumers share many characteristics and behaviors with the mainstream buying public, there are also distinct differences. They tend to be deeply family oriented and make shopping a family affair—children have a big say in what brands they buy. Older, first-generation Hispanic consumers tend to be very brand loyal and to favor brands and sellers who show special interest in them. Younger Hispanics, however, have shown increasing price sensitivity in recent years and a willingness to switch to store brands. </a:t>
            </a:r>
          </a:p>
          <a:p>
            <a:pPr>
              <a:defRPr/>
            </a:pPr>
            <a:r>
              <a:rPr lang="en-US" dirty="0" smtClean="0">
                <a:ea typeface="ＭＳ Ｐゴシック" charset="-128"/>
              </a:rPr>
              <a:t>Within the Hispanic market, there exist many distinct subsegments based on nationality, age, income, and other factors. A company’s product or message may be more relevant to one nationality over another, such as Mexicans, Costa Ricans, Argentineans, or Cubans. Companies must also vary their pitches across different Hispanic economic segments. </a:t>
            </a:r>
          </a:p>
          <a:p>
            <a:pPr>
              <a:defRPr/>
            </a:pPr>
            <a:r>
              <a:rPr lang="en-US" dirty="0" smtClean="0">
                <a:ea typeface="ＭＳ Ｐゴシック" charset="-128"/>
              </a:rPr>
              <a:t>Similarly, Hispanic consumers shop for groceries three times more often than the general U.S. shopper, so Nestlé, General Mills, and other food companies compete heavily to get their brands into Hispanic shoppers’ grocery carts. For example, Nestlé targets Hispanic family buyers with its extensive Construye el Mejor Nido (Create the Best Nest) marketing campaign, which connects Nestlé’s products with family nutrition and wellness resources. The multi-pronged campaign includes a bilingual website (www.elmejornido.com), a Facebook page, Spanish-language television ads, sampling, and in-store marketing. No matter what the medium, the Construye el Mejor Nido campaign focuses heavily on how Nestlé and its brands help to build family togetherness and wellbeing. For example, four Hispanic mothers blog on the website, offering tips on parenting and healthy eating.</a:t>
            </a:r>
          </a:p>
          <a:p>
            <a:pPr>
              <a:defRPr/>
            </a:pPr>
            <a:r>
              <a:rPr lang="en-US" dirty="0" smtClean="0">
                <a:ea typeface="ＭＳ Ｐゴシック" charset="-128"/>
              </a:rPr>
              <a:t> </a:t>
            </a:r>
          </a:p>
          <a:p>
            <a:pPr>
              <a:defRPr/>
            </a:pPr>
            <a:r>
              <a:rPr lang="en-US" b="1" dirty="0" smtClean="0">
                <a:ea typeface="ＭＳ Ｐゴシック" charset="-128"/>
              </a:rPr>
              <a:t>African American Consumers</a:t>
            </a:r>
            <a:r>
              <a:rPr lang="en-US" dirty="0" smtClean="0">
                <a:ea typeface="ＭＳ Ｐゴシック" charset="-128"/>
              </a:rPr>
              <a:t> The U.S. African American population is growing in affluence and sophistication. In recent years, many companies have developed special products, appeals, and marketing programs for African American consumers. For example, Procter &amp; Gamble has long been the leader in African American advertising, spending nearly twice as much as the second-place spender. P&amp;G also tailors products to the specific needs of black consumers. For example, its CoverGirl Queen Latifah line is specially formulated “to celebrate the beauty of women of color.” </a:t>
            </a:r>
          </a:p>
          <a:p>
            <a:pPr>
              <a:defRPr/>
            </a:pPr>
            <a:r>
              <a:rPr lang="en-US" b="1" dirty="0" smtClean="0">
                <a:ea typeface="ＭＳ Ｐゴシック" charset="-128"/>
              </a:rPr>
              <a:t>Asian American Consumers</a:t>
            </a:r>
            <a:r>
              <a:rPr lang="en-US" dirty="0" smtClean="0">
                <a:ea typeface="ＭＳ Ｐゴシック" charset="-128"/>
              </a:rPr>
              <a:t> Asian Americans are the most affluent U.S. demographic segment. They now number more than 16 million, with annual buying power approaching buying power of $775 billion by 2015. Asian Americans are the second-fastest-growing subsegment after Hispanic Americans. And like Hispanic Americans, they are a diverse group. Chinese Americans constitute the largest group, followed by Filipinos, Asian Indians, Vietnamese, Korean Americans, and Japanese Americans. Yet, unlike Hispanics that all speak various dialects of Spanish, Asians speaks many different languages.</a:t>
            </a:r>
          </a:p>
          <a:p>
            <a:pPr>
              <a:defRPr/>
            </a:pPr>
            <a:r>
              <a:rPr lang="en-US" dirty="0" smtClean="0">
                <a:ea typeface="ＭＳ Ｐゴシック" charset="-128"/>
              </a:rPr>
              <a:t>As a group, Asian consumers shop frequently and are the most brand conscious of all the ethnic groups. They can be fiercely brand loyal. As a result, many firms now target the Asian American market. </a:t>
            </a:r>
          </a:p>
          <a:p>
            <a:pPr>
              <a:defRPr/>
            </a:pPr>
            <a:endParaRPr lang="en-US" i="1" dirty="0" smtClean="0">
              <a:ea typeface="ＭＳ Ｐゴシック" charset="-128"/>
            </a:endParaRPr>
          </a:p>
          <a:p>
            <a:pPr>
              <a:defRPr/>
            </a:pPr>
            <a:r>
              <a:rPr lang="en-US" i="1" dirty="0" smtClean="0">
                <a:ea typeface="ＭＳ Ｐゴシック" charset="-128"/>
              </a:rPr>
              <a:t>cross-cultural marketing</a:t>
            </a:r>
            <a:r>
              <a:rPr lang="en-US" dirty="0" smtClean="0">
                <a:ea typeface="ＭＳ Ｐゴシック" charset="-128"/>
              </a:rPr>
              <a:t>—the practice of including ethnic themes and cross-cultural perspectives within their mainstream marketing. Cross-cultural marketing appeals to consumer similarities across subcultures rather than differences. Many marketers are finding that insights gleaned from ethnic consumers can influence their broader markets. </a:t>
            </a:r>
          </a:p>
          <a:p>
            <a:pPr>
              <a:defRPr/>
            </a:pPr>
            <a:endParaRPr lang="en-US" i="1" dirty="0" smtClean="0">
              <a:ea typeface="ＭＳ Ｐゴシック"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59C1CAE3-5743-42D2-9DB3-7702C8A34C0A}"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smtClean="0"/>
              <a:t>Social class is not determined by a single factor, such as income, but is measured as a combination of occupation, income, education, wealth, and other variables. In some social systems, members of different classes are reared for certain roles and cannot change their social positions. In the United States, however, the lines between social classes are not fixed and rigid; people can move to a higher social class or drop into a lower one.</a:t>
            </a:r>
          </a:p>
        </p:txBody>
      </p:sp>
      <p:sp>
        <p:nvSpPr>
          <p:cNvPr id="27651" name="Slide Number Placeholder 3"/>
          <p:cNvSpPr>
            <a:spLocks noGrp="1"/>
          </p:cNvSpPr>
          <p:nvPr>
            <p:ph type="sldNum" sz="quarter" idx="5"/>
          </p:nvPr>
        </p:nvSpPr>
        <p:spPr bwMode="auto">
          <a:noFill/>
          <a:ln>
            <a:miter lim="800000"/>
            <a:headEnd/>
            <a:tailEnd/>
          </a:ln>
        </p:spPr>
        <p:txBody>
          <a:bodyPr/>
          <a:lstStyle/>
          <a:p>
            <a:fld id="{7476EA48-1707-44ED-A945-138EE010156B}"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dirty="0" smtClean="0"/>
              <a:t>Figure 5.3  Marketers are interested in social class because people within a given social class tend to exhibit similar buying behavior. Social classes show distinct product and brand preferences in areas such as clothing, home furnishings, travel and leisure activity, financial services, and automobiles.</a:t>
            </a:r>
          </a:p>
        </p:txBody>
      </p:sp>
      <p:sp>
        <p:nvSpPr>
          <p:cNvPr id="29699" name="Slide Number Placeholder 3"/>
          <p:cNvSpPr>
            <a:spLocks noGrp="1"/>
          </p:cNvSpPr>
          <p:nvPr>
            <p:ph type="sldNum" sz="quarter" idx="5"/>
          </p:nvPr>
        </p:nvSpPr>
        <p:spPr bwMode="auto">
          <a:noFill/>
          <a:ln>
            <a:miter lim="800000"/>
            <a:headEnd/>
            <a:tailEnd/>
          </a:ln>
        </p:spPr>
        <p:txBody>
          <a:bodyPr/>
          <a:lstStyle/>
          <a:p>
            <a:fld id="{801F82C6-898C-4F83-8B3A-CCA3F4BF53CA}"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5- slide </a:t>
            </a:r>
            <a:fld id="{0B9205DC-6C64-4813-B867-2FACB5806F48}"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752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5- slide </a:t>
            </a:r>
            <a:fld id="{3BFB43FD-D9EB-43E8-B8A3-BB172C1ACF4B}"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990600" y="2667000"/>
            <a:ext cx="7162800" cy="1470025"/>
          </a:xfrm>
        </p:spPr>
        <p:txBody>
          <a:bodyPr/>
          <a:lstStyle/>
          <a:p>
            <a:pPr eaLnBrk="1" hangingPunct="1"/>
            <a:r>
              <a:rPr lang="en-US" dirty="0" smtClean="0"/>
              <a:t/>
            </a:r>
            <a:br>
              <a:rPr lang="en-US" dirty="0" smtClean="0"/>
            </a:br>
            <a:r>
              <a:rPr lang="en-US" dirty="0" smtClean="0"/>
              <a:t>Chapter Five</a:t>
            </a:r>
          </a:p>
        </p:txBody>
      </p:sp>
      <p:sp>
        <p:nvSpPr>
          <p:cNvPr id="12290" name="Subtitle 2"/>
          <p:cNvSpPr>
            <a:spLocks noGrp="1"/>
          </p:cNvSpPr>
          <p:nvPr>
            <p:ph type="subTitle" idx="1"/>
          </p:nvPr>
        </p:nvSpPr>
        <p:spPr>
          <a:xfrm>
            <a:off x="1447800" y="4648200"/>
            <a:ext cx="6400800" cy="1752600"/>
          </a:xfrm>
        </p:spPr>
        <p:txBody>
          <a:bodyPr/>
          <a:lstStyle/>
          <a:p>
            <a:pPr eaLnBrk="1" hangingPunct="1"/>
            <a:r>
              <a:rPr lang="en-US" dirty="0" smtClean="0"/>
              <a:t>Consumer Markets and Consumer Buyer Behavior</a:t>
            </a:r>
          </a:p>
        </p:txBody>
      </p:sp>
      <p:sp>
        <p:nvSpPr>
          <p:cNvPr id="12291" name="Rectangle 3"/>
          <p:cNvSpPr>
            <a:spLocks noChangeArrowheads="1"/>
          </p:cNvSpPr>
          <p:nvPr/>
        </p:nvSpPr>
        <p:spPr bwMode="auto">
          <a:xfrm>
            <a:off x="457200" y="65659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t>Characteristics Affecting Consumer Behavior</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37414075"/>
              </p:ext>
            </p:extLst>
          </p:nvPr>
        </p:nvGraphicFramePr>
        <p:xfrm>
          <a:off x="430221" y="2286000"/>
          <a:ext cx="8153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Rectangle 5"/>
          <p:cNvSpPr>
            <a:spLocks noGrp="1" noChangeArrowheads="1"/>
          </p:cNvSpPr>
          <p:nvPr>
            <p:ph type="body" sz="quarter" idx="13"/>
          </p:nvPr>
        </p:nvSpPr>
        <p:spPr/>
        <p:txBody>
          <a:bodyPr/>
          <a:lstStyle/>
          <a:p>
            <a:pPr>
              <a:spcBef>
                <a:spcPct val="0"/>
              </a:spcBef>
            </a:pPr>
            <a:r>
              <a:rPr lang="en-US" smtClean="0"/>
              <a:t>Groups and Social Networks</a:t>
            </a:r>
          </a:p>
          <a:p>
            <a:pPr>
              <a:spcBef>
                <a:spcPct val="0"/>
              </a:spcBef>
            </a:pPr>
            <a:endParaRPr lang="en-US" smtClean="0"/>
          </a:p>
        </p:txBody>
      </p:sp>
      <p:sp>
        <p:nvSpPr>
          <p:cNvPr id="3072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Characteristics Affecting Consumer Behavior</a:t>
            </a:r>
          </a:p>
        </p:txBody>
      </p:sp>
      <p:sp>
        <p:nvSpPr>
          <p:cNvPr id="32770" name="Content Placeholder 3"/>
          <p:cNvSpPr>
            <a:spLocks noGrp="1"/>
          </p:cNvSpPr>
          <p:nvPr>
            <p:ph idx="1"/>
          </p:nvPr>
        </p:nvSpPr>
        <p:spPr>
          <a:xfrm>
            <a:off x="0" y="2057400"/>
            <a:ext cx="5638800" cy="4114800"/>
          </a:xfrm>
        </p:spPr>
        <p:txBody>
          <a:bodyPr/>
          <a:lstStyle/>
          <a:p>
            <a:pPr>
              <a:lnSpc>
                <a:spcPct val="90000"/>
              </a:lnSpc>
            </a:pPr>
            <a:r>
              <a:rPr lang="en-US" smtClean="0"/>
              <a:t>Word-of-mouth influence and buzz marketing</a:t>
            </a:r>
          </a:p>
          <a:p>
            <a:pPr lvl="1">
              <a:lnSpc>
                <a:spcPct val="90000"/>
              </a:lnSpc>
            </a:pPr>
            <a:r>
              <a:rPr lang="en-US" b="1" smtClean="0"/>
              <a:t>Opinion leaders </a:t>
            </a:r>
            <a:r>
              <a:rPr lang="en-US" smtClean="0"/>
              <a:t>are people within a reference group who exert social influence on others</a:t>
            </a:r>
          </a:p>
          <a:p>
            <a:pPr lvl="1">
              <a:lnSpc>
                <a:spcPct val="90000"/>
              </a:lnSpc>
            </a:pPr>
            <a:r>
              <a:rPr lang="en-US" smtClean="0"/>
              <a:t>Also called </a:t>
            </a:r>
            <a:r>
              <a:rPr lang="en-US" i="1" smtClean="0"/>
              <a:t>influentials</a:t>
            </a:r>
            <a:r>
              <a:rPr lang="en-US" smtClean="0"/>
              <a:t> or </a:t>
            </a:r>
            <a:r>
              <a:rPr lang="en-US" i="1" smtClean="0"/>
              <a:t>leading adopters</a:t>
            </a:r>
          </a:p>
          <a:p>
            <a:pPr lvl="1">
              <a:lnSpc>
                <a:spcPct val="90000"/>
              </a:lnSpc>
            </a:pPr>
            <a:r>
              <a:rPr lang="en-US" smtClean="0"/>
              <a:t>Marketers identify them to use as brand ambassadors</a:t>
            </a:r>
          </a:p>
          <a:p>
            <a:pPr lvl="1">
              <a:lnSpc>
                <a:spcPct val="90000"/>
              </a:lnSpc>
            </a:pPr>
            <a:endParaRPr lang="en-US" sz="2000" smtClean="0"/>
          </a:p>
        </p:txBody>
      </p:sp>
      <p:sp>
        <p:nvSpPr>
          <p:cNvPr id="32771" name="Rectangle 5"/>
          <p:cNvSpPr>
            <a:spLocks noGrp="1" noChangeArrowheads="1"/>
          </p:cNvSpPr>
          <p:nvPr>
            <p:ph type="body" sz="quarter" idx="13"/>
          </p:nvPr>
        </p:nvSpPr>
        <p:spPr/>
        <p:txBody>
          <a:bodyPr/>
          <a:lstStyle/>
          <a:p>
            <a:pPr>
              <a:spcBef>
                <a:spcPct val="0"/>
              </a:spcBef>
            </a:pPr>
            <a:r>
              <a:rPr lang="en-US" smtClean="0"/>
              <a:t>Groups and Social Networks</a:t>
            </a:r>
          </a:p>
          <a:p>
            <a:pPr>
              <a:spcBef>
                <a:spcPct val="0"/>
              </a:spcBef>
            </a:pPr>
            <a:endParaRPr lang="en-US" smtClean="0"/>
          </a:p>
          <a:p>
            <a:pPr lvl="2"/>
            <a:endParaRPr lang="en-US" smtClean="0"/>
          </a:p>
          <a:p>
            <a:pPr>
              <a:spcBef>
                <a:spcPct val="0"/>
              </a:spcBef>
            </a:pPr>
            <a:endParaRPr lang="en-US" smtClean="0"/>
          </a:p>
        </p:txBody>
      </p:sp>
      <p:pic>
        <p:nvPicPr>
          <p:cNvPr id="32772" name="Picture 2"/>
          <p:cNvPicPr>
            <a:picLocks noChangeAspect="1" noChangeArrowheads="1"/>
          </p:cNvPicPr>
          <p:nvPr/>
        </p:nvPicPr>
        <p:blipFill>
          <a:blip r:embed="rId3"/>
          <a:srcRect/>
          <a:stretch>
            <a:fillRect/>
          </a:stretch>
        </p:blipFill>
        <p:spPr bwMode="auto">
          <a:xfrm>
            <a:off x="5486400" y="2362200"/>
            <a:ext cx="3400425" cy="2266950"/>
          </a:xfrm>
          <a:prstGeom prst="rect">
            <a:avLst/>
          </a:prstGeom>
          <a:noFill/>
          <a:ln w="9525">
            <a:noFill/>
            <a:miter lim="800000"/>
            <a:headEnd/>
            <a:tailEnd/>
          </a:ln>
        </p:spPr>
      </p:pic>
      <p:sp>
        <p:nvSpPr>
          <p:cNvPr id="3277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Characteristics Affecting Consumer Behavior</a:t>
            </a:r>
          </a:p>
        </p:txBody>
      </p:sp>
      <p:sp>
        <p:nvSpPr>
          <p:cNvPr id="34818" name="Content Placeholder 3"/>
          <p:cNvSpPr>
            <a:spLocks noGrp="1"/>
          </p:cNvSpPr>
          <p:nvPr>
            <p:ph idx="1"/>
          </p:nvPr>
        </p:nvSpPr>
        <p:spPr>
          <a:xfrm>
            <a:off x="3352800" y="2133600"/>
            <a:ext cx="5105400" cy="4114800"/>
          </a:xfrm>
        </p:spPr>
        <p:txBody>
          <a:bodyPr/>
          <a:lstStyle/>
          <a:p>
            <a:r>
              <a:rPr lang="en-US" sz="2800" smtClean="0"/>
              <a:t>Online Social Networks are online communities where people socialize or exchange information and opinions</a:t>
            </a:r>
          </a:p>
          <a:p>
            <a:r>
              <a:rPr lang="en-US" sz="2800" smtClean="0"/>
              <a:t>Include blogs, social networking sites (facebook), virtual worlds (second life)</a:t>
            </a:r>
          </a:p>
          <a:p>
            <a:pPr>
              <a:buFontTx/>
              <a:buNone/>
            </a:pPr>
            <a:endParaRPr lang="en-US" sz="2000" smtClean="0"/>
          </a:p>
          <a:p>
            <a:pPr lvl="1"/>
            <a:endParaRPr lang="en-US" sz="2000" smtClean="0"/>
          </a:p>
        </p:txBody>
      </p:sp>
      <p:sp>
        <p:nvSpPr>
          <p:cNvPr id="34819" name="Rectangle 5"/>
          <p:cNvSpPr>
            <a:spLocks noGrp="1" noChangeArrowheads="1"/>
          </p:cNvSpPr>
          <p:nvPr>
            <p:ph type="body" sz="quarter" idx="13"/>
          </p:nvPr>
        </p:nvSpPr>
        <p:spPr/>
        <p:txBody>
          <a:bodyPr/>
          <a:lstStyle/>
          <a:p>
            <a:pPr>
              <a:spcBef>
                <a:spcPct val="0"/>
              </a:spcBef>
            </a:pPr>
            <a:r>
              <a:rPr lang="en-US" smtClean="0"/>
              <a:t>Groups and Social Networks</a:t>
            </a:r>
          </a:p>
          <a:p>
            <a:pPr>
              <a:spcBef>
                <a:spcPct val="0"/>
              </a:spcBef>
            </a:pPr>
            <a:endParaRPr lang="en-US" smtClean="0"/>
          </a:p>
          <a:p>
            <a:pPr lvl="2"/>
            <a:endParaRPr lang="en-US" smtClean="0"/>
          </a:p>
          <a:p>
            <a:pPr>
              <a:spcBef>
                <a:spcPct val="0"/>
              </a:spcBef>
            </a:pPr>
            <a:endParaRPr lang="en-US" smtClean="0"/>
          </a:p>
        </p:txBody>
      </p:sp>
      <p:pic>
        <p:nvPicPr>
          <p:cNvPr id="34820" name="Picture 7" descr="ph05_08"/>
          <p:cNvPicPr>
            <a:picLocks noChangeAspect="1" noChangeArrowheads="1"/>
          </p:cNvPicPr>
          <p:nvPr/>
        </p:nvPicPr>
        <p:blipFill>
          <a:blip r:embed="rId3"/>
          <a:srcRect/>
          <a:stretch>
            <a:fillRect/>
          </a:stretch>
        </p:blipFill>
        <p:spPr bwMode="auto">
          <a:xfrm>
            <a:off x="152400" y="2406650"/>
            <a:ext cx="3124200" cy="2241550"/>
          </a:xfrm>
          <a:prstGeom prst="rect">
            <a:avLst/>
          </a:prstGeom>
          <a:noFill/>
          <a:ln w="9525">
            <a:noFill/>
            <a:miter lim="800000"/>
            <a:headEnd/>
            <a:tailEnd/>
          </a:ln>
        </p:spPr>
      </p:pic>
      <p:sp>
        <p:nvSpPr>
          <p:cNvPr id="3482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36866" name="Rectangle 5"/>
          <p:cNvSpPr>
            <a:spLocks noGrp="1" noChangeArrowheads="1"/>
          </p:cNvSpPr>
          <p:nvPr>
            <p:ph idx="1"/>
          </p:nvPr>
        </p:nvSpPr>
        <p:spPr>
          <a:xfrm>
            <a:off x="304800" y="2438400"/>
            <a:ext cx="8382000" cy="3048000"/>
          </a:xfrm>
        </p:spPr>
        <p:txBody>
          <a:bodyPr/>
          <a:lstStyle/>
          <a:p>
            <a:pPr>
              <a:lnSpc>
                <a:spcPct val="90000"/>
              </a:lnSpc>
            </a:pPr>
            <a:r>
              <a:rPr lang="en-US" sz="2800" smtClean="0"/>
              <a:t>Family is the most important consumer-buying organization in society</a:t>
            </a:r>
          </a:p>
          <a:p>
            <a:pPr>
              <a:lnSpc>
                <a:spcPct val="90000"/>
              </a:lnSpc>
            </a:pPr>
            <a:r>
              <a:rPr lang="en-US" sz="2800" smtClean="0"/>
              <a:t>Social roles and status are the groups, family, clubs, and organizations that a person belongs to that can define role and social status</a:t>
            </a:r>
          </a:p>
          <a:p>
            <a:pPr>
              <a:lnSpc>
                <a:spcPct val="90000"/>
              </a:lnSpc>
            </a:pPr>
            <a:endParaRPr lang="en-US" sz="2800" smtClean="0"/>
          </a:p>
        </p:txBody>
      </p:sp>
      <p:sp>
        <p:nvSpPr>
          <p:cNvPr id="36867" name="Text Placeholder 5"/>
          <p:cNvSpPr>
            <a:spLocks noGrp="1"/>
          </p:cNvSpPr>
          <p:nvPr>
            <p:ph type="body" sz="quarter" idx="13"/>
          </p:nvPr>
        </p:nvSpPr>
        <p:spPr/>
        <p:txBody>
          <a:bodyPr/>
          <a:lstStyle/>
          <a:p>
            <a:pPr>
              <a:spcBef>
                <a:spcPct val="0"/>
              </a:spcBef>
            </a:pPr>
            <a:r>
              <a:rPr lang="en-US" smtClean="0"/>
              <a:t>Social Factors</a:t>
            </a:r>
          </a:p>
          <a:p>
            <a:pPr>
              <a:spcBef>
                <a:spcPct val="0"/>
              </a:spcBef>
            </a:pPr>
            <a:endParaRPr lang="en-US" smtClean="0"/>
          </a:p>
        </p:txBody>
      </p:sp>
      <p:sp>
        <p:nvSpPr>
          <p:cNvPr id="3686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t>Characteristics Affecting   Consumer Behavior</a:t>
            </a:r>
          </a:p>
        </p:txBody>
      </p:sp>
      <p:sp>
        <p:nvSpPr>
          <p:cNvPr id="38914" name="Rectangle 5"/>
          <p:cNvSpPr>
            <a:spLocks noGrp="1" noChangeArrowheads="1"/>
          </p:cNvSpPr>
          <p:nvPr>
            <p:ph idx="1"/>
          </p:nvPr>
        </p:nvSpPr>
        <p:spPr/>
        <p:txBody>
          <a:bodyPr/>
          <a:lstStyle/>
          <a:p>
            <a:r>
              <a:rPr lang="en-US" dirty="0" smtClean="0"/>
              <a:t>Age and life-cycle stage</a:t>
            </a:r>
          </a:p>
          <a:p>
            <a:r>
              <a:rPr lang="en-US" dirty="0" err="1" smtClean="0"/>
              <a:t>PersonicX</a:t>
            </a:r>
            <a:r>
              <a:rPr lang="en-US" dirty="0" smtClean="0"/>
              <a:t> life-stage segmentation system:</a:t>
            </a:r>
          </a:p>
          <a:p>
            <a:pPr marL="0" indent="0">
              <a:buNone/>
            </a:pPr>
            <a:r>
              <a:rPr lang="en-US" dirty="0" smtClean="0"/>
              <a:t>    --70 segments</a:t>
            </a:r>
          </a:p>
          <a:p>
            <a:pPr marL="0" indent="0">
              <a:buNone/>
            </a:pPr>
            <a:r>
              <a:rPr lang="en-US" dirty="0"/>
              <a:t> </a:t>
            </a:r>
            <a:r>
              <a:rPr lang="en-US" dirty="0" smtClean="0"/>
              <a:t>   --</a:t>
            </a:r>
            <a:r>
              <a:rPr lang="en-US" dirty="0" smtClean="0"/>
              <a:t>21 life-stage groups</a:t>
            </a:r>
          </a:p>
          <a:p>
            <a:pPr marL="0" indent="0">
              <a:buNone/>
            </a:pPr>
            <a:r>
              <a:rPr lang="en-US" dirty="0" smtClean="0"/>
              <a:t>Includes </a:t>
            </a:r>
            <a:r>
              <a:rPr lang="en-US" u="sng" dirty="0" smtClean="0"/>
              <a:t>Taking Hold </a:t>
            </a:r>
            <a:r>
              <a:rPr lang="en-US" dirty="0" smtClean="0"/>
              <a:t>(young, energetic couples and families)</a:t>
            </a:r>
            <a:r>
              <a:rPr lang="en-US" dirty="0"/>
              <a:t> </a:t>
            </a:r>
            <a:r>
              <a:rPr lang="en-US" dirty="0" smtClean="0"/>
              <a:t>and </a:t>
            </a:r>
            <a:r>
              <a:rPr lang="en-US" u="sng" dirty="0" smtClean="0"/>
              <a:t>Transition Blues </a:t>
            </a:r>
            <a:r>
              <a:rPr lang="en-US" dirty="0" smtClean="0"/>
              <a:t>(blue-dollar, less educated mid-income)</a:t>
            </a:r>
            <a:endParaRPr lang="en-US" dirty="0" smtClean="0"/>
          </a:p>
        </p:txBody>
      </p:sp>
      <p:sp>
        <p:nvSpPr>
          <p:cNvPr id="38915" name="Text Placeholder 4"/>
          <p:cNvSpPr>
            <a:spLocks noGrp="1"/>
          </p:cNvSpPr>
          <p:nvPr>
            <p:ph type="body" sz="quarter" idx="13"/>
          </p:nvPr>
        </p:nvSpPr>
        <p:spPr/>
        <p:txBody>
          <a:bodyPr/>
          <a:lstStyle/>
          <a:p>
            <a:pPr>
              <a:spcBef>
                <a:spcPct val="0"/>
              </a:spcBef>
            </a:pPr>
            <a:r>
              <a:rPr lang="en-US" smtClean="0"/>
              <a:t>Personal Factors</a:t>
            </a:r>
          </a:p>
          <a:p>
            <a:pPr>
              <a:spcBef>
                <a:spcPct val="0"/>
              </a:spcBef>
            </a:pPr>
            <a:endParaRPr lang="en-US" smtClean="0"/>
          </a:p>
        </p:txBody>
      </p:sp>
      <p:sp>
        <p:nvSpPr>
          <p:cNvPr id="389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Characteristics Affecting   Consumer Behavior</a:t>
            </a:r>
          </a:p>
        </p:txBody>
      </p:sp>
      <p:sp>
        <p:nvSpPr>
          <p:cNvPr id="40962" name="Rectangle 5"/>
          <p:cNvSpPr>
            <a:spLocks noGrp="1" noChangeArrowheads="1"/>
          </p:cNvSpPr>
          <p:nvPr>
            <p:ph idx="1"/>
          </p:nvPr>
        </p:nvSpPr>
        <p:spPr>
          <a:xfrm>
            <a:off x="685800" y="2209800"/>
            <a:ext cx="7772400" cy="2514600"/>
          </a:xfrm>
        </p:spPr>
        <p:txBody>
          <a:bodyPr/>
          <a:lstStyle/>
          <a:p>
            <a:pPr>
              <a:buFontTx/>
              <a:buNone/>
            </a:pPr>
            <a:r>
              <a:rPr lang="en-US" b="1" dirty="0" smtClean="0"/>
              <a:t>Occupation</a:t>
            </a:r>
            <a:r>
              <a:rPr lang="en-US" dirty="0" smtClean="0"/>
              <a:t> </a:t>
            </a:r>
            <a:r>
              <a:rPr lang="en-US" dirty="0" smtClean="0"/>
              <a:t>affects the goods and services bought by consumers</a:t>
            </a:r>
          </a:p>
          <a:p>
            <a:pPr>
              <a:buFontTx/>
              <a:buNone/>
            </a:pPr>
            <a:r>
              <a:rPr lang="en-US" b="1" dirty="0" smtClean="0"/>
              <a:t>Economic </a:t>
            </a:r>
            <a:r>
              <a:rPr lang="en-US" dirty="0" smtClean="0"/>
              <a:t>situation includes trends in:</a:t>
            </a:r>
          </a:p>
          <a:p>
            <a:endParaRPr lang="en-US" dirty="0" smtClean="0"/>
          </a:p>
        </p:txBody>
      </p:sp>
      <p:sp>
        <p:nvSpPr>
          <p:cNvPr id="40963" name="Text Placeholder 4"/>
          <p:cNvSpPr>
            <a:spLocks noGrp="1"/>
          </p:cNvSpPr>
          <p:nvPr>
            <p:ph type="body" sz="quarter" idx="13"/>
          </p:nvPr>
        </p:nvSpPr>
        <p:spPr/>
        <p:txBody>
          <a:bodyPr/>
          <a:lstStyle/>
          <a:p>
            <a:pPr>
              <a:spcBef>
                <a:spcPct val="0"/>
              </a:spcBef>
            </a:pPr>
            <a:r>
              <a:rPr lang="en-US" dirty="0" smtClean="0"/>
              <a:t>Personal Factors</a:t>
            </a:r>
          </a:p>
          <a:p>
            <a:pPr>
              <a:spcBef>
                <a:spcPct val="0"/>
              </a:spcBef>
            </a:pPr>
            <a:endParaRPr lang="en-US" dirty="0" smtClean="0"/>
          </a:p>
        </p:txBody>
      </p:sp>
      <p:graphicFrame>
        <p:nvGraphicFramePr>
          <p:cNvPr id="14" name="Diagram 13"/>
          <p:cNvGraphicFramePr/>
          <p:nvPr>
            <p:extLst>
              <p:ext uri="{D42A27DB-BD31-4B8C-83A1-F6EECF244321}">
                <p14:modId xmlns:p14="http://schemas.microsoft.com/office/powerpoint/2010/main" val="837470591"/>
              </p:ext>
            </p:extLst>
          </p:nvPr>
        </p:nvGraphicFramePr>
        <p:xfrm>
          <a:off x="1524000" y="3709322"/>
          <a:ext cx="6019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296863"/>
            <a:ext cx="7772400" cy="1006475"/>
          </a:xfrm>
        </p:spPr>
        <p:txBody>
          <a:bodyPr>
            <a:spAutoFit/>
          </a:bodyPr>
          <a:lstStyle/>
          <a:p>
            <a:r>
              <a:rPr lang="en-US" smtClean="0"/>
              <a:t>Characteristics Affecting Consumer Behavior</a:t>
            </a:r>
          </a:p>
        </p:txBody>
      </p:sp>
      <p:sp>
        <p:nvSpPr>
          <p:cNvPr id="43010" name="Content Placeholder 8"/>
          <p:cNvSpPr>
            <a:spLocks noGrp="1"/>
          </p:cNvSpPr>
          <p:nvPr>
            <p:ph idx="1"/>
          </p:nvPr>
        </p:nvSpPr>
        <p:spPr>
          <a:xfrm>
            <a:off x="228600" y="2286000"/>
            <a:ext cx="4724400" cy="4343400"/>
          </a:xfrm>
        </p:spPr>
        <p:txBody>
          <a:bodyPr/>
          <a:lstStyle/>
          <a:p>
            <a:pPr>
              <a:lnSpc>
                <a:spcPct val="80000"/>
              </a:lnSpc>
              <a:buFontTx/>
              <a:buNone/>
            </a:pPr>
            <a:r>
              <a:rPr lang="en-US" sz="3000" b="1" smtClean="0"/>
              <a:t>Lifestyle</a:t>
            </a:r>
            <a:r>
              <a:rPr lang="en-US" sz="3000" smtClean="0"/>
              <a:t> is a person’s pattern of living as expressed in his or her psychographics</a:t>
            </a:r>
          </a:p>
          <a:p>
            <a:pPr>
              <a:lnSpc>
                <a:spcPct val="80000"/>
              </a:lnSpc>
            </a:pPr>
            <a:r>
              <a:rPr lang="en-US" sz="3000" smtClean="0"/>
              <a:t>Measures a consumer’s AIOs (activities, interests, opinions) to capture information about a person’s pattern of acting and interacting in the environment</a:t>
            </a:r>
          </a:p>
          <a:p>
            <a:pPr>
              <a:lnSpc>
                <a:spcPct val="80000"/>
              </a:lnSpc>
            </a:pPr>
            <a:endParaRPr lang="en-US" sz="3000" smtClean="0"/>
          </a:p>
        </p:txBody>
      </p:sp>
      <p:sp>
        <p:nvSpPr>
          <p:cNvPr id="43011" name="Rectangle 5"/>
          <p:cNvSpPr>
            <a:spLocks noGrp="1" noChangeArrowheads="1"/>
          </p:cNvSpPr>
          <p:nvPr>
            <p:ph type="body" sz="quarter" idx="13"/>
          </p:nvPr>
        </p:nvSpPr>
        <p:spPr/>
        <p:txBody>
          <a:bodyPr/>
          <a:lstStyle/>
          <a:p>
            <a:pPr>
              <a:spcBef>
                <a:spcPct val="0"/>
              </a:spcBef>
            </a:pPr>
            <a:r>
              <a:rPr lang="en-US" smtClean="0"/>
              <a:t>Personal Factors</a:t>
            </a:r>
          </a:p>
          <a:p>
            <a:pPr>
              <a:spcBef>
                <a:spcPct val="0"/>
              </a:spcBef>
            </a:pPr>
            <a:endParaRPr lang="en-US" smtClean="0"/>
          </a:p>
        </p:txBody>
      </p:sp>
      <p:pic>
        <p:nvPicPr>
          <p:cNvPr id="43012" name="Picture 8" descr="ph05_11"/>
          <p:cNvPicPr>
            <a:picLocks noChangeAspect="1" noChangeArrowheads="1"/>
          </p:cNvPicPr>
          <p:nvPr/>
        </p:nvPicPr>
        <p:blipFill>
          <a:blip r:embed="rId3"/>
          <a:srcRect/>
          <a:stretch>
            <a:fillRect/>
          </a:stretch>
        </p:blipFill>
        <p:spPr bwMode="auto">
          <a:xfrm>
            <a:off x="4876800" y="1981200"/>
            <a:ext cx="3257550" cy="4343400"/>
          </a:xfrm>
          <a:prstGeom prst="rect">
            <a:avLst/>
          </a:prstGeom>
          <a:noFill/>
          <a:ln w="9525">
            <a:noFill/>
            <a:miter lim="800000"/>
            <a:headEnd/>
            <a:tailEnd/>
          </a:ln>
        </p:spPr>
      </p:pic>
      <p:sp>
        <p:nvSpPr>
          <p:cNvPr id="4301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296863"/>
            <a:ext cx="7772400" cy="1006475"/>
          </a:xfrm>
        </p:spPr>
        <p:txBody>
          <a:bodyPr>
            <a:spAutoFit/>
          </a:bodyPr>
          <a:lstStyle/>
          <a:p>
            <a:r>
              <a:rPr lang="en-US" smtClean="0"/>
              <a:t>Characteristics Affecting Consumer Behavior</a:t>
            </a:r>
          </a:p>
        </p:txBody>
      </p:sp>
      <p:sp>
        <p:nvSpPr>
          <p:cNvPr id="45058" name="Content Placeholder 8"/>
          <p:cNvSpPr>
            <a:spLocks noGrp="1"/>
          </p:cNvSpPr>
          <p:nvPr>
            <p:ph idx="1"/>
          </p:nvPr>
        </p:nvSpPr>
        <p:spPr>
          <a:xfrm>
            <a:off x="685800" y="2438400"/>
            <a:ext cx="7772400" cy="4114800"/>
          </a:xfrm>
        </p:spPr>
        <p:txBody>
          <a:bodyPr/>
          <a:lstStyle/>
          <a:p>
            <a:r>
              <a:rPr lang="en-US" smtClean="0"/>
              <a:t>Personality: the unique psychological characteristics that lead to consistent and lasting responses to the consumer’s environment</a:t>
            </a:r>
          </a:p>
        </p:txBody>
      </p:sp>
      <p:sp>
        <p:nvSpPr>
          <p:cNvPr id="45059" name="Rectangle 5"/>
          <p:cNvSpPr>
            <a:spLocks noGrp="1" noChangeArrowheads="1"/>
          </p:cNvSpPr>
          <p:nvPr>
            <p:ph type="body" sz="quarter" idx="13"/>
          </p:nvPr>
        </p:nvSpPr>
        <p:spPr/>
        <p:txBody>
          <a:bodyPr/>
          <a:lstStyle/>
          <a:p>
            <a:pPr>
              <a:spcBef>
                <a:spcPct val="0"/>
              </a:spcBef>
            </a:pPr>
            <a:r>
              <a:rPr lang="en-US" dirty="0" smtClean="0"/>
              <a:t>Personal Factors</a:t>
            </a:r>
          </a:p>
          <a:p>
            <a:pPr>
              <a:spcBef>
                <a:spcPct val="0"/>
              </a:spcBef>
            </a:pPr>
            <a:endParaRPr lang="en-US" dirty="0" smtClean="0"/>
          </a:p>
        </p:txBody>
      </p:sp>
      <p:sp>
        <p:nvSpPr>
          <p:cNvPr id="450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5800" y="609600"/>
            <a:ext cx="7772400" cy="1143000"/>
          </a:xfrm>
        </p:spPr>
        <p:txBody>
          <a:bodyPr/>
          <a:lstStyle/>
          <a:p>
            <a:r>
              <a:rPr lang="en-US" smtClean="0"/>
              <a:t>Characteristics Affecting Consumer Behavior</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90955258"/>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0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Characteristics Affecting Consumer Behavior</a:t>
            </a:r>
          </a:p>
        </p:txBody>
      </p:sp>
      <p:sp>
        <p:nvSpPr>
          <p:cNvPr id="49154" name="Text Placeholder 16"/>
          <p:cNvSpPr>
            <a:spLocks noGrp="1"/>
          </p:cNvSpPr>
          <p:nvPr>
            <p:ph type="body" sz="quarter" idx="13"/>
          </p:nvPr>
        </p:nvSpPr>
        <p:spPr/>
        <p:txBody>
          <a:bodyPr/>
          <a:lstStyle/>
          <a:p>
            <a:pPr>
              <a:spcBef>
                <a:spcPct val="0"/>
              </a:spcBef>
            </a:pPr>
            <a:r>
              <a:rPr lang="en-US" dirty="0" smtClean="0"/>
              <a:t>Psychological Factors</a:t>
            </a:r>
          </a:p>
        </p:txBody>
      </p:sp>
      <p:graphicFrame>
        <p:nvGraphicFramePr>
          <p:cNvPr id="5" name="Diagram 4"/>
          <p:cNvGraphicFramePr/>
          <p:nvPr>
            <p:extLst>
              <p:ext uri="{D42A27DB-BD31-4B8C-83A1-F6EECF244321}">
                <p14:modId xmlns:p14="http://schemas.microsoft.com/office/powerpoint/2010/main" val="3699030594"/>
              </p:ext>
            </p:extLst>
          </p:nvPr>
        </p:nvGraphicFramePr>
        <p:xfrm>
          <a:off x="381000" y="2514600"/>
          <a:ext cx="5334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156" name="Picture 7" descr="ph05_12"/>
          <p:cNvPicPr>
            <a:picLocks noChangeAspect="1" noChangeArrowheads="1"/>
          </p:cNvPicPr>
          <p:nvPr/>
        </p:nvPicPr>
        <p:blipFill>
          <a:blip r:embed="rId8"/>
          <a:srcRect/>
          <a:stretch>
            <a:fillRect/>
          </a:stretch>
        </p:blipFill>
        <p:spPr bwMode="auto">
          <a:xfrm>
            <a:off x="4114800" y="2514600"/>
            <a:ext cx="4191000" cy="2792413"/>
          </a:xfrm>
          <a:prstGeom prst="rect">
            <a:avLst/>
          </a:prstGeom>
          <a:noFill/>
          <a:ln w="9525">
            <a:noFill/>
            <a:miter lim="800000"/>
            <a:headEnd/>
            <a:tailEnd/>
          </a:ln>
        </p:spPr>
      </p:pic>
      <p:sp>
        <p:nvSpPr>
          <p:cNvPr id="4915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Consumer Markets and Consumer Buyer Behavior</a:t>
            </a:r>
            <a:br>
              <a:rPr lang="en-US" smtClean="0"/>
            </a:br>
            <a:endParaRPr lang="en-US" smtClean="0"/>
          </a:p>
        </p:txBody>
      </p:sp>
      <p:sp>
        <p:nvSpPr>
          <p:cNvPr id="14338" name="Rectangle 3"/>
          <p:cNvSpPr>
            <a:spLocks noGrp="1" noChangeArrowheads="1"/>
          </p:cNvSpPr>
          <p:nvPr>
            <p:ph idx="1"/>
          </p:nvPr>
        </p:nvSpPr>
        <p:spPr/>
        <p:txBody>
          <a:bodyPr/>
          <a:lstStyle/>
          <a:p>
            <a:r>
              <a:rPr lang="en-US" smtClean="0"/>
              <a:t>Model of Consumer Behavior</a:t>
            </a:r>
          </a:p>
          <a:p>
            <a:r>
              <a:rPr lang="en-US" smtClean="0"/>
              <a:t>Characteristics Affecting Consumer Behavior</a:t>
            </a:r>
          </a:p>
          <a:p>
            <a:r>
              <a:rPr lang="en-US" smtClean="0"/>
              <a:t>Types of Buying Decision Behavior</a:t>
            </a:r>
          </a:p>
          <a:p>
            <a:r>
              <a:rPr lang="en-US" smtClean="0"/>
              <a:t>The Buyer Decision Process</a:t>
            </a:r>
          </a:p>
          <a:p>
            <a:r>
              <a:rPr lang="en-US" smtClean="0"/>
              <a:t>The Buyer Decision Process for New Products</a:t>
            </a:r>
          </a:p>
        </p:txBody>
      </p:sp>
      <p:sp>
        <p:nvSpPr>
          <p:cNvPr id="14339" name="Text Placeholder 3"/>
          <p:cNvSpPr>
            <a:spLocks noGrp="1"/>
          </p:cNvSpPr>
          <p:nvPr>
            <p:ph type="body" sz="quarter" idx="13"/>
          </p:nvPr>
        </p:nvSpPr>
        <p:spPr/>
        <p:txBody>
          <a:bodyPr/>
          <a:lstStyle/>
          <a:p>
            <a:pPr>
              <a:spcBef>
                <a:spcPct val="0"/>
              </a:spcBef>
            </a:pPr>
            <a:r>
              <a:rPr lang="en-US" smtClean="0"/>
              <a:t>Topic Outline</a:t>
            </a:r>
          </a:p>
        </p:txBody>
      </p:sp>
      <p:sp>
        <p:nvSpPr>
          <p:cNvPr id="1434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Characteristics Affecting   Consumer Behavior</a:t>
            </a:r>
          </a:p>
        </p:txBody>
      </p:sp>
      <p:sp>
        <p:nvSpPr>
          <p:cNvPr id="51202" name="Rectangle 5"/>
          <p:cNvSpPr>
            <a:spLocks noGrp="1" noChangeArrowheads="1"/>
          </p:cNvSpPr>
          <p:nvPr>
            <p:ph idx="1"/>
          </p:nvPr>
        </p:nvSpPr>
        <p:spPr/>
        <p:txBody>
          <a:bodyPr/>
          <a:lstStyle/>
          <a:p>
            <a:endParaRPr lang="en-US" dirty="0" smtClean="0"/>
          </a:p>
          <a:p>
            <a:pPr>
              <a:buFontTx/>
              <a:buNone/>
            </a:pPr>
            <a:r>
              <a:rPr lang="en-US" dirty="0" smtClean="0"/>
              <a:t>A</a:t>
            </a:r>
            <a:r>
              <a:rPr lang="en-US" b="1" dirty="0" smtClean="0"/>
              <a:t> motive </a:t>
            </a:r>
            <a:r>
              <a:rPr lang="en-US" dirty="0" smtClean="0"/>
              <a:t>is a need that is sufficiently pressing to direct the person to seek satisfaction</a:t>
            </a:r>
          </a:p>
          <a:p>
            <a:pPr>
              <a:buFontTx/>
              <a:buNone/>
            </a:pPr>
            <a:endParaRPr lang="en-US" dirty="0" smtClean="0"/>
          </a:p>
          <a:p>
            <a:pPr>
              <a:buFontTx/>
              <a:buNone/>
            </a:pPr>
            <a:r>
              <a:rPr lang="en-US" b="1" dirty="0" smtClean="0"/>
              <a:t>Motivation research </a:t>
            </a:r>
            <a:r>
              <a:rPr lang="en-US" dirty="0" smtClean="0"/>
              <a:t>refers to qualitative research designed to probe consumers’ hidden, subconscious motivations</a:t>
            </a:r>
          </a:p>
        </p:txBody>
      </p:sp>
      <p:sp>
        <p:nvSpPr>
          <p:cNvPr id="51203" name="Text Placeholder 7"/>
          <p:cNvSpPr>
            <a:spLocks noGrp="1"/>
          </p:cNvSpPr>
          <p:nvPr>
            <p:ph type="body" sz="quarter" idx="13"/>
          </p:nvPr>
        </p:nvSpPr>
        <p:spPr/>
        <p:txBody>
          <a:bodyPr/>
          <a:lstStyle/>
          <a:p>
            <a:pPr>
              <a:lnSpc>
                <a:spcPct val="90000"/>
              </a:lnSpc>
              <a:spcBef>
                <a:spcPct val="0"/>
              </a:spcBef>
            </a:pPr>
            <a:r>
              <a:rPr lang="en-US" dirty="0" smtClean="0"/>
              <a:t>Psychological Factors</a:t>
            </a:r>
          </a:p>
          <a:p>
            <a:pPr>
              <a:lnSpc>
                <a:spcPct val="90000"/>
              </a:lnSpc>
              <a:spcBef>
                <a:spcPct val="0"/>
              </a:spcBef>
            </a:pPr>
            <a:r>
              <a:rPr lang="en-US" dirty="0" smtClean="0"/>
              <a:t>Motivation</a:t>
            </a:r>
          </a:p>
          <a:p>
            <a:pPr>
              <a:lnSpc>
                <a:spcPct val="90000"/>
              </a:lnSpc>
              <a:spcBef>
                <a:spcPct val="0"/>
              </a:spcBef>
            </a:pPr>
            <a:endParaRPr lang="en-US" sz="2400" dirty="0" smtClean="0"/>
          </a:p>
        </p:txBody>
      </p:sp>
      <p:sp>
        <p:nvSpPr>
          <p:cNvPr id="5120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49" name="Picture 4" descr="fig05_04wo.jpg"/>
          <p:cNvPicPr>
            <a:picLocks noChangeAspect="1"/>
          </p:cNvPicPr>
          <p:nvPr/>
        </p:nvPicPr>
        <p:blipFill>
          <a:blip r:embed="rId3"/>
          <a:srcRect/>
          <a:stretch>
            <a:fillRect/>
          </a:stretch>
        </p:blipFill>
        <p:spPr bwMode="auto">
          <a:xfrm>
            <a:off x="1371600" y="1390650"/>
            <a:ext cx="6315075" cy="5086350"/>
          </a:xfrm>
          <a:prstGeom prst="rect">
            <a:avLst/>
          </a:prstGeom>
          <a:noFill/>
          <a:ln w="9525">
            <a:noFill/>
            <a:miter lim="800000"/>
            <a:headEnd/>
            <a:tailEnd/>
          </a:ln>
        </p:spPr>
      </p:pic>
      <p:sp>
        <p:nvSpPr>
          <p:cNvPr id="53250" name="Rectangle 2"/>
          <p:cNvSpPr>
            <a:spLocks noGrp="1" noChangeArrowheads="1"/>
          </p:cNvSpPr>
          <p:nvPr>
            <p:ph type="title"/>
          </p:nvPr>
        </p:nvSpPr>
        <p:spPr>
          <a:xfrm>
            <a:off x="685800" y="228600"/>
            <a:ext cx="7772400" cy="1143000"/>
          </a:xfrm>
        </p:spPr>
        <p:txBody>
          <a:bodyPr/>
          <a:lstStyle/>
          <a:p>
            <a:r>
              <a:rPr lang="en-US" smtClean="0"/>
              <a:t>Characteristics Affecting       Consumer Behavior</a:t>
            </a:r>
          </a:p>
        </p:txBody>
      </p:sp>
      <p:sp>
        <p:nvSpPr>
          <p:cNvPr id="53251" name="Content Placeholder 4"/>
          <p:cNvSpPr>
            <a:spLocks noGrp="1"/>
          </p:cNvSpPr>
          <p:nvPr>
            <p:ph type="body" sz="quarter" idx="13"/>
          </p:nvPr>
        </p:nvSpPr>
        <p:spPr>
          <a:xfrm>
            <a:off x="-457200" y="1524000"/>
            <a:ext cx="6248400" cy="914400"/>
          </a:xfrm>
        </p:spPr>
        <p:txBody>
          <a:bodyPr/>
          <a:lstStyle/>
          <a:p>
            <a:pPr>
              <a:lnSpc>
                <a:spcPct val="90000"/>
              </a:lnSpc>
              <a:spcBef>
                <a:spcPct val="0"/>
              </a:spcBef>
            </a:pPr>
            <a:r>
              <a:rPr lang="en-US" sz="2400" dirty="0" smtClean="0">
                <a:solidFill>
                  <a:srgbClr val="2E2A80"/>
                </a:solidFill>
              </a:rPr>
              <a:t>Maslow’s</a:t>
            </a:r>
          </a:p>
          <a:p>
            <a:pPr>
              <a:lnSpc>
                <a:spcPct val="90000"/>
              </a:lnSpc>
              <a:spcBef>
                <a:spcPct val="0"/>
              </a:spcBef>
            </a:pPr>
            <a:r>
              <a:rPr lang="en-US" sz="2400" dirty="0" smtClean="0">
                <a:solidFill>
                  <a:srgbClr val="2E2A80"/>
                </a:solidFill>
              </a:rPr>
              <a:t>Hierarchy of Needs</a:t>
            </a:r>
          </a:p>
        </p:txBody>
      </p:sp>
      <p:sp>
        <p:nvSpPr>
          <p:cNvPr id="532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Characteristics Affecting       Consumer Behavior</a:t>
            </a:r>
          </a:p>
        </p:txBody>
      </p:sp>
      <p:sp>
        <p:nvSpPr>
          <p:cNvPr id="55298" name="Rectangle 5"/>
          <p:cNvSpPr>
            <a:spLocks noGrp="1" noChangeArrowheads="1"/>
          </p:cNvSpPr>
          <p:nvPr>
            <p:ph idx="1"/>
          </p:nvPr>
        </p:nvSpPr>
        <p:spPr>
          <a:xfrm>
            <a:off x="304800" y="2209800"/>
            <a:ext cx="5029200" cy="4343400"/>
          </a:xfrm>
        </p:spPr>
        <p:txBody>
          <a:bodyPr/>
          <a:lstStyle/>
          <a:p>
            <a:pPr>
              <a:lnSpc>
                <a:spcPct val="80000"/>
              </a:lnSpc>
              <a:buFontTx/>
              <a:buNone/>
            </a:pPr>
            <a:r>
              <a:rPr lang="en-US" sz="3000" b="1" dirty="0" smtClean="0"/>
              <a:t>Perception</a:t>
            </a:r>
            <a:r>
              <a:rPr lang="en-US" sz="3000" dirty="0" smtClean="0"/>
              <a:t> is the process by which people select, organize, and interpret information to form a meaningful picture of the world from three perceptual processes</a:t>
            </a:r>
          </a:p>
          <a:p>
            <a:pPr lvl="1">
              <a:lnSpc>
                <a:spcPct val="80000"/>
              </a:lnSpc>
            </a:pPr>
            <a:r>
              <a:rPr lang="en-US" dirty="0" smtClean="0"/>
              <a:t>Selective attention</a:t>
            </a:r>
          </a:p>
          <a:p>
            <a:pPr lvl="1">
              <a:lnSpc>
                <a:spcPct val="80000"/>
              </a:lnSpc>
            </a:pPr>
            <a:r>
              <a:rPr lang="en-US" dirty="0" smtClean="0"/>
              <a:t>Selective distortion</a:t>
            </a:r>
          </a:p>
          <a:p>
            <a:pPr lvl="1">
              <a:lnSpc>
                <a:spcPct val="80000"/>
              </a:lnSpc>
            </a:pPr>
            <a:r>
              <a:rPr lang="en-US" dirty="0" smtClean="0"/>
              <a:t>Selective retention</a:t>
            </a:r>
          </a:p>
          <a:p>
            <a:pPr>
              <a:lnSpc>
                <a:spcPct val="80000"/>
              </a:lnSpc>
            </a:pPr>
            <a:endParaRPr lang="en-US" sz="3000" dirty="0" smtClean="0"/>
          </a:p>
        </p:txBody>
      </p:sp>
      <p:sp>
        <p:nvSpPr>
          <p:cNvPr id="55299" name="Text Placeholder 8"/>
          <p:cNvSpPr>
            <a:spLocks noGrp="1"/>
          </p:cNvSpPr>
          <p:nvPr>
            <p:ph type="body" sz="quarter" idx="13"/>
          </p:nvPr>
        </p:nvSpPr>
        <p:spPr/>
        <p:txBody>
          <a:bodyPr/>
          <a:lstStyle/>
          <a:p>
            <a:pPr>
              <a:lnSpc>
                <a:spcPct val="90000"/>
              </a:lnSpc>
              <a:spcBef>
                <a:spcPct val="0"/>
              </a:spcBef>
            </a:pPr>
            <a:r>
              <a:rPr lang="en-US" dirty="0" smtClean="0"/>
              <a:t>Psychological</a:t>
            </a:r>
            <a:r>
              <a:rPr lang="en-US" sz="2400" dirty="0" smtClean="0"/>
              <a:t> </a:t>
            </a:r>
            <a:r>
              <a:rPr lang="en-US" dirty="0" smtClean="0"/>
              <a:t>Factors</a:t>
            </a:r>
          </a:p>
          <a:p>
            <a:pPr>
              <a:lnSpc>
                <a:spcPct val="90000"/>
              </a:lnSpc>
              <a:spcBef>
                <a:spcPct val="0"/>
              </a:spcBef>
            </a:pPr>
            <a:endParaRPr lang="en-US" sz="2400" dirty="0" smtClean="0"/>
          </a:p>
        </p:txBody>
      </p:sp>
      <p:pic>
        <p:nvPicPr>
          <p:cNvPr id="55300" name="Picture 2"/>
          <p:cNvPicPr>
            <a:picLocks noChangeAspect="1" noChangeArrowheads="1"/>
          </p:cNvPicPr>
          <p:nvPr/>
        </p:nvPicPr>
        <p:blipFill>
          <a:blip r:embed="rId3"/>
          <a:srcRect/>
          <a:stretch>
            <a:fillRect/>
          </a:stretch>
        </p:blipFill>
        <p:spPr bwMode="auto">
          <a:xfrm>
            <a:off x="5791200" y="1905000"/>
            <a:ext cx="2320925" cy="4162425"/>
          </a:xfrm>
          <a:prstGeom prst="rect">
            <a:avLst/>
          </a:prstGeom>
          <a:noFill/>
          <a:ln w="9525">
            <a:noFill/>
            <a:miter lim="800000"/>
            <a:headEnd/>
            <a:tailEnd/>
          </a:ln>
        </p:spPr>
      </p:pic>
      <p:sp>
        <p:nvSpPr>
          <p:cNvPr id="5530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Characteristics Affecting   Consumer Behavior</a:t>
            </a:r>
          </a:p>
        </p:txBody>
      </p:sp>
      <p:sp>
        <p:nvSpPr>
          <p:cNvPr id="57346" name="Rectangle 5"/>
          <p:cNvSpPr>
            <a:spLocks noGrp="1" noChangeArrowheads="1"/>
          </p:cNvSpPr>
          <p:nvPr>
            <p:ph idx="1"/>
          </p:nvPr>
        </p:nvSpPr>
        <p:spPr>
          <a:xfrm>
            <a:off x="533400" y="1905000"/>
            <a:ext cx="7924800" cy="4495800"/>
          </a:xfrm>
        </p:spPr>
        <p:txBody>
          <a:bodyPr/>
          <a:lstStyle/>
          <a:p>
            <a:pPr>
              <a:buFontTx/>
              <a:buNone/>
            </a:pPr>
            <a:r>
              <a:rPr lang="en-US" sz="2800" b="1" dirty="0" smtClean="0"/>
              <a:t>Selective attention </a:t>
            </a:r>
            <a:r>
              <a:rPr lang="en-US" sz="2800" dirty="0" smtClean="0"/>
              <a:t>is the tendency for people to screen out most of the information to which they are exposed</a:t>
            </a:r>
          </a:p>
          <a:p>
            <a:pPr>
              <a:buFontTx/>
              <a:buNone/>
            </a:pPr>
            <a:r>
              <a:rPr lang="en-US" sz="2800" b="1" dirty="0" smtClean="0"/>
              <a:t>Selective distortion </a:t>
            </a:r>
            <a:r>
              <a:rPr lang="en-US" sz="2800" dirty="0" smtClean="0"/>
              <a:t>is the tendency for people to interpret information in a way that will support what they already believe</a:t>
            </a:r>
          </a:p>
          <a:p>
            <a:pPr>
              <a:buFontTx/>
              <a:buNone/>
            </a:pPr>
            <a:r>
              <a:rPr lang="en-US" sz="2800" b="1" dirty="0" smtClean="0"/>
              <a:t>Selective retention </a:t>
            </a:r>
            <a:r>
              <a:rPr lang="en-US" sz="2800" dirty="0" smtClean="0"/>
              <a:t>is the tendency to remember good points made about a brand they favor and forget good points about competing brands</a:t>
            </a:r>
          </a:p>
        </p:txBody>
      </p:sp>
      <p:sp>
        <p:nvSpPr>
          <p:cNvPr id="57347" name="Text Placeholder 7"/>
          <p:cNvSpPr>
            <a:spLocks noGrp="1"/>
          </p:cNvSpPr>
          <p:nvPr>
            <p:ph type="body" sz="quarter" idx="13"/>
          </p:nvPr>
        </p:nvSpPr>
        <p:spPr>
          <a:xfrm>
            <a:off x="914400" y="1371600"/>
            <a:ext cx="7162800" cy="381000"/>
          </a:xfrm>
        </p:spPr>
        <p:txBody>
          <a:bodyPr/>
          <a:lstStyle/>
          <a:p>
            <a:pPr>
              <a:lnSpc>
                <a:spcPct val="90000"/>
              </a:lnSpc>
              <a:spcBef>
                <a:spcPct val="0"/>
              </a:spcBef>
            </a:pPr>
            <a:r>
              <a:rPr lang="en-US" dirty="0" smtClean="0"/>
              <a:t>Psychological Factors</a:t>
            </a:r>
          </a:p>
        </p:txBody>
      </p:sp>
      <p:sp>
        <p:nvSpPr>
          <p:cNvPr id="573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Characteristics Affecting   Consumer Behavior</a:t>
            </a:r>
          </a:p>
        </p:txBody>
      </p:sp>
      <p:sp>
        <p:nvSpPr>
          <p:cNvPr id="59394" name="Rectangle 5"/>
          <p:cNvSpPr>
            <a:spLocks noGrp="1" noChangeArrowheads="1"/>
          </p:cNvSpPr>
          <p:nvPr>
            <p:ph idx="1"/>
          </p:nvPr>
        </p:nvSpPr>
        <p:spPr/>
        <p:txBody>
          <a:bodyPr/>
          <a:lstStyle/>
          <a:p>
            <a:r>
              <a:rPr lang="en-US" b="1" dirty="0" smtClean="0"/>
              <a:t>Learning</a:t>
            </a:r>
            <a:r>
              <a:rPr lang="en-US" dirty="0" smtClean="0"/>
              <a:t> is the change in an individual’s behavior arising from experience and occurs through interplay of:</a:t>
            </a:r>
          </a:p>
          <a:p>
            <a:pPr>
              <a:buFontTx/>
              <a:buNone/>
            </a:pPr>
            <a:endParaRPr lang="en-US" dirty="0" smtClean="0"/>
          </a:p>
          <a:p>
            <a:pPr>
              <a:buFontTx/>
              <a:buNone/>
            </a:pPr>
            <a:endParaRPr lang="en-US" dirty="0" smtClean="0"/>
          </a:p>
          <a:p>
            <a:endParaRPr lang="en-US" dirty="0" smtClean="0"/>
          </a:p>
          <a:p>
            <a:endParaRPr lang="en-US" dirty="0" smtClean="0"/>
          </a:p>
        </p:txBody>
      </p:sp>
      <p:sp>
        <p:nvSpPr>
          <p:cNvPr id="59395" name="Text Placeholder 4"/>
          <p:cNvSpPr>
            <a:spLocks noGrp="1"/>
          </p:cNvSpPr>
          <p:nvPr>
            <p:ph type="body" sz="quarter" idx="13"/>
          </p:nvPr>
        </p:nvSpPr>
        <p:spPr/>
        <p:txBody>
          <a:bodyPr/>
          <a:lstStyle/>
          <a:p>
            <a:pPr>
              <a:lnSpc>
                <a:spcPct val="90000"/>
              </a:lnSpc>
              <a:spcBef>
                <a:spcPct val="0"/>
              </a:spcBef>
            </a:pPr>
            <a:r>
              <a:rPr lang="en-US" dirty="0" smtClean="0"/>
              <a:t>Psychological Factors</a:t>
            </a:r>
          </a:p>
          <a:p>
            <a:pPr>
              <a:lnSpc>
                <a:spcPct val="90000"/>
              </a:lnSpc>
              <a:spcBef>
                <a:spcPct val="0"/>
              </a:spcBef>
            </a:pPr>
            <a:endParaRPr lang="en-US" sz="2400" dirty="0" smtClean="0"/>
          </a:p>
        </p:txBody>
      </p:sp>
      <p:graphicFrame>
        <p:nvGraphicFramePr>
          <p:cNvPr id="9" name="Diagram 8"/>
          <p:cNvGraphicFramePr/>
          <p:nvPr>
            <p:extLst>
              <p:ext uri="{D42A27DB-BD31-4B8C-83A1-F6EECF244321}">
                <p14:modId xmlns:p14="http://schemas.microsoft.com/office/powerpoint/2010/main" val="3140310240"/>
              </p:ext>
            </p:extLst>
          </p:nvPr>
        </p:nvGraphicFramePr>
        <p:xfrm>
          <a:off x="752475" y="3829050"/>
          <a:ext cx="75438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61442" name="Rectangle 5"/>
          <p:cNvSpPr>
            <a:spLocks noGrp="1" noChangeArrowheads="1"/>
          </p:cNvSpPr>
          <p:nvPr>
            <p:ph idx="1"/>
          </p:nvPr>
        </p:nvSpPr>
        <p:spPr/>
        <p:txBody>
          <a:bodyPr/>
          <a:lstStyle/>
          <a:p>
            <a:endParaRPr lang="en-US" smtClean="0"/>
          </a:p>
          <a:p>
            <a:pPr>
              <a:buFontTx/>
              <a:buNone/>
            </a:pPr>
            <a:r>
              <a:rPr lang="en-US" b="1" smtClean="0"/>
              <a:t>Belief </a:t>
            </a:r>
            <a:r>
              <a:rPr lang="en-US" smtClean="0"/>
              <a:t>is a descriptive thought that a person has about something based on:</a:t>
            </a:r>
          </a:p>
          <a:p>
            <a:r>
              <a:rPr lang="en-US" smtClean="0"/>
              <a:t>Knowledge</a:t>
            </a:r>
          </a:p>
          <a:p>
            <a:r>
              <a:rPr lang="en-US" smtClean="0"/>
              <a:t>Opinion</a:t>
            </a:r>
          </a:p>
          <a:p>
            <a:r>
              <a:rPr lang="en-US" smtClean="0"/>
              <a:t>Faith</a:t>
            </a:r>
          </a:p>
          <a:p>
            <a:pPr lvl="1"/>
            <a:endParaRPr lang="en-US" smtClean="0"/>
          </a:p>
          <a:p>
            <a:endParaRPr lang="en-US" smtClean="0"/>
          </a:p>
        </p:txBody>
      </p:sp>
      <p:sp>
        <p:nvSpPr>
          <p:cNvPr id="61443" name="Text Placeholder 4"/>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r>
              <a:rPr lang="en-US" sz="2400" smtClean="0"/>
              <a:t>Beliefs and Attitudes</a:t>
            </a:r>
          </a:p>
        </p:txBody>
      </p:sp>
      <p:sp>
        <p:nvSpPr>
          <p:cNvPr id="6144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63490" name="Content Placeholder 7"/>
          <p:cNvSpPr>
            <a:spLocks noGrp="1"/>
          </p:cNvSpPr>
          <p:nvPr>
            <p:ph idx="1"/>
          </p:nvPr>
        </p:nvSpPr>
        <p:spPr>
          <a:xfrm>
            <a:off x="1219200" y="2362200"/>
            <a:ext cx="6858000" cy="3581400"/>
          </a:xfrm>
        </p:spPr>
        <p:txBody>
          <a:bodyPr/>
          <a:lstStyle/>
          <a:p>
            <a:pPr>
              <a:buFontTx/>
              <a:buNone/>
            </a:pPr>
            <a:r>
              <a:rPr lang="en-US" b="1" dirty="0" smtClean="0"/>
              <a:t>Attitudes</a:t>
            </a:r>
            <a:r>
              <a:rPr lang="en-US" dirty="0" smtClean="0"/>
              <a:t> </a:t>
            </a:r>
          </a:p>
          <a:p>
            <a:pPr>
              <a:buFontTx/>
              <a:buNone/>
            </a:pPr>
            <a:r>
              <a:rPr lang="en-US" dirty="0" smtClean="0"/>
              <a:t>    describe a person’s relatively consistent evaluations, feelings, and tendencies toward an object or idea</a:t>
            </a:r>
          </a:p>
          <a:p>
            <a:endParaRPr lang="en-US" dirty="0" smtClean="0"/>
          </a:p>
        </p:txBody>
      </p:sp>
      <p:sp>
        <p:nvSpPr>
          <p:cNvPr id="63491" name="Text Placeholder 5"/>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endParaRPr lang="en-US" sz="2400" smtClean="0"/>
          </a:p>
        </p:txBody>
      </p:sp>
      <p:sp>
        <p:nvSpPr>
          <p:cNvPr id="6349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609600"/>
            <a:ext cx="7772400" cy="1143000"/>
          </a:xfrm>
        </p:spPr>
        <p:txBody>
          <a:bodyPr/>
          <a:lstStyle/>
          <a:p>
            <a:r>
              <a:rPr lang="en-US" smtClean="0"/>
              <a:t>Types of Buying Decision Behavior</a:t>
            </a:r>
          </a:p>
        </p:txBody>
      </p:sp>
      <p:graphicFrame>
        <p:nvGraphicFramePr>
          <p:cNvPr id="4" name="Diagram 3"/>
          <p:cNvGraphicFramePr/>
          <p:nvPr>
            <p:extLst>
              <p:ext uri="{D42A27DB-BD31-4B8C-83A1-F6EECF244321}">
                <p14:modId xmlns:p14="http://schemas.microsoft.com/office/powerpoint/2010/main" val="4236893237"/>
              </p:ext>
            </p:extLst>
          </p:nvPr>
        </p:nvGraphicFramePr>
        <p:xfrm>
          <a:off x="1066800" y="1676400"/>
          <a:ext cx="6629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4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381000"/>
            <a:ext cx="7772400" cy="1143000"/>
          </a:xfrm>
        </p:spPr>
        <p:txBody>
          <a:bodyPr/>
          <a:lstStyle/>
          <a:p>
            <a:r>
              <a:rPr lang="en-US" smtClean="0"/>
              <a:t>Types of Buying Decision Behavior</a:t>
            </a:r>
          </a:p>
        </p:txBody>
      </p:sp>
      <p:sp>
        <p:nvSpPr>
          <p:cNvPr id="67586" name="Content Placeholder 4"/>
          <p:cNvSpPr>
            <a:spLocks noGrp="1"/>
          </p:cNvSpPr>
          <p:nvPr>
            <p:ph type="body" sz="quarter" idx="13"/>
          </p:nvPr>
        </p:nvSpPr>
        <p:spPr>
          <a:xfrm>
            <a:off x="914400" y="1600200"/>
            <a:ext cx="7162800" cy="381000"/>
          </a:xfrm>
        </p:spPr>
        <p:txBody>
          <a:bodyPr/>
          <a:lstStyle/>
          <a:p>
            <a:r>
              <a:rPr lang="en-US" smtClean="0"/>
              <a:t>Four Types of Buying Behavior</a:t>
            </a:r>
          </a:p>
        </p:txBody>
      </p:sp>
      <p:pic>
        <p:nvPicPr>
          <p:cNvPr id="67587" name="Picture 4" descr="fig05_05wo.jpg"/>
          <p:cNvPicPr>
            <a:picLocks noChangeAspect="1"/>
          </p:cNvPicPr>
          <p:nvPr/>
        </p:nvPicPr>
        <p:blipFill>
          <a:blip r:embed="rId3"/>
          <a:srcRect/>
          <a:stretch>
            <a:fillRect/>
          </a:stretch>
        </p:blipFill>
        <p:spPr bwMode="auto">
          <a:xfrm>
            <a:off x="533400" y="2438400"/>
            <a:ext cx="7696200" cy="3230563"/>
          </a:xfrm>
          <a:prstGeom prst="rect">
            <a:avLst/>
          </a:prstGeom>
          <a:noFill/>
          <a:ln w="9525">
            <a:noFill/>
            <a:miter lim="800000"/>
            <a:headEnd/>
            <a:tailEnd/>
          </a:ln>
        </p:spPr>
      </p:pic>
      <p:sp>
        <p:nvSpPr>
          <p:cNvPr id="6758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457200"/>
            <a:ext cx="7772400" cy="1143000"/>
          </a:xfrm>
        </p:spPr>
        <p:txBody>
          <a:bodyPr/>
          <a:lstStyle/>
          <a:p>
            <a:r>
              <a:rPr lang="en-US" smtClean="0"/>
              <a:t>The Buyer Decision Process</a:t>
            </a:r>
          </a:p>
        </p:txBody>
      </p:sp>
      <p:sp>
        <p:nvSpPr>
          <p:cNvPr id="69634" name="Content Placeholder 4"/>
          <p:cNvSpPr>
            <a:spLocks noGrp="1"/>
          </p:cNvSpPr>
          <p:nvPr>
            <p:ph type="body" sz="quarter" idx="13"/>
          </p:nvPr>
        </p:nvSpPr>
        <p:spPr/>
        <p:txBody>
          <a:bodyPr/>
          <a:lstStyle/>
          <a:p>
            <a:r>
              <a:rPr lang="en-US" smtClean="0"/>
              <a:t>Buyer Decision Making Process</a:t>
            </a:r>
          </a:p>
        </p:txBody>
      </p:sp>
      <p:pic>
        <p:nvPicPr>
          <p:cNvPr id="69635" name="Picture 6" descr="fig05_06"/>
          <p:cNvPicPr>
            <a:picLocks noChangeAspect="1" noChangeArrowheads="1"/>
          </p:cNvPicPr>
          <p:nvPr/>
        </p:nvPicPr>
        <p:blipFill>
          <a:blip r:embed="rId3"/>
          <a:srcRect l="18520" t="60706"/>
          <a:stretch>
            <a:fillRect/>
          </a:stretch>
        </p:blipFill>
        <p:spPr bwMode="auto">
          <a:xfrm>
            <a:off x="152400" y="2743200"/>
            <a:ext cx="8878888" cy="914400"/>
          </a:xfrm>
          <a:prstGeom prst="rect">
            <a:avLst/>
          </a:prstGeom>
          <a:noFill/>
          <a:ln w="9525">
            <a:noFill/>
            <a:miter lim="800000"/>
            <a:headEnd/>
            <a:tailEnd/>
          </a:ln>
        </p:spPr>
      </p:pic>
      <p:sp>
        <p:nvSpPr>
          <p:cNvPr id="696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85800" y="1828800"/>
            <a:ext cx="7772400" cy="4114800"/>
          </a:xfrm>
        </p:spPr>
        <p:txBody>
          <a:bodyPr/>
          <a:lstStyle/>
          <a:p>
            <a:pPr marL="533400" indent="-533400">
              <a:buFontTx/>
              <a:buNone/>
            </a:pPr>
            <a:r>
              <a:rPr lang="en-US" sz="2800" b="1" dirty="0" smtClean="0"/>
              <a:t>Consumer buyer behavior</a:t>
            </a:r>
            <a:r>
              <a:rPr lang="en-US" sz="2800" dirty="0" smtClean="0"/>
              <a:t> : the buying behavior of final consumers, individuals and households, who buy goods and services for personal consumption</a:t>
            </a:r>
          </a:p>
          <a:p>
            <a:pPr marL="533400" indent="-533400">
              <a:buFontTx/>
              <a:buNone/>
            </a:pPr>
            <a:endParaRPr lang="en-US" sz="2800" dirty="0" smtClean="0"/>
          </a:p>
          <a:p>
            <a:pPr marL="533400" indent="-533400">
              <a:buFontTx/>
              <a:buNone/>
            </a:pPr>
            <a:r>
              <a:rPr lang="en-US" sz="2800" b="1" dirty="0" smtClean="0"/>
              <a:t>Consumer market</a:t>
            </a:r>
            <a:r>
              <a:rPr lang="en-US" sz="2800" dirty="0" smtClean="0"/>
              <a:t> : all of the personal consumption of final consumers</a:t>
            </a:r>
          </a:p>
          <a:p>
            <a:pPr marL="533400" indent="-533400"/>
            <a:endParaRPr lang="en-US" sz="2800" dirty="0" smtClean="0"/>
          </a:p>
        </p:txBody>
      </p:sp>
      <p:sp>
        <p:nvSpPr>
          <p:cNvPr id="16386" name="Rectangle 2"/>
          <p:cNvSpPr>
            <a:spLocks noGrp="1" noChangeArrowheads="1"/>
          </p:cNvSpPr>
          <p:nvPr>
            <p:ph type="title"/>
          </p:nvPr>
        </p:nvSpPr>
        <p:spPr/>
        <p:txBody>
          <a:bodyPr/>
          <a:lstStyle/>
          <a:p>
            <a:r>
              <a:rPr lang="en-US" sz="3200" smtClean="0"/>
              <a:t>Model of Consumer Behavior</a:t>
            </a:r>
          </a:p>
        </p:txBody>
      </p:sp>
      <p:sp>
        <p:nvSpPr>
          <p:cNvPr id="16388" name="Rectangle 3"/>
          <p:cNvSpPr>
            <a:spLocks noChangeArrowheads="1"/>
          </p:cNvSpPr>
          <p:nvPr/>
        </p:nvSpPr>
        <p:spPr bwMode="auto">
          <a:xfrm>
            <a:off x="457200" y="65532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The Buyer Decision Process</a:t>
            </a:r>
          </a:p>
        </p:txBody>
      </p:sp>
      <p:sp>
        <p:nvSpPr>
          <p:cNvPr id="71682" name="Rectangle 5"/>
          <p:cNvSpPr>
            <a:spLocks noGrp="1" noChangeArrowheads="1"/>
          </p:cNvSpPr>
          <p:nvPr>
            <p:ph idx="1"/>
          </p:nvPr>
        </p:nvSpPr>
        <p:spPr>
          <a:xfrm>
            <a:off x="685800" y="2286000"/>
            <a:ext cx="7772400" cy="4114800"/>
          </a:xfrm>
        </p:spPr>
        <p:txBody>
          <a:bodyPr/>
          <a:lstStyle/>
          <a:p>
            <a:r>
              <a:rPr lang="en-US" dirty="0" smtClean="0"/>
              <a:t>Occurs when the buyer recognizes a problem or need triggered by:</a:t>
            </a:r>
          </a:p>
          <a:p>
            <a:pPr lvl="1"/>
            <a:r>
              <a:rPr lang="en-US" dirty="0" smtClean="0"/>
              <a:t>Internal stimuli</a:t>
            </a:r>
          </a:p>
          <a:p>
            <a:pPr lvl="1"/>
            <a:r>
              <a:rPr lang="en-US" dirty="0" smtClean="0"/>
              <a:t>External stimuli</a:t>
            </a:r>
          </a:p>
          <a:p>
            <a:pPr marL="0" indent="0">
              <a:buNone/>
            </a:pPr>
            <a:endParaRPr lang="en-US" dirty="0" smtClean="0"/>
          </a:p>
        </p:txBody>
      </p:sp>
      <p:sp>
        <p:nvSpPr>
          <p:cNvPr id="71683" name="Text Placeholder 7"/>
          <p:cNvSpPr>
            <a:spLocks noGrp="1"/>
          </p:cNvSpPr>
          <p:nvPr>
            <p:ph type="body" sz="quarter" idx="13"/>
          </p:nvPr>
        </p:nvSpPr>
        <p:spPr/>
        <p:txBody>
          <a:bodyPr/>
          <a:lstStyle/>
          <a:p>
            <a:pPr>
              <a:spcBef>
                <a:spcPct val="0"/>
              </a:spcBef>
            </a:pPr>
            <a:r>
              <a:rPr lang="en-US" dirty="0" smtClean="0"/>
              <a:t>Need Recognition</a:t>
            </a:r>
          </a:p>
          <a:p>
            <a:pPr>
              <a:spcBef>
                <a:spcPct val="0"/>
              </a:spcBef>
            </a:pPr>
            <a:endParaRPr lang="en-US" dirty="0" smtClean="0"/>
          </a:p>
        </p:txBody>
      </p:sp>
      <p:sp>
        <p:nvSpPr>
          <p:cNvPr id="7168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The Buyer Decision Process</a:t>
            </a:r>
          </a:p>
        </p:txBody>
      </p:sp>
      <p:sp>
        <p:nvSpPr>
          <p:cNvPr id="73730" name="Rectangle 5"/>
          <p:cNvSpPr>
            <a:spLocks noGrp="1" noChangeArrowheads="1"/>
          </p:cNvSpPr>
          <p:nvPr>
            <p:ph idx="1"/>
          </p:nvPr>
        </p:nvSpPr>
        <p:spPr>
          <a:xfrm>
            <a:off x="304800" y="2286000"/>
            <a:ext cx="8382000" cy="4114800"/>
          </a:xfrm>
        </p:spPr>
        <p:txBody>
          <a:bodyPr/>
          <a:lstStyle/>
          <a:p>
            <a:pPr>
              <a:lnSpc>
                <a:spcPct val="90000"/>
              </a:lnSpc>
            </a:pPr>
            <a:r>
              <a:rPr lang="en-US" sz="2800" smtClean="0"/>
              <a:t>Personal sources—family and friends</a:t>
            </a:r>
          </a:p>
          <a:p>
            <a:pPr>
              <a:lnSpc>
                <a:spcPct val="90000"/>
              </a:lnSpc>
            </a:pPr>
            <a:r>
              <a:rPr lang="en-US" sz="2800" smtClean="0"/>
              <a:t>Commercial sources—advertising, Internet</a:t>
            </a:r>
          </a:p>
          <a:p>
            <a:pPr>
              <a:lnSpc>
                <a:spcPct val="90000"/>
              </a:lnSpc>
            </a:pPr>
            <a:r>
              <a:rPr lang="en-US" sz="2800" smtClean="0"/>
              <a:t>Public sources—mass media, consumer organizations</a:t>
            </a:r>
          </a:p>
          <a:p>
            <a:pPr>
              <a:lnSpc>
                <a:spcPct val="90000"/>
              </a:lnSpc>
            </a:pPr>
            <a:r>
              <a:rPr lang="en-US" sz="2800" smtClean="0"/>
              <a:t>Experiential sources—handling, examining, using the product</a:t>
            </a:r>
          </a:p>
        </p:txBody>
      </p:sp>
      <p:sp>
        <p:nvSpPr>
          <p:cNvPr id="73731" name="Text Placeholder 6"/>
          <p:cNvSpPr>
            <a:spLocks noGrp="1"/>
          </p:cNvSpPr>
          <p:nvPr>
            <p:ph type="body" sz="quarter" idx="13"/>
          </p:nvPr>
        </p:nvSpPr>
        <p:spPr>
          <a:xfrm>
            <a:off x="914400" y="1295400"/>
            <a:ext cx="7162800" cy="381000"/>
          </a:xfrm>
        </p:spPr>
        <p:txBody>
          <a:bodyPr/>
          <a:lstStyle/>
          <a:p>
            <a:pPr>
              <a:spcBef>
                <a:spcPct val="0"/>
              </a:spcBef>
            </a:pPr>
            <a:r>
              <a:rPr lang="en-US" smtClean="0"/>
              <a:t>Information Search</a:t>
            </a:r>
          </a:p>
          <a:p>
            <a:pPr>
              <a:spcBef>
                <a:spcPct val="0"/>
              </a:spcBef>
            </a:pPr>
            <a:r>
              <a:rPr lang="en-US" smtClean="0"/>
              <a:t>Sources of Information</a:t>
            </a:r>
          </a:p>
          <a:p>
            <a:pPr>
              <a:spcBef>
                <a:spcPct val="0"/>
              </a:spcBef>
            </a:pPr>
            <a:endParaRPr lang="en-US" smtClean="0"/>
          </a:p>
        </p:txBody>
      </p:sp>
      <p:pic>
        <p:nvPicPr>
          <p:cNvPr id="73732" name="Picture 2"/>
          <p:cNvPicPr>
            <a:picLocks noChangeAspect="1" noChangeArrowheads="1"/>
          </p:cNvPicPr>
          <p:nvPr/>
        </p:nvPicPr>
        <p:blipFill>
          <a:blip r:embed="rId3"/>
          <a:srcRect/>
          <a:stretch>
            <a:fillRect/>
          </a:stretch>
        </p:blipFill>
        <p:spPr bwMode="auto">
          <a:xfrm>
            <a:off x="2743200" y="4495800"/>
            <a:ext cx="3276600" cy="1695450"/>
          </a:xfrm>
          <a:prstGeom prst="rect">
            <a:avLst/>
          </a:prstGeom>
          <a:noFill/>
          <a:ln w="9525">
            <a:noFill/>
            <a:miter lim="800000"/>
            <a:headEnd/>
            <a:tailEnd/>
          </a:ln>
        </p:spPr>
      </p:pic>
      <p:sp>
        <p:nvSpPr>
          <p:cNvPr id="7373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
            </a:r>
            <a:br>
              <a:rPr lang="en-US" smtClean="0"/>
            </a:br>
            <a:r>
              <a:rPr lang="en-US" smtClean="0"/>
              <a:t>The Buyer Decision Process</a:t>
            </a:r>
          </a:p>
        </p:txBody>
      </p:sp>
      <p:sp>
        <p:nvSpPr>
          <p:cNvPr id="75778" name="Rectangle 5"/>
          <p:cNvSpPr>
            <a:spLocks noGrp="1" noChangeArrowheads="1"/>
          </p:cNvSpPr>
          <p:nvPr>
            <p:ph idx="1"/>
          </p:nvPr>
        </p:nvSpPr>
        <p:spPr/>
        <p:txBody>
          <a:bodyPr/>
          <a:lstStyle/>
          <a:p>
            <a:endParaRPr lang="en-US" smtClean="0"/>
          </a:p>
          <a:p>
            <a:r>
              <a:rPr lang="en-US" smtClean="0"/>
              <a:t>How the consumer processes information to arrive at brand choices</a:t>
            </a:r>
          </a:p>
        </p:txBody>
      </p:sp>
      <p:sp>
        <p:nvSpPr>
          <p:cNvPr id="75779" name="Text Placeholder 6"/>
          <p:cNvSpPr>
            <a:spLocks noGrp="1"/>
          </p:cNvSpPr>
          <p:nvPr>
            <p:ph type="body" sz="quarter" idx="13"/>
          </p:nvPr>
        </p:nvSpPr>
        <p:spPr/>
        <p:txBody>
          <a:bodyPr/>
          <a:lstStyle/>
          <a:p>
            <a:pPr>
              <a:spcBef>
                <a:spcPct val="0"/>
              </a:spcBef>
            </a:pPr>
            <a:r>
              <a:rPr lang="en-US" smtClean="0"/>
              <a:t>Evaluation of Alternatives</a:t>
            </a:r>
          </a:p>
          <a:p>
            <a:pPr>
              <a:spcBef>
                <a:spcPct val="0"/>
              </a:spcBef>
            </a:pPr>
            <a:endParaRPr lang="en-US" smtClean="0"/>
          </a:p>
        </p:txBody>
      </p:sp>
      <p:pic>
        <p:nvPicPr>
          <p:cNvPr id="75780" name="Picture 2"/>
          <p:cNvPicPr>
            <a:picLocks noChangeAspect="1" noChangeArrowheads="1"/>
          </p:cNvPicPr>
          <p:nvPr/>
        </p:nvPicPr>
        <p:blipFill>
          <a:blip r:embed="rId3"/>
          <a:srcRect/>
          <a:stretch>
            <a:fillRect/>
          </a:stretch>
        </p:blipFill>
        <p:spPr bwMode="auto">
          <a:xfrm>
            <a:off x="1676400" y="3962400"/>
            <a:ext cx="3276600" cy="2182813"/>
          </a:xfrm>
          <a:prstGeom prst="rect">
            <a:avLst/>
          </a:prstGeom>
          <a:noFill/>
          <a:ln w="9525">
            <a:noFill/>
            <a:miter lim="800000"/>
            <a:headEnd/>
            <a:tailEnd/>
          </a:ln>
        </p:spPr>
      </p:pic>
      <p:sp>
        <p:nvSpPr>
          <p:cNvPr id="7578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mtClean="0"/>
              <a:t>The Buyer Decision Process</a:t>
            </a:r>
          </a:p>
        </p:txBody>
      </p:sp>
      <p:sp>
        <p:nvSpPr>
          <p:cNvPr id="77826" name="Rectangle 5"/>
          <p:cNvSpPr>
            <a:spLocks noGrp="1" noChangeArrowheads="1"/>
          </p:cNvSpPr>
          <p:nvPr>
            <p:ph idx="1"/>
          </p:nvPr>
        </p:nvSpPr>
        <p:spPr>
          <a:xfrm>
            <a:off x="381000" y="2286000"/>
            <a:ext cx="8077200" cy="4191000"/>
          </a:xfrm>
        </p:spPr>
        <p:txBody>
          <a:bodyPr/>
          <a:lstStyle/>
          <a:p>
            <a:r>
              <a:rPr lang="en-US" smtClean="0"/>
              <a:t>The act by the consumer to buy the most preferred brand</a:t>
            </a:r>
          </a:p>
          <a:p>
            <a:r>
              <a:rPr lang="en-US" smtClean="0"/>
              <a:t>The purchase decision can be affected by: </a:t>
            </a:r>
          </a:p>
          <a:p>
            <a:pPr lvl="1"/>
            <a:r>
              <a:rPr lang="en-US" smtClean="0"/>
              <a:t>Attitudes of others</a:t>
            </a:r>
          </a:p>
          <a:p>
            <a:pPr lvl="1"/>
            <a:r>
              <a:rPr lang="en-US" smtClean="0"/>
              <a:t>Unexpected situational factors</a:t>
            </a:r>
          </a:p>
        </p:txBody>
      </p:sp>
      <p:sp>
        <p:nvSpPr>
          <p:cNvPr id="77827" name="Text Placeholder 4"/>
          <p:cNvSpPr>
            <a:spLocks noGrp="1"/>
          </p:cNvSpPr>
          <p:nvPr>
            <p:ph type="body" sz="quarter" idx="13"/>
          </p:nvPr>
        </p:nvSpPr>
        <p:spPr/>
        <p:txBody>
          <a:bodyPr/>
          <a:lstStyle/>
          <a:p>
            <a:pPr>
              <a:spcBef>
                <a:spcPct val="0"/>
              </a:spcBef>
            </a:pPr>
            <a:r>
              <a:rPr lang="en-US" smtClean="0"/>
              <a:t>Purchase Decision</a:t>
            </a:r>
          </a:p>
          <a:p>
            <a:pPr>
              <a:spcBef>
                <a:spcPct val="0"/>
              </a:spcBef>
            </a:pPr>
            <a:endParaRPr lang="en-US" smtClean="0"/>
          </a:p>
        </p:txBody>
      </p:sp>
      <p:sp>
        <p:nvSpPr>
          <p:cNvPr id="7782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mtClean="0"/>
              <a:t/>
            </a:r>
            <a:br>
              <a:rPr lang="en-US" smtClean="0"/>
            </a:br>
            <a:r>
              <a:rPr lang="en-US" smtClean="0"/>
              <a:t>The Buyer Decision Process</a:t>
            </a:r>
          </a:p>
        </p:txBody>
      </p:sp>
      <p:sp>
        <p:nvSpPr>
          <p:cNvPr id="79874" name="Content Placeholder 6"/>
          <p:cNvSpPr>
            <a:spLocks noGrp="1"/>
          </p:cNvSpPr>
          <p:nvPr>
            <p:ph idx="1"/>
          </p:nvPr>
        </p:nvSpPr>
        <p:spPr>
          <a:xfrm>
            <a:off x="685800" y="2209800"/>
            <a:ext cx="7772400" cy="4114800"/>
          </a:xfrm>
        </p:spPr>
        <p:txBody>
          <a:bodyPr/>
          <a:lstStyle/>
          <a:p>
            <a:pPr>
              <a:lnSpc>
                <a:spcPct val="80000"/>
              </a:lnSpc>
            </a:pPr>
            <a:r>
              <a:rPr lang="en-US" sz="3000" smtClean="0"/>
              <a:t>The satisfaction or dissatisfaction that the consumer feels about the purchase</a:t>
            </a:r>
          </a:p>
          <a:p>
            <a:pPr>
              <a:lnSpc>
                <a:spcPct val="80000"/>
              </a:lnSpc>
            </a:pPr>
            <a:r>
              <a:rPr lang="en-US" sz="3000" smtClean="0"/>
              <a:t>Relationship between:</a:t>
            </a:r>
          </a:p>
          <a:p>
            <a:pPr lvl="1">
              <a:lnSpc>
                <a:spcPct val="80000"/>
              </a:lnSpc>
            </a:pPr>
            <a:r>
              <a:rPr lang="en-US" sz="2600" smtClean="0"/>
              <a:t>Consumer’s expectations</a:t>
            </a:r>
          </a:p>
          <a:p>
            <a:pPr lvl="1">
              <a:lnSpc>
                <a:spcPct val="80000"/>
              </a:lnSpc>
            </a:pPr>
            <a:r>
              <a:rPr lang="en-US" sz="2600" smtClean="0"/>
              <a:t>Product’s perceived performance</a:t>
            </a:r>
          </a:p>
          <a:p>
            <a:pPr>
              <a:lnSpc>
                <a:spcPct val="80000"/>
              </a:lnSpc>
            </a:pPr>
            <a:r>
              <a:rPr lang="en-US" sz="3000" smtClean="0"/>
              <a:t>The larger the gap between expectation and performance, the greater the consumer’s dissatisfaction</a:t>
            </a:r>
          </a:p>
          <a:p>
            <a:pPr>
              <a:lnSpc>
                <a:spcPct val="80000"/>
              </a:lnSpc>
            </a:pPr>
            <a:r>
              <a:rPr lang="en-US" sz="3000" smtClean="0"/>
              <a:t>Cognitive dissonance is the discomfort caused by a post-purchase conflict</a:t>
            </a:r>
          </a:p>
          <a:p>
            <a:pPr>
              <a:lnSpc>
                <a:spcPct val="80000"/>
              </a:lnSpc>
            </a:pPr>
            <a:endParaRPr lang="en-US" sz="3000" smtClean="0"/>
          </a:p>
        </p:txBody>
      </p:sp>
      <p:sp>
        <p:nvSpPr>
          <p:cNvPr id="79875" name="Rectangle 5"/>
          <p:cNvSpPr>
            <a:spLocks noGrp="1" noChangeArrowheads="1"/>
          </p:cNvSpPr>
          <p:nvPr>
            <p:ph type="body" sz="quarter" idx="13"/>
          </p:nvPr>
        </p:nvSpPr>
        <p:spPr/>
        <p:txBody>
          <a:bodyPr/>
          <a:lstStyle/>
          <a:p>
            <a:pPr>
              <a:spcBef>
                <a:spcPct val="0"/>
              </a:spcBef>
            </a:pPr>
            <a:r>
              <a:rPr lang="en-US" smtClean="0"/>
              <a:t>Post-Purchase Decision</a:t>
            </a:r>
          </a:p>
          <a:p>
            <a:pPr>
              <a:spcBef>
                <a:spcPct val="0"/>
              </a:spcBef>
            </a:pPr>
            <a:endParaRPr lang="en-US" smtClean="0"/>
          </a:p>
        </p:txBody>
      </p:sp>
      <p:sp>
        <p:nvSpPr>
          <p:cNvPr id="7987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mtClean="0"/>
              <a:t>The Buyer Decision Process</a:t>
            </a:r>
          </a:p>
        </p:txBody>
      </p:sp>
      <p:sp>
        <p:nvSpPr>
          <p:cNvPr id="81922" name="Rectangle 5"/>
          <p:cNvSpPr>
            <a:spLocks noGrp="1" noChangeArrowheads="1"/>
          </p:cNvSpPr>
          <p:nvPr>
            <p:ph idx="1"/>
          </p:nvPr>
        </p:nvSpPr>
        <p:spPr>
          <a:xfrm>
            <a:off x="685800" y="2286000"/>
            <a:ext cx="7772400" cy="4114800"/>
          </a:xfrm>
        </p:spPr>
        <p:txBody>
          <a:bodyPr/>
          <a:lstStyle/>
          <a:p>
            <a:pPr>
              <a:buFontTx/>
              <a:buNone/>
            </a:pPr>
            <a:r>
              <a:rPr lang="en-US" b="1" smtClean="0"/>
              <a:t>Customer satisfaction </a:t>
            </a:r>
            <a:r>
              <a:rPr lang="en-US" smtClean="0"/>
              <a:t>is a key to building profitable relationships with consumers—to keeping and growing consumers and reaping their customer lifetime value</a:t>
            </a:r>
          </a:p>
        </p:txBody>
      </p:sp>
      <p:sp>
        <p:nvSpPr>
          <p:cNvPr id="81923" name="Text Placeholder 8"/>
          <p:cNvSpPr>
            <a:spLocks noGrp="1"/>
          </p:cNvSpPr>
          <p:nvPr>
            <p:ph type="body" sz="quarter" idx="13"/>
          </p:nvPr>
        </p:nvSpPr>
        <p:spPr/>
        <p:txBody>
          <a:bodyPr/>
          <a:lstStyle/>
          <a:p>
            <a:pPr>
              <a:spcBef>
                <a:spcPct val="0"/>
              </a:spcBef>
            </a:pPr>
            <a:r>
              <a:rPr lang="en-US" smtClean="0"/>
              <a:t>Post-Purchase Decision</a:t>
            </a:r>
          </a:p>
          <a:p>
            <a:pPr>
              <a:spcBef>
                <a:spcPct val="0"/>
              </a:spcBef>
            </a:pPr>
            <a:endParaRPr lang="en-US" smtClean="0"/>
          </a:p>
        </p:txBody>
      </p:sp>
      <p:sp>
        <p:nvSpPr>
          <p:cNvPr id="8192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mtClean="0"/>
              <a:t/>
            </a:r>
            <a:br>
              <a:rPr lang="en-US" smtClean="0"/>
            </a:br>
            <a:r>
              <a:rPr lang="en-US" smtClean="0"/>
              <a:t>The Buyer Decision Process for New Products</a:t>
            </a:r>
          </a:p>
        </p:txBody>
      </p:sp>
      <p:sp>
        <p:nvSpPr>
          <p:cNvPr id="83970" name="Rectangle 5"/>
          <p:cNvSpPr>
            <a:spLocks noGrp="1" noChangeArrowheads="1"/>
          </p:cNvSpPr>
          <p:nvPr>
            <p:ph idx="1"/>
          </p:nvPr>
        </p:nvSpPr>
        <p:spPr/>
        <p:txBody>
          <a:bodyPr/>
          <a:lstStyle/>
          <a:p>
            <a:pPr>
              <a:buFontTx/>
              <a:buNone/>
            </a:pPr>
            <a:r>
              <a:rPr lang="en-US" b="1" smtClean="0"/>
              <a:t>Adoption process </a:t>
            </a:r>
            <a:r>
              <a:rPr lang="en-US" smtClean="0"/>
              <a:t>is the mental process an individual goes through from first learning about an innovation to final regular use.</a:t>
            </a:r>
          </a:p>
          <a:p>
            <a:r>
              <a:rPr lang="en-US" smtClean="0"/>
              <a:t>Stages in the process include:</a:t>
            </a:r>
          </a:p>
          <a:p>
            <a:endParaRPr lang="en-US" smtClean="0"/>
          </a:p>
          <a:p>
            <a:endParaRPr lang="en-US" smtClean="0"/>
          </a:p>
          <a:p>
            <a:endParaRPr lang="en-US" smtClean="0"/>
          </a:p>
        </p:txBody>
      </p:sp>
      <p:graphicFrame>
        <p:nvGraphicFramePr>
          <p:cNvPr id="10" name="Diagram 9"/>
          <p:cNvGraphicFramePr/>
          <p:nvPr>
            <p:extLst>
              <p:ext uri="{D42A27DB-BD31-4B8C-83A1-F6EECF244321}">
                <p14:modId xmlns:p14="http://schemas.microsoft.com/office/powerpoint/2010/main" val="559025128"/>
              </p:ext>
            </p:extLst>
          </p:nvPr>
        </p:nvGraphicFramePr>
        <p:xfrm>
          <a:off x="304800" y="2743200"/>
          <a:ext cx="8458199"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97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t>The Buyer Decision Process for New Products</a:t>
            </a:r>
          </a:p>
        </p:txBody>
      </p:sp>
      <p:sp>
        <p:nvSpPr>
          <p:cNvPr id="86018" name="Content Placeholder 2"/>
          <p:cNvSpPr>
            <a:spLocks noGrp="1"/>
          </p:cNvSpPr>
          <p:nvPr>
            <p:ph idx="1"/>
          </p:nvPr>
        </p:nvSpPr>
        <p:spPr>
          <a:xfrm>
            <a:off x="685800" y="2667000"/>
            <a:ext cx="7772400" cy="3429000"/>
          </a:xfrm>
        </p:spPr>
        <p:txBody>
          <a:bodyPr/>
          <a:lstStyle/>
          <a:p>
            <a:r>
              <a:rPr lang="en-US" dirty="0" smtClean="0"/>
              <a:t>Innovators</a:t>
            </a:r>
          </a:p>
          <a:p>
            <a:r>
              <a:rPr lang="en-US" dirty="0" smtClean="0"/>
              <a:t>Early Adopters</a:t>
            </a:r>
          </a:p>
          <a:p>
            <a:r>
              <a:rPr lang="en-US" dirty="0" smtClean="0"/>
              <a:t>Early </a:t>
            </a:r>
            <a:r>
              <a:rPr lang="en-US" dirty="0" smtClean="0"/>
              <a:t>Mainstream</a:t>
            </a:r>
            <a:endParaRPr lang="en-US" dirty="0" smtClean="0"/>
          </a:p>
          <a:p>
            <a:r>
              <a:rPr lang="en-US" dirty="0" smtClean="0"/>
              <a:t>Late </a:t>
            </a:r>
            <a:r>
              <a:rPr lang="en-US" dirty="0" smtClean="0"/>
              <a:t>Mainstream</a:t>
            </a:r>
            <a:endParaRPr lang="en-US" dirty="0" smtClean="0"/>
          </a:p>
          <a:p>
            <a:r>
              <a:rPr lang="en-US" dirty="0" smtClean="0"/>
              <a:t>Lagging Adopters</a:t>
            </a:r>
            <a:endParaRPr lang="en-US" dirty="0" smtClean="0"/>
          </a:p>
        </p:txBody>
      </p:sp>
      <p:sp>
        <p:nvSpPr>
          <p:cNvPr id="86019" name="Text Placeholder 3"/>
          <p:cNvSpPr>
            <a:spLocks noGrp="1"/>
          </p:cNvSpPr>
          <p:nvPr>
            <p:ph type="body" sz="quarter" idx="13"/>
          </p:nvPr>
        </p:nvSpPr>
        <p:spPr>
          <a:xfrm>
            <a:off x="914400" y="1447800"/>
            <a:ext cx="7162800" cy="990600"/>
          </a:xfrm>
        </p:spPr>
        <p:txBody>
          <a:bodyPr/>
          <a:lstStyle/>
          <a:p>
            <a:pPr>
              <a:spcBef>
                <a:spcPct val="0"/>
              </a:spcBef>
            </a:pPr>
            <a:r>
              <a:rPr lang="en-US" dirty="0" smtClean="0"/>
              <a:t>Differences in Innovativeness Adopter Categories</a:t>
            </a:r>
          </a:p>
        </p:txBody>
      </p:sp>
      <p:sp>
        <p:nvSpPr>
          <p:cNvPr id="8602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685800" y="304800"/>
            <a:ext cx="7772400" cy="1143000"/>
          </a:xfrm>
        </p:spPr>
        <p:txBody>
          <a:bodyPr/>
          <a:lstStyle/>
          <a:p>
            <a:r>
              <a:rPr lang="en-US" smtClean="0"/>
              <a:t>The Buyer Decision Process for New Products</a:t>
            </a:r>
          </a:p>
        </p:txBody>
      </p:sp>
      <p:sp>
        <p:nvSpPr>
          <p:cNvPr id="88066" name="Rectangle 5"/>
          <p:cNvSpPr>
            <a:spLocks noGrp="1" noChangeArrowheads="1"/>
          </p:cNvSpPr>
          <p:nvPr>
            <p:ph type="body" sz="quarter" idx="13"/>
          </p:nvPr>
        </p:nvSpPr>
        <p:spPr>
          <a:xfrm>
            <a:off x="914400" y="1600200"/>
            <a:ext cx="7162800" cy="381000"/>
          </a:xfrm>
        </p:spPr>
        <p:txBody>
          <a:bodyPr/>
          <a:lstStyle/>
          <a:p>
            <a:r>
              <a:rPr lang="en-US" smtClean="0"/>
              <a:t>Influence of Product Characteristics</a:t>
            </a:r>
          </a:p>
          <a:p>
            <a:r>
              <a:rPr lang="en-US" smtClean="0"/>
              <a:t> on Rate of Adoption</a:t>
            </a:r>
          </a:p>
          <a:p>
            <a:endParaRPr lang="en-US"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69327588"/>
              </p:ext>
            </p:extLst>
          </p:nvPr>
        </p:nvGraphicFramePr>
        <p:xfrm>
          <a:off x="304800" y="2667000"/>
          <a:ext cx="7924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806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3200" dirty="0" smtClean="0">
                <a:solidFill>
                  <a:srgbClr val="FFFFFF"/>
                </a:solidFill>
              </a:rPr>
              <a:t>Model</a:t>
            </a:r>
            <a:r>
              <a:rPr lang="en-US" sz="3200" dirty="0" smtClean="0">
                <a:solidFill>
                  <a:srgbClr val="181967"/>
                </a:solidFill>
              </a:rPr>
              <a:t> </a:t>
            </a:r>
            <a:r>
              <a:rPr lang="en-US" sz="3200" dirty="0" smtClean="0">
                <a:solidFill>
                  <a:srgbClr val="FFFFFF"/>
                </a:solidFill>
              </a:rPr>
              <a:t>of</a:t>
            </a:r>
            <a:r>
              <a:rPr lang="en-US" sz="3200" dirty="0" smtClean="0">
                <a:solidFill>
                  <a:srgbClr val="181967"/>
                </a:solidFill>
              </a:rPr>
              <a:t> </a:t>
            </a:r>
            <a:r>
              <a:rPr lang="en-US" sz="3200" dirty="0" smtClean="0">
                <a:solidFill>
                  <a:srgbClr val="FFFFFF"/>
                </a:solidFill>
              </a:rPr>
              <a:t>Consumer</a:t>
            </a:r>
            <a:r>
              <a:rPr lang="en-US" sz="3200" dirty="0" smtClean="0">
                <a:solidFill>
                  <a:srgbClr val="181967"/>
                </a:solidFill>
              </a:rPr>
              <a:t> </a:t>
            </a:r>
            <a:r>
              <a:rPr lang="en-US" sz="3200" dirty="0" smtClean="0"/>
              <a:t>Behavior</a:t>
            </a:r>
          </a:p>
        </p:txBody>
      </p:sp>
      <p:pic>
        <p:nvPicPr>
          <p:cNvPr id="18434" name="Picture 4" descr="fig05_01wo.jpg"/>
          <p:cNvPicPr>
            <a:picLocks noChangeAspect="1"/>
          </p:cNvPicPr>
          <p:nvPr/>
        </p:nvPicPr>
        <p:blipFill>
          <a:blip r:embed="rId3"/>
          <a:srcRect/>
          <a:stretch>
            <a:fillRect/>
          </a:stretch>
        </p:blipFill>
        <p:spPr bwMode="auto">
          <a:xfrm>
            <a:off x="0" y="2544763"/>
            <a:ext cx="9144000" cy="1768475"/>
          </a:xfrm>
          <a:prstGeom prst="rect">
            <a:avLst/>
          </a:prstGeom>
          <a:noFill/>
          <a:ln w="9525">
            <a:noFill/>
            <a:miter lim="800000"/>
            <a:headEnd/>
            <a:tailEnd/>
          </a:ln>
        </p:spPr>
      </p:pic>
      <p:sp>
        <p:nvSpPr>
          <p:cNvPr id="1843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Characteristics Affecting Consumer Behavior</a:t>
            </a:r>
          </a:p>
        </p:txBody>
      </p:sp>
      <p:sp>
        <p:nvSpPr>
          <p:cNvPr id="20482" name="Text Placeholder 4"/>
          <p:cNvSpPr>
            <a:spLocks noGrp="1"/>
          </p:cNvSpPr>
          <p:nvPr>
            <p:ph type="body" sz="quarter" idx="13"/>
          </p:nvPr>
        </p:nvSpPr>
        <p:spPr/>
        <p:txBody>
          <a:bodyPr/>
          <a:lstStyle/>
          <a:p>
            <a:pPr>
              <a:spcBef>
                <a:spcPct val="0"/>
              </a:spcBef>
            </a:pPr>
            <a:r>
              <a:rPr lang="en-US" smtClean="0"/>
              <a:t>Factors Influencing Consumer Behavior</a:t>
            </a:r>
          </a:p>
          <a:p>
            <a:pPr>
              <a:spcBef>
                <a:spcPct val="0"/>
              </a:spcBef>
            </a:pPr>
            <a:endParaRPr lang="en-US" smtClean="0"/>
          </a:p>
        </p:txBody>
      </p:sp>
      <p:pic>
        <p:nvPicPr>
          <p:cNvPr id="20483" name="Picture 4" descr="fig05_02wo.jpg"/>
          <p:cNvPicPr>
            <a:picLocks noChangeAspect="1"/>
          </p:cNvPicPr>
          <p:nvPr/>
        </p:nvPicPr>
        <p:blipFill>
          <a:blip r:embed="rId3"/>
          <a:srcRect/>
          <a:stretch>
            <a:fillRect/>
          </a:stretch>
        </p:blipFill>
        <p:spPr bwMode="auto">
          <a:xfrm>
            <a:off x="457200" y="2286000"/>
            <a:ext cx="8077200" cy="2773363"/>
          </a:xfrm>
          <a:prstGeom prst="rect">
            <a:avLst/>
          </a:prstGeom>
          <a:noFill/>
          <a:ln w="9525">
            <a:noFill/>
            <a:miter lim="800000"/>
            <a:headEnd/>
            <a:tailEnd/>
          </a:ln>
        </p:spPr>
      </p:pic>
      <p:sp>
        <p:nvSpPr>
          <p:cNvPr id="2048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5"/>
          <p:cNvSpPr>
            <a:spLocks noGrp="1" noChangeArrowheads="1"/>
          </p:cNvSpPr>
          <p:nvPr>
            <p:ph idx="1"/>
          </p:nvPr>
        </p:nvSpPr>
        <p:spPr/>
        <p:txBody>
          <a:bodyPr/>
          <a:lstStyle/>
          <a:p>
            <a:endParaRPr lang="en-US" dirty="0" smtClean="0"/>
          </a:p>
          <a:p>
            <a:pPr>
              <a:buFontTx/>
              <a:buNone/>
            </a:pPr>
            <a:r>
              <a:rPr lang="en-US" b="1" dirty="0" smtClean="0"/>
              <a:t>Culture</a:t>
            </a:r>
            <a:r>
              <a:rPr lang="en-US" dirty="0" smtClean="0"/>
              <a:t> is the learned values, perceptions, wants, and behavior from family and other important </a:t>
            </a:r>
            <a:r>
              <a:rPr lang="en-US" dirty="0" smtClean="0"/>
              <a:t>institutions and is th</a:t>
            </a:r>
            <a:r>
              <a:rPr lang="en-US" dirty="0" smtClean="0"/>
              <a:t>e m</a:t>
            </a:r>
            <a:r>
              <a:rPr lang="en-US" dirty="0" smtClean="0"/>
              <a:t>ost basic cause of a person’s wants and behavior</a:t>
            </a:r>
            <a:endParaRPr lang="en-US" dirty="0" smtClean="0"/>
          </a:p>
        </p:txBody>
      </p:sp>
      <p:sp>
        <p:nvSpPr>
          <p:cNvPr id="22530" name="Rectangle 2"/>
          <p:cNvSpPr>
            <a:spLocks noGrp="1" noChangeArrowheads="1"/>
          </p:cNvSpPr>
          <p:nvPr>
            <p:ph type="title"/>
          </p:nvPr>
        </p:nvSpPr>
        <p:spPr/>
        <p:txBody>
          <a:bodyPr/>
          <a:lstStyle/>
          <a:p>
            <a:r>
              <a:rPr lang="en-US" smtClean="0"/>
              <a:t>Characteristics Affecting Consumer Behavior</a:t>
            </a:r>
          </a:p>
        </p:txBody>
      </p:sp>
      <p:sp>
        <p:nvSpPr>
          <p:cNvPr id="2253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Characteristics Affecting       Consumer Behavior</a:t>
            </a:r>
          </a:p>
        </p:txBody>
      </p:sp>
      <p:sp>
        <p:nvSpPr>
          <p:cNvPr id="24578" name="Content Placeholder 6"/>
          <p:cNvSpPr>
            <a:spLocks noGrp="1"/>
          </p:cNvSpPr>
          <p:nvPr>
            <p:ph idx="1"/>
          </p:nvPr>
        </p:nvSpPr>
        <p:spPr/>
        <p:txBody>
          <a:bodyPr/>
          <a:lstStyle/>
          <a:p>
            <a:pPr>
              <a:lnSpc>
                <a:spcPct val="90000"/>
              </a:lnSpc>
              <a:buFontTx/>
              <a:buNone/>
            </a:pPr>
            <a:r>
              <a:rPr lang="en-US" sz="2800" b="1" dirty="0" smtClean="0"/>
              <a:t>Subcultures</a:t>
            </a:r>
            <a:r>
              <a:rPr lang="en-US" sz="2800" dirty="0" smtClean="0"/>
              <a:t> are groups of people within a culture with shared value systems based on common life experiences and situations</a:t>
            </a:r>
          </a:p>
          <a:p>
            <a:pPr>
              <a:lnSpc>
                <a:spcPct val="90000"/>
              </a:lnSpc>
            </a:pPr>
            <a:r>
              <a:rPr lang="en-US" sz="2800" dirty="0" smtClean="0"/>
              <a:t>Hispanic American</a:t>
            </a:r>
          </a:p>
          <a:p>
            <a:pPr>
              <a:lnSpc>
                <a:spcPct val="90000"/>
              </a:lnSpc>
            </a:pPr>
            <a:r>
              <a:rPr lang="en-US" sz="2800" dirty="0" smtClean="0"/>
              <a:t>African American</a:t>
            </a:r>
          </a:p>
          <a:p>
            <a:pPr>
              <a:lnSpc>
                <a:spcPct val="90000"/>
              </a:lnSpc>
            </a:pPr>
            <a:r>
              <a:rPr lang="en-US" sz="2800" dirty="0" smtClean="0"/>
              <a:t>Asian American</a:t>
            </a:r>
          </a:p>
          <a:p>
            <a:pPr>
              <a:lnSpc>
                <a:spcPct val="90000"/>
              </a:lnSpc>
            </a:pPr>
            <a:r>
              <a:rPr lang="en-US" sz="2800" dirty="0" smtClean="0"/>
              <a:t>Cross-Cultural </a:t>
            </a:r>
          </a:p>
          <a:p>
            <a:endParaRPr lang="en-US" dirty="0" smtClean="0"/>
          </a:p>
        </p:txBody>
      </p:sp>
      <p:pic>
        <p:nvPicPr>
          <p:cNvPr id="24579" name="Picture 2"/>
          <p:cNvPicPr>
            <a:picLocks noChangeAspect="1" noChangeArrowheads="1"/>
          </p:cNvPicPr>
          <p:nvPr/>
        </p:nvPicPr>
        <p:blipFill>
          <a:blip r:embed="rId3"/>
          <a:srcRect/>
          <a:stretch>
            <a:fillRect/>
          </a:stretch>
        </p:blipFill>
        <p:spPr bwMode="auto">
          <a:xfrm>
            <a:off x="4267200" y="3429000"/>
            <a:ext cx="4167187" cy="2895600"/>
          </a:xfrm>
          <a:prstGeom prst="rect">
            <a:avLst/>
          </a:prstGeom>
          <a:noFill/>
          <a:ln w="9525">
            <a:noFill/>
            <a:miter lim="800000"/>
            <a:headEnd/>
            <a:tailEnd/>
          </a:ln>
        </p:spPr>
      </p:pic>
      <p:sp>
        <p:nvSpPr>
          <p:cNvPr id="2458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5"/>
          <p:cNvSpPr>
            <a:spLocks noGrp="1" noChangeArrowheads="1"/>
          </p:cNvSpPr>
          <p:nvPr>
            <p:ph idx="1"/>
          </p:nvPr>
        </p:nvSpPr>
        <p:spPr/>
        <p:txBody>
          <a:bodyPr/>
          <a:lstStyle/>
          <a:p>
            <a:pPr>
              <a:buFontTx/>
              <a:buNone/>
            </a:pPr>
            <a:r>
              <a:rPr lang="en-US" b="1" smtClean="0"/>
              <a:t>Social classes </a:t>
            </a:r>
            <a:r>
              <a:rPr lang="en-US" smtClean="0"/>
              <a:t>are society’s relatively permanent and ordered divisions whose members share similar values, interests, and behaviors</a:t>
            </a:r>
          </a:p>
          <a:p>
            <a:r>
              <a:rPr lang="en-US" smtClean="0"/>
              <a:t>Measured by a combination of occupation, income, education, wealth, and other variables</a:t>
            </a:r>
          </a:p>
        </p:txBody>
      </p:sp>
      <p:sp>
        <p:nvSpPr>
          <p:cNvPr id="26626" name="Rectangle 2"/>
          <p:cNvSpPr>
            <a:spLocks noGrp="1" noChangeArrowheads="1"/>
          </p:cNvSpPr>
          <p:nvPr>
            <p:ph type="title"/>
          </p:nvPr>
        </p:nvSpPr>
        <p:spPr/>
        <p:txBody>
          <a:bodyPr/>
          <a:lstStyle/>
          <a:p>
            <a:r>
              <a:rPr lang="en-US" smtClean="0"/>
              <a:t>Characteristics Affecting   Consumer Behavior</a:t>
            </a:r>
          </a:p>
        </p:txBody>
      </p:sp>
      <p:sp>
        <p:nvSpPr>
          <p:cNvPr id="2662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Major American Social Classes</a:t>
            </a:r>
          </a:p>
        </p:txBody>
      </p:sp>
      <p:pic>
        <p:nvPicPr>
          <p:cNvPr id="28674" name="Picture 7" descr="fig05_03"/>
          <p:cNvPicPr>
            <a:picLocks noChangeAspect="1" noChangeArrowheads="1"/>
          </p:cNvPicPr>
          <p:nvPr/>
        </p:nvPicPr>
        <p:blipFill>
          <a:blip r:embed="rId3"/>
          <a:srcRect/>
          <a:stretch>
            <a:fillRect/>
          </a:stretch>
        </p:blipFill>
        <p:spPr bwMode="auto">
          <a:xfrm>
            <a:off x="1752600" y="1524000"/>
            <a:ext cx="5930518" cy="4953000"/>
          </a:xfrm>
          <a:prstGeom prst="rect">
            <a:avLst/>
          </a:prstGeom>
          <a:noFill/>
          <a:ln w="9525">
            <a:noFill/>
            <a:miter lim="800000"/>
            <a:headEnd/>
            <a:tailEnd/>
          </a:ln>
        </p:spPr>
      </p:pic>
      <p:sp>
        <p:nvSpPr>
          <p:cNvPr id="2867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2418</TotalTime>
  <Words>10422</Words>
  <Application>Microsoft Macintosh PowerPoint</Application>
  <PresentationFormat>On-screen Show (4:3)</PresentationFormat>
  <Paragraphs>469</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 Chapter Five</vt:lpstr>
      <vt:lpstr>Consumer Markets and Consumer Buyer Behavior </vt:lpstr>
      <vt:lpstr>Model of Consumer Behavior</vt:lpstr>
      <vt:lpstr>Model of Consumer Behavior</vt:lpstr>
      <vt:lpstr>Characteristics Affecting Consumer Behavior</vt:lpstr>
      <vt:lpstr>Characteristics Affecting Consumer Behavior</vt:lpstr>
      <vt:lpstr>Characteristics Affecting       Consumer Behavior</vt:lpstr>
      <vt:lpstr>Characteristics Affecting   Consumer Behavior</vt:lpstr>
      <vt:lpstr>Major American Social Classes</vt:lpstr>
      <vt:lpstr>Characteristics Affecting Consumer Behavior</vt:lpstr>
      <vt:lpstr>Characteristics Affecting Consumer Behavior</vt:lpstr>
      <vt:lpstr>Characteristics Affecting Consumer Behavior</vt:lpstr>
      <vt:lpstr> 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 Characteristics Affecting       Consumer Behavior</vt:lpstr>
      <vt:lpstr> Characteristics Affecting       Consumer Behavior</vt:lpstr>
      <vt:lpstr>Types of Buying Decision Behavior</vt:lpstr>
      <vt:lpstr>Types of Buying Decision Behavior</vt:lpstr>
      <vt:lpstr>The Buyer Decision Process</vt:lpstr>
      <vt:lpstr>The Buyer Decision Process</vt:lpstr>
      <vt:lpstr>The Buyer Decision Process</vt:lpstr>
      <vt:lpstr> The Buyer Decision Process</vt:lpstr>
      <vt:lpstr>The Buyer Decision Process</vt:lpstr>
      <vt:lpstr> The Buyer Decision Process</vt:lpstr>
      <vt:lpstr>The Buyer Decision Process</vt:lpstr>
      <vt:lpstr> The Buyer Decision Process for New Products</vt:lpstr>
      <vt:lpstr>The Buyer Decision Process for New Products</vt:lpstr>
      <vt:lpstr>The Buyer Decision Process for New Products</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Carol Davis</cp:lastModifiedBy>
  <cp:revision>130</cp:revision>
  <dcterms:created xsi:type="dcterms:W3CDTF">2011-02-17T22:21:33Z</dcterms:created>
  <dcterms:modified xsi:type="dcterms:W3CDTF">2013-10-16T05:59:55Z</dcterms:modified>
</cp:coreProperties>
</file>