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408" r:id="rId2"/>
    <p:sldId id="331" r:id="rId3"/>
    <p:sldId id="332" r:id="rId4"/>
    <p:sldId id="333" r:id="rId5"/>
    <p:sldId id="336" r:id="rId6"/>
    <p:sldId id="337" r:id="rId7"/>
    <p:sldId id="338" r:id="rId8"/>
    <p:sldId id="339" r:id="rId9"/>
    <p:sldId id="340" r:id="rId10"/>
    <p:sldId id="341" r:id="rId11"/>
    <p:sldId id="342" r:id="rId12"/>
    <p:sldId id="345" r:id="rId13"/>
    <p:sldId id="346" r:id="rId14"/>
    <p:sldId id="350" r:id="rId15"/>
    <p:sldId id="351" r:id="rId16"/>
    <p:sldId id="352" r:id="rId17"/>
    <p:sldId id="354" r:id="rId18"/>
    <p:sldId id="410" r:id="rId19"/>
    <p:sldId id="357" r:id="rId20"/>
    <p:sldId id="359" r:id="rId21"/>
    <p:sldId id="360" r:id="rId22"/>
    <p:sldId id="361" r:id="rId23"/>
    <p:sldId id="362" r:id="rId24"/>
    <p:sldId id="409" r:id="rId25"/>
    <p:sldId id="363" r:id="rId26"/>
    <p:sldId id="364" r:id="rId27"/>
    <p:sldId id="366" r:id="rId28"/>
    <p:sldId id="368" r:id="rId29"/>
    <p:sldId id="369" r:id="rId30"/>
    <p:sldId id="370" r:id="rId31"/>
    <p:sldId id="373"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ヒラギノ角ゴ Pro W3" charset="-128"/>
        <a:cs typeface="+mn-cs"/>
      </a:defRPr>
    </a:lvl1pPr>
    <a:lvl2pPr marL="457200" algn="l" rtl="0" fontAlgn="base">
      <a:spcBef>
        <a:spcPct val="0"/>
      </a:spcBef>
      <a:spcAft>
        <a:spcPct val="0"/>
      </a:spcAft>
      <a:defRPr kern="1200">
        <a:solidFill>
          <a:schemeClr val="tx1"/>
        </a:solidFill>
        <a:latin typeface="Arial" charset="0"/>
        <a:ea typeface="ヒラギノ角ゴ Pro W3" charset="-128"/>
        <a:cs typeface="+mn-cs"/>
      </a:defRPr>
    </a:lvl2pPr>
    <a:lvl3pPr marL="914400" algn="l" rtl="0" fontAlgn="base">
      <a:spcBef>
        <a:spcPct val="0"/>
      </a:spcBef>
      <a:spcAft>
        <a:spcPct val="0"/>
      </a:spcAft>
      <a:defRPr kern="1200">
        <a:solidFill>
          <a:schemeClr val="tx1"/>
        </a:solidFill>
        <a:latin typeface="Arial" charset="0"/>
        <a:ea typeface="ヒラギノ角ゴ Pro W3" charset="-128"/>
        <a:cs typeface="+mn-cs"/>
      </a:defRPr>
    </a:lvl3pPr>
    <a:lvl4pPr marL="1371600" algn="l" rtl="0" fontAlgn="base">
      <a:spcBef>
        <a:spcPct val="0"/>
      </a:spcBef>
      <a:spcAft>
        <a:spcPct val="0"/>
      </a:spcAft>
      <a:defRPr kern="1200">
        <a:solidFill>
          <a:schemeClr val="tx1"/>
        </a:solidFill>
        <a:latin typeface="Arial" charset="0"/>
        <a:ea typeface="ヒラギノ角ゴ Pro W3" charset="-128"/>
        <a:cs typeface="+mn-cs"/>
      </a:defRPr>
    </a:lvl4pPr>
    <a:lvl5pPr marL="1828800" algn="l" rtl="0" fontAlgn="base">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308" autoAdjust="0"/>
    <p:restoredTop sz="62415" autoAdjust="0"/>
  </p:normalViewPr>
  <p:slideViewPr>
    <p:cSldViewPr>
      <p:cViewPr varScale="1">
        <p:scale>
          <a:sx n="57" d="100"/>
          <a:sy n="57" d="100"/>
        </p:scale>
        <p:origin x="-6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84" y="10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01CE3342-3026-49C0-BED5-F6DB58ABBD9A}" type="datetime1">
              <a:rPr lang="en-US"/>
              <a:pPr/>
              <a:t>11/2/13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E56A4E39-0739-4B43-B739-69FAE0CC7B50}" type="slidenum">
              <a:rPr lang="en-US"/>
              <a:pPr/>
              <a:t>‹#›</a:t>
            </a:fld>
            <a:endParaRPr lang="en-US" dirty="0"/>
          </a:p>
        </p:txBody>
      </p:sp>
    </p:spTree>
    <p:extLst>
      <p:ext uri="{BB962C8B-B14F-4D97-AF65-F5344CB8AC3E}">
        <p14:creationId xmlns:p14="http://schemas.microsoft.com/office/powerpoint/2010/main" val="101750098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ＭＳ Ｐゴシック" charset="-128"/>
        <a:cs typeface="+mn-cs"/>
      </a:defRPr>
    </a:lvl1pPr>
    <a:lvl2pPr marL="574675" indent="-117475" algn="l" rtl="0" eaLnBrk="0" fontAlgn="base" hangingPunct="0">
      <a:spcBef>
        <a:spcPct val="0"/>
      </a:spcBef>
      <a:spcAft>
        <a:spcPct val="0"/>
      </a:spcAft>
      <a:buFont typeface="Arial" charset="0"/>
      <a:buChar char="•"/>
      <a:defRPr sz="1200" kern="1200">
        <a:solidFill>
          <a:schemeClr val="tx1"/>
        </a:solidFill>
        <a:latin typeface="+mn-lt"/>
        <a:ea typeface="ＭＳ Ｐゴシック" charset="-128"/>
        <a:cs typeface="+mn-cs"/>
      </a:defRPr>
    </a:lvl2pPr>
    <a:lvl3pPr marL="1143000" indent="-228600" algn="l" rtl="0" eaLnBrk="0" fontAlgn="base" hangingPunct="0">
      <a:spcBef>
        <a:spcPct val="0"/>
      </a:spcBef>
      <a:spcAft>
        <a:spcPct val="0"/>
      </a:spcAft>
      <a:defRPr sz="1200" kern="1200">
        <a:solidFill>
          <a:schemeClr val="tx1"/>
        </a:solidFill>
        <a:latin typeface="+mn-lt"/>
        <a:ea typeface="ＭＳ Ｐゴシック" charset="-128"/>
        <a:cs typeface="+mn-cs"/>
      </a:defRPr>
    </a:lvl3pPr>
    <a:lvl4pPr marL="1600200" indent="-228600" algn="l" rtl="0" eaLnBrk="0" fontAlgn="base" hangingPunct="0">
      <a:spcBef>
        <a:spcPct val="0"/>
      </a:spcBef>
      <a:spcAft>
        <a:spcPct val="0"/>
      </a:spcAft>
      <a:defRPr sz="1200" kern="1200">
        <a:solidFill>
          <a:schemeClr val="tx1"/>
        </a:solidFill>
        <a:latin typeface="+mn-lt"/>
        <a:ea typeface="ＭＳ Ｐゴシック" charset="-128"/>
        <a:cs typeface="+mn-cs"/>
      </a:defRPr>
    </a:lvl4pPr>
    <a:lvl5pPr marL="2057400" indent="-228600" algn="l" rtl="0" eaLnBrk="0" fontAlgn="base" hangingPunct="0">
      <a:spcBef>
        <a:spcPct val="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 Id="rId3" Type="http://schemas.openxmlformats.org/officeDocument/2006/relationships/hyperlink" Target="http://www.rb.com/"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a:lstStyle/>
          <a:p>
            <a:endParaRPr lang="en-US" dirty="0" smtClean="0"/>
          </a:p>
        </p:txBody>
      </p:sp>
      <p:sp>
        <p:nvSpPr>
          <p:cNvPr id="14340" name="Slide Number Placeholder 3"/>
          <p:cNvSpPr>
            <a:spLocks noGrp="1"/>
          </p:cNvSpPr>
          <p:nvPr>
            <p:ph type="sldNum" sz="quarter" idx="5"/>
          </p:nvPr>
        </p:nvSpPr>
        <p:spPr bwMode="auto">
          <a:noFill/>
          <a:ln>
            <a:miter lim="800000"/>
            <a:headEnd/>
            <a:tailEnd/>
          </a:ln>
        </p:spPr>
        <p:txBody>
          <a:bodyPr/>
          <a:lstStyle/>
          <a:p>
            <a:fld id="{A083F79A-3B1C-4AF9-A522-39A9FE08B4EC}"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Economic Environment</a:t>
            </a:r>
          </a:p>
          <a:p>
            <a:r>
              <a:rPr lang="en-US" sz="1200" kern="1200" dirty="0" smtClean="0">
                <a:solidFill>
                  <a:schemeClr val="tx1"/>
                </a:solidFill>
                <a:effectLst/>
                <a:latin typeface="+mn-lt"/>
                <a:ea typeface="ＭＳ Ｐゴシック" charset="-128"/>
                <a:cs typeface="+mn-cs"/>
              </a:rPr>
              <a:t>The international marketer must study each country’s economy. Two economic factors reflect the country’s attractiveness as a market: its industrial structure and its income distribution.</a:t>
            </a:r>
          </a:p>
          <a:p>
            <a:r>
              <a:rPr lang="en-US" sz="1200" kern="1200" dirty="0" smtClean="0">
                <a:solidFill>
                  <a:schemeClr val="tx1"/>
                </a:solidFill>
                <a:effectLst/>
                <a:latin typeface="+mn-lt"/>
                <a:ea typeface="ＭＳ Ｐゴシック" charset="-128"/>
                <a:cs typeface="+mn-cs"/>
              </a:rPr>
              <a:t>The country’s </a:t>
            </a:r>
            <a:r>
              <a:rPr lang="en-US" sz="1200" i="1" kern="1200" dirty="0" smtClean="0">
                <a:solidFill>
                  <a:schemeClr val="tx1"/>
                </a:solidFill>
                <a:effectLst/>
                <a:latin typeface="+mn-lt"/>
                <a:ea typeface="ＭＳ Ｐゴシック" charset="-128"/>
                <a:cs typeface="+mn-cs"/>
              </a:rPr>
              <a:t>industrial structure</a:t>
            </a:r>
            <a:r>
              <a:rPr lang="en-US" sz="1200" kern="1200" dirty="0" smtClean="0">
                <a:solidFill>
                  <a:schemeClr val="tx1"/>
                </a:solidFill>
                <a:effectLst/>
                <a:latin typeface="+mn-lt"/>
                <a:ea typeface="ＭＳ Ｐゴシック" charset="-128"/>
                <a:cs typeface="+mn-cs"/>
              </a:rPr>
              <a:t> shapes its product and service needs, income levels, and employment levels.</a:t>
            </a: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a:lstStyle/>
          <a:p>
            <a:fld id="{88B6F961-5939-4A75-89E9-98A305E9D76D}" type="slidenum">
              <a:rPr lang="en-US"/>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lvl="0"/>
            <a:r>
              <a:rPr lang="en-US" sz="1200" i="1" kern="1200" dirty="0" smtClean="0">
                <a:solidFill>
                  <a:schemeClr val="tx1"/>
                </a:solidFill>
                <a:effectLst/>
                <a:latin typeface="+mn-lt"/>
                <a:ea typeface="ＭＳ Ｐゴシック" charset="-128"/>
                <a:cs typeface="+mn-cs"/>
              </a:rPr>
              <a:t>Subsistence economies:</a:t>
            </a:r>
            <a:r>
              <a:rPr lang="en-US" sz="1200" kern="1200" dirty="0" smtClean="0">
                <a:solidFill>
                  <a:schemeClr val="tx1"/>
                </a:solidFill>
                <a:effectLst/>
                <a:latin typeface="+mn-lt"/>
                <a:ea typeface="ＭＳ Ｐゴシック" charset="-128"/>
                <a:cs typeface="+mn-cs"/>
              </a:rPr>
              <a:t> In a subsistence economy, the vast majority of people engage in simple agriculture. They consume most of their output and barter the rest for simple goods and services. They offer few market opportunities. Many African countries fall into this category.</a:t>
            </a:r>
          </a:p>
          <a:p>
            <a:pPr lvl="0"/>
            <a:r>
              <a:rPr lang="en-US" sz="1200" i="1" kern="1200" dirty="0" smtClean="0">
                <a:solidFill>
                  <a:schemeClr val="tx1"/>
                </a:solidFill>
                <a:effectLst/>
                <a:latin typeface="+mn-lt"/>
                <a:ea typeface="ＭＳ Ｐゴシック" charset="-128"/>
                <a:cs typeface="+mn-cs"/>
              </a:rPr>
              <a:t>Raw material exporting economies:</a:t>
            </a:r>
            <a:r>
              <a:rPr lang="en-US" sz="1200" kern="1200" dirty="0" smtClean="0">
                <a:solidFill>
                  <a:schemeClr val="tx1"/>
                </a:solidFill>
                <a:effectLst/>
                <a:latin typeface="+mn-lt"/>
                <a:ea typeface="ＭＳ Ｐゴシック" charset="-128"/>
                <a:cs typeface="+mn-cs"/>
              </a:rPr>
              <a:t> These economies are rich in one or more natural resources but poor in other ways. Much of their revenue comes from exporting these resources. Some examples are Chile (tin and copper) and the Democratic Republic of the Congo (copper, cobalt, and coffee). These countries are good markets for large equipment, tools and supplies, and trucks. If there are many foreign residents and a wealthy upper class, they are also a market for luxury goods.</a:t>
            </a:r>
          </a:p>
          <a:p>
            <a:pPr lvl="0"/>
            <a:r>
              <a:rPr lang="en-US" sz="1200" i="1" kern="1200" dirty="0" smtClean="0">
                <a:solidFill>
                  <a:schemeClr val="tx1"/>
                </a:solidFill>
                <a:effectLst/>
                <a:latin typeface="+mn-lt"/>
                <a:ea typeface="ＭＳ Ｐゴシック" charset="-128"/>
                <a:cs typeface="+mn-cs"/>
              </a:rPr>
              <a:t>Emerging economies (industrializing economies):</a:t>
            </a:r>
            <a:r>
              <a:rPr lang="en-US" sz="1200" kern="1200" dirty="0" smtClean="0">
                <a:solidFill>
                  <a:schemeClr val="tx1"/>
                </a:solidFill>
                <a:effectLst/>
                <a:latin typeface="+mn-lt"/>
                <a:ea typeface="ＭＳ Ｐゴシック" charset="-128"/>
                <a:cs typeface="+mn-cs"/>
              </a:rPr>
              <a:t> In an emerging economy, fast growth in manufacturing results in rapid overall economic growth. Examples include the BRIC countries—Brazil, Russia, India, and China. As manufacturing increases, the country needs more imports of raw textile materials, steel, and heavy machinery, and fewer imports of finished textiles, paper products, and automobiles. Industrialization typically creates a new rich class and a growing middle class, both demanding new types of imported goods. As more developed markets stagnate and become increasingly competitive, many marketers are now targeting growth opportunities in emerging markets (see Real Marketing 19.1) </a:t>
            </a:r>
          </a:p>
          <a:p>
            <a:r>
              <a:rPr lang="en-US" sz="1200" kern="1200" dirty="0" smtClean="0">
                <a:solidFill>
                  <a:schemeClr val="tx1"/>
                </a:solidFill>
                <a:effectLst/>
                <a:latin typeface="+mn-lt"/>
                <a:ea typeface="ＭＳ Ｐゴシック" charset="-128"/>
                <a:cs typeface="+mn-cs"/>
              </a:rPr>
              <a:t>&lt;insert ex19.06 inside Real Marketing 19.1&gt;</a:t>
            </a:r>
          </a:p>
          <a:p>
            <a:pPr lvl="0"/>
            <a:r>
              <a:rPr lang="en-US" sz="1200" i="1" kern="1200" dirty="0" smtClean="0">
                <a:solidFill>
                  <a:schemeClr val="tx1"/>
                </a:solidFill>
                <a:effectLst/>
                <a:latin typeface="+mn-lt"/>
                <a:ea typeface="ＭＳ Ｐゴシック" charset="-128"/>
                <a:cs typeface="+mn-cs"/>
              </a:rPr>
              <a:t>Industrial economies:</a:t>
            </a:r>
            <a:r>
              <a:rPr lang="en-US" sz="1200" kern="1200" dirty="0" smtClean="0">
                <a:solidFill>
                  <a:schemeClr val="tx1"/>
                </a:solidFill>
                <a:effectLst/>
                <a:latin typeface="+mn-lt"/>
                <a:ea typeface="ＭＳ Ｐゴシック" charset="-128"/>
                <a:cs typeface="+mn-cs"/>
              </a:rPr>
              <a:t> Industrial economies are major exporters of manufactured goods, services, and investment funds. They trade goods among themselves and also export them to other types of economies for raw materials and semifinished goods. The varied manufacturing activities of these industrial nations and their large middle class make them rich markets for all sorts of goods. Examples include the United States, Japan, and Norway.</a:t>
            </a:r>
            <a:endParaRPr lang="en-US" sz="1200" kern="1200" dirty="0">
              <a:solidFill>
                <a:schemeClr val="tx1"/>
              </a:solidFill>
              <a:effectLst/>
              <a:latin typeface="+mn-lt"/>
              <a:ea typeface="ＭＳ Ｐゴシック" charset="-128"/>
              <a:cs typeface="+mn-cs"/>
            </a:endParaRPr>
          </a:p>
        </p:txBody>
      </p:sp>
      <p:sp>
        <p:nvSpPr>
          <p:cNvPr id="36868" name="Slide Number Placeholder 3"/>
          <p:cNvSpPr>
            <a:spLocks noGrp="1"/>
          </p:cNvSpPr>
          <p:nvPr>
            <p:ph type="sldNum" sz="quarter" idx="5"/>
          </p:nvPr>
        </p:nvSpPr>
        <p:spPr bwMode="auto">
          <a:noFill/>
          <a:ln>
            <a:miter lim="800000"/>
            <a:headEnd/>
            <a:tailEnd/>
          </a:ln>
        </p:spPr>
        <p:txBody>
          <a:bodyPr/>
          <a:lstStyle/>
          <a:p>
            <a:fld id="{03620730-B229-4055-849E-4D8E596B9FF4}" type="slidenum">
              <a:rPr lang="en-US"/>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mn-cs"/>
              </a:rPr>
              <a:t>The second economic factor is the country’s </a:t>
            </a:r>
            <a:r>
              <a:rPr lang="en-US" sz="1200" i="1" kern="1200" dirty="0" smtClean="0">
                <a:solidFill>
                  <a:schemeClr val="tx1"/>
                </a:solidFill>
                <a:effectLst/>
                <a:latin typeface="+mn-lt"/>
                <a:ea typeface="ＭＳ Ｐゴシック" charset="-128"/>
                <a:cs typeface="+mn-cs"/>
              </a:rPr>
              <a:t>income distribution</a:t>
            </a:r>
            <a:r>
              <a:rPr lang="en-US" sz="1200" kern="1200" dirty="0" smtClean="0">
                <a:solidFill>
                  <a:schemeClr val="tx1"/>
                </a:solidFill>
                <a:effectLst/>
                <a:latin typeface="+mn-lt"/>
                <a:ea typeface="ＭＳ Ｐゴシック" charset="-128"/>
                <a:cs typeface="+mn-cs"/>
              </a:rPr>
              <a:t>. Industrialized nations may have low-, medium-, and high-income households. In contrast, countries with subsistence economies consist mostly of households with very low family incomes. Still other countries may have households with either very low or very high incomes. Even poor or emerging economies may be attractive markets for all kinds of goods. These days, companies in a wide range of industries—from cars to computers to candy—are increasingly targeting even low- and middle-income consumers in emerging economies. For example, in India, Ford recently introduced a new a model targeted to consumers who are only now able to afford their first car:</a:t>
            </a:r>
          </a:p>
          <a:p>
            <a:r>
              <a:rPr lang="en-US" sz="1200" kern="1200" dirty="0" smtClean="0">
                <a:solidFill>
                  <a:schemeClr val="tx1"/>
                </a:solidFill>
                <a:effectLst/>
                <a:latin typeface="+mn-lt"/>
                <a:ea typeface="ＭＳ Ｐゴシック" charset="-128"/>
                <a:cs typeface="+mn-cs"/>
              </a:rPr>
              <a:t>In an effort to boost its presence in Asia’s third-largest auto market behind Japan and China, Ford introduced the Figo, a successful new $6,900 hatchback designed for a hypothetical twenty-something Indian named Sandeep. He works in IT, finance, or another service industry and tools around on a motorcycle. But now that he’s enjoying the first fruits of affluence, Sandeep wants four wheels. “There are huge numbers of people wanting to move off their motorbikes,” says Ford’s India general manager. Some 70 percent of cars sold in India are in the Figo’s size and price range. After just two years, the diminutive Figo has become Ford’s best-selling car in India and is now also selling well in 50 other emerging markets across Asia and Africa.</a:t>
            </a:r>
          </a:p>
        </p:txBody>
      </p:sp>
      <p:sp>
        <p:nvSpPr>
          <p:cNvPr id="38916" name="Slide Number Placeholder 3"/>
          <p:cNvSpPr>
            <a:spLocks noGrp="1"/>
          </p:cNvSpPr>
          <p:nvPr>
            <p:ph type="sldNum" sz="quarter" idx="5"/>
          </p:nvPr>
        </p:nvSpPr>
        <p:spPr bwMode="auto">
          <a:noFill/>
          <a:ln>
            <a:miter lim="800000"/>
            <a:headEnd/>
            <a:tailEnd/>
          </a:ln>
        </p:spPr>
        <p:txBody>
          <a:bodyPr/>
          <a:lstStyle/>
          <a:p>
            <a:fld id="{939E3453-1BCB-4F46-B329-1C2B36C89C9F}" type="slidenum">
              <a:rPr lang="en-US"/>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Political-Legal Environment</a:t>
            </a:r>
          </a:p>
          <a:p>
            <a:r>
              <a:rPr lang="en-US" sz="1200" kern="1200" dirty="0" smtClean="0">
                <a:solidFill>
                  <a:schemeClr val="tx1"/>
                </a:solidFill>
                <a:effectLst/>
                <a:latin typeface="+mn-lt"/>
                <a:ea typeface="ＭＳ Ｐゴシック" charset="-128"/>
                <a:cs typeface="+mn-cs"/>
              </a:rPr>
              <a:t>Nations differ greatly in their political-legal environments. In considering whether to do business in a given country, a company should consider factors such as the country’s attitudes toward international buying, government bureaucracy, political stability, and monetary regulations.</a:t>
            </a:r>
          </a:p>
          <a:p>
            <a:r>
              <a:rPr lang="en-US" sz="1200" kern="1200" dirty="0" smtClean="0">
                <a:solidFill>
                  <a:schemeClr val="tx1"/>
                </a:solidFill>
                <a:effectLst/>
                <a:latin typeface="+mn-lt"/>
                <a:ea typeface="ＭＳ Ｐゴシック" charset="-128"/>
                <a:cs typeface="+mn-cs"/>
              </a:rPr>
              <a:t>Some nations are very receptive to foreign firms; others are less accommodating. For example, India has tended to bother foreign businesses with import quotas, currency restrictions, and other limitations that make operating there a challenge. In contrast, neighboring Asian countries, such as Singapore and Thailand, court foreign investors and shower them with incentives and favorable operating conditions. Political and regulatory stability is another issue. For example, Venezuela’s government is notoriously volatile—because of economic factors such as inflation and steep public spending—which increases the risk of doing business there. Although most international marketers still find the Venezuelan market attractive, the unstable political and regulatory situation will affect how they handle business and financial matters.</a:t>
            </a:r>
          </a:p>
          <a:p>
            <a:r>
              <a:rPr lang="en-US" sz="1200" kern="1200" dirty="0" smtClean="0">
                <a:solidFill>
                  <a:schemeClr val="tx1"/>
                </a:solidFill>
                <a:effectLst/>
                <a:latin typeface="+mn-lt"/>
                <a:ea typeface="ＭＳ Ｐゴシック" charset="-128"/>
                <a:cs typeface="+mn-cs"/>
              </a:rPr>
              <a:t>Companies must also consider a country’s monetary regulations. Sellers want to take their profits in a currency of value to them. Ideally, the buyer can pay in the seller’s currency or in other world currencies. Short of this, sellers might accept a blocked currency—one whose removal from the country is restricted by the buyer’s government—if they can buy other goods in that country that they need or can sell elsewhere for a needed currency. In addition to currency limits, a changing exchange rate also creates high risks for the seller.</a:t>
            </a:r>
          </a:p>
          <a:p>
            <a:r>
              <a:rPr lang="en-US" sz="1200" kern="1200" dirty="0" smtClean="0">
                <a:solidFill>
                  <a:schemeClr val="tx1"/>
                </a:solidFill>
                <a:effectLst/>
                <a:latin typeface="+mn-lt"/>
                <a:ea typeface="ＭＳ Ｐゴシック" charset="-128"/>
                <a:cs typeface="+mn-cs"/>
              </a:rPr>
              <a:t>Most international trade involves cash transactions. Yet many nations have too little hard currency to pay for their purchases from other countries. They may want to pay with other items instead of cash. </a:t>
            </a:r>
            <a:r>
              <a:rPr lang="en-US" sz="1200" i="1" kern="1200" dirty="0" smtClean="0">
                <a:solidFill>
                  <a:schemeClr val="tx1"/>
                </a:solidFill>
                <a:effectLst/>
                <a:latin typeface="+mn-lt"/>
                <a:ea typeface="ＭＳ Ｐゴシック" charset="-128"/>
                <a:cs typeface="+mn-cs"/>
              </a:rPr>
              <a:t>Barter</a:t>
            </a:r>
            <a:r>
              <a:rPr lang="en-US" sz="1200" kern="1200" dirty="0" smtClean="0">
                <a:solidFill>
                  <a:schemeClr val="tx1"/>
                </a:solidFill>
                <a:effectLst/>
                <a:latin typeface="+mn-lt"/>
                <a:ea typeface="ＭＳ Ｐゴシック" charset="-128"/>
                <a:cs typeface="+mn-cs"/>
              </a:rPr>
              <a:t> involves the direct exchange of goods or services. For example, China agreed to help the Democratic Republic of Congo develop $6 billion of desperately needed infrastructure—2,400 miles of roads, 2,000 miles of railways, 32 hospitals, 145 health centers, and two universities—in exchange for natural resources needed to feed China’s booming industries—10 million tons of copper and 400,000 tons of cobalt.</a:t>
            </a:r>
          </a:p>
        </p:txBody>
      </p:sp>
      <p:sp>
        <p:nvSpPr>
          <p:cNvPr id="40964" name="Slide Number Placeholder 3"/>
          <p:cNvSpPr>
            <a:spLocks noGrp="1"/>
          </p:cNvSpPr>
          <p:nvPr>
            <p:ph type="sldNum" sz="quarter" idx="5"/>
          </p:nvPr>
        </p:nvSpPr>
        <p:spPr bwMode="auto">
          <a:noFill/>
          <a:ln>
            <a:miter lim="800000"/>
            <a:headEnd/>
            <a:tailEnd/>
          </a:ln>
        </p:spPr>
        <p:txBody>
          <a:bodyPr/>
          <a:lstStyle/>
          <a:p>
            <a:fld id="{6FB00F7E-DFFD-4C07-8981-3C559E2BBD25}" type="slidenum">
              <a:rPr lang="en-US"/>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mn-cs"/>
              </a:rPr>
              <a:t>The Impact of Culture on Marketing Strategy</a:t>
            </a:r>
          </a:p>
          <a:p>
            <a:r>
              <a:rPr lang="en-US" sz="1200" kern="1200" dirty="0" smtClean="0">
                <a:solidFill>
                  <a:schemeClr val="tx1"/>
                </a:solidFill>
                <a:effectLst/>
                <a:latin typeface="+mn-lt"/>
                <a:ea typeface="ＭＳ Ｐゴシック" charset="-128"/>
                <a:cs typeface="+mn-cs"/>
              </a:rPr>
              <a:t>Sellers must understand the ways that consumers in different countries think about and use certain products before planning a marketing program. There are often surprises. For example, the average French man uses almost twice as many cosmetics and grooming aids as his wife. The Germans and the French eat more packaged, branded spaghetti than Italians do. Some 49 percent of Chinese eat on the way to work. Most American women let down their hair and take off makeup at bedtime, whereas 15 percent of Chinese women style their hair at bedtime and 11 percent put </a:t>
            </a:r>
            <a:r>
              <a:rPr lang="en-US" sz="1200" i="1" kern="1200" dirty="0" smtClean="0">
                <a:solidFill>
                  <a:schemeClr val="tx1"/>
                </a:solidFill>
                <a:effectLst/>
                <a:latin typeface="+mn-lt"/>
                <a:ea typeface="ＭＳ Ｐゴシック" charset="-128"/>
                <a:cs typeface="+mn-cs"/>
              </a:rPr>
              <a:t>on</a:t>
            </a:r>
            <a:r>
              <a:rPr lang="en-US" sz="1200" kern="1200" dirty="0" smtClean="0">
                <a:solidFill>
                  <a:schemeClr val="tx1"/>
                </a:solidFill>
                <a:effectLst/>
                <a:latin typeface="+mn-lt"/>
                <a:ea typeface="ＭＳ Ｐゴシック" charset="-128"/>
                <a:cs typeface="+mn-cs"/>
              </a:rPr>
              <a:t> makeup.</a:t>
            </a:r>
          </a:p>
          <a:p>
            <a:r>
              <a:rPr lang="en-US" sz="1200" kern="1200" dirty="0" smtClean="0">
                <a:solidFill>
                  <a:schemeClr val="tx1"/>
                </a:solidFill>
                <a:effectLst/>
                <a:latin typeface="+mn-lt"/>
                <a:ea typeface="ＭＳ Ｐゴシック" charset="-128"/>
                <a:cs typeface="+mn-cs"/>
              </a:rPr>
              <a:t>Companies that ignore cultural norms and differences can make some very expensive and embarrassing mistakes. Here are two examples:</a:t>
            </a:r>
          </a:p>
          <a:p>
            <a:r>
              <a:rPr lang="en-US" sz="1200" kern="1200" dirty="0" smtClean="0">
                <a:solidFill>
                  <a:schemeClr val="tx1"/>
                </a:solidFill>
                <a:effectLst/>
                <a:latin typeface="+mn-lt"/>
                <a:ea typeface="ＭＳ Ｐゴシック" charset="-128"/>
                <a:cs typeface="+mn-cs"/>
              </a:rPr>
              <a:t>Nike inadvertently offended Chinese officials when it ran an ad featuring LeBron James crushing a number of culturally revered Chinese figures in a kung fu–themed television ad. The Chinese government found that the ad violated regulations to uphold national dignity and respect the “motherland’s culture” and yanked the multimillion-dollar campaign. With egg on its face, Nike released a formal apology.</a:t>
            </a:r>
          </a:p>
          <a:p>
            <a:r>
              <a:rPr lang="en-US" sz="1200" kern="1200" dirty="0" smtClean="0">
                <a:solidFill>
                  <a:schemeClr val="tx1"/>
                </a:solidFill>
                <a:effectLst/>
                <a:latin typeface="+mn-lt"/>
                <a:ea typeface="ＭＳ Ｐゴシック" charset="-128"/>
                <a:cs typeface="+mn-cs"/>
              </a:rPr>
              <a:t>Burger King made a similar mistake when it created in-store ads in Spain showing Hindu goddess Lakshmi atop a ham sandwich with the caption “a snack that is sacred.” Cultural and religious groups worldwide objected strenuously—Hindus are vegetarian. Burger King apologized and pulled the ads.</a:t>
            </a:r>
          </a:p>
          <a:p>
            <a:r>
              <a:rPr lang="en-US" sz="1200" kern="1200" dirty="0" smtClean="0">
                <a:solidFill>
                  <a:schemeClr val="tx1"/>
                </a:solidFill>
                <a:effectLst/>
                <a:latin typeface="+mn-lt"/>
                <a:ea typeface="ＭＳ Ｐゴシック" charset="-128"/>
                <a:cs typeface="+mn-cs"/>
              </a:rPr>
              <a:t>Business norms and behaviors also vary from country to country. For example, American executives like to get right down to business and engage in fast and tough face-to-face bargaining. However, Japanese and other Asian businesspeople often find this behavior offensive. They prefer to start with polite conversation, and they rarely say no in face-to-face conversations. As another example, firm handshakes are a common and expected greeting in most Western countries; in some Middle Eastern countries, however, handshakes might be refused if offered. In some countries, when being entertained at a meal, not finishing all the food implies that it was somehow substandard. In other countries, in contrast, wolfing down every last bite might be taken as a mild insult, suggesting that the host didn’t supply enough quantity. American business executives need to understand these kinds of cultural nuances before conducting business in another country.</a:t>
            </a:r>
          </a:p>
          <a:p>
            <a:r>
              <a:rPr lang="en-US" sz="1200" kern="1200" dirty="0" smtClean="0">
                <a:solidFill>
                  <a:schemeClr val="tx1"/>
                </a:solidFill>
                <a:effectLst/>
                <a:latin typeface="+mn-lt"/>
                <a:ea typeface="ＭＳ Ｐゴシック" charset="-128"/>
                <a:cs typeface="+mn-cs"/>
              </a:rPr>
              <a:t>By the same token, companies that understand cultural nuances can use them to their advantage in the global markets. For example, furniture retailer IKEA’s stores are a big draw for up-and-coming Chinese consumers. But IKEA has learned that customers in China want a lot more from its stores then just affordable Scandinavian-design furniture:</a:t>
            </a:r>
          </a:p>
          <a:p>
            <a:r>
              <a:rPr lang="en-US" sz="1200" kern="1200" dirty="0" smtClean="0">
                <a:solidFill>
                  <a:schemeClr val="tx1"/>
                </a:solidFill>
                <a:effectLst/>
                <a:latin typeface="+mn-lt"/>
                <a:ea typeface="ＭＳ Ｐゴシック" charset="-128"/>
                <a:cs typeface="+mn-cs"/>
              </a:rPr>
              <a:t>Yang Shuqi paces the aisles of an IKEA store in Beijing, looking for a “small bed with toys.” She’s not planning to buy one—her grandson Beibei just needs to take a nap. Unfortunately on this Saturday afternoon, every bed in the huge store is occupied, with some children and adults fast asleep under the covers. In China, IKEA stores have become a popular destination—a respite from the hustle and smog and a place to get a reliable lunch. Customers come on family outings, hop into display beds and nap, pose for snapshots with the décor, and hang out for hours to enjoy the air conditioning and free soda refills.</a:t>
            </a:r>
          </a:p>
          <a:p>
            <a:r>
              <a:rPr lang="en-US" sz="1200" kern="1200" dirty="0" smtClean="0">
                <a:solidFill>
                  <a:schemeClr val="tx1"/>
                </a:solidFill>
                <a:effectLst/>
                <a:latin typeface="+mn-lt"/>
                <a:ea typeface="ＭＳ Ｐゴシック" charset="-128"/>
                <a:cs typeface="+mn-cs"/>
              </a:rPr>
              <a:t>&lt;ex19.08&gt;</a:t>
            </a:r>
          </a:p>
          <a:p>
            <a:r>
              <a:rPr lang="en-US" sz="1200" kern="1200" dirty="0" smtClean="0">
                <a:solidFill>
                  <a:schemeClr val="tx1"/>
                </a:solidFill>
                <a:effectLst/>
                <a:latin typeface="+mn-lt"/>
                <a:ea typeface="ＭＳ Ｐゴシック" charset="-128"/>
                <a:cs typeface="+mn-cs"/>
              </a:rPr>
              <a:t>Eager to build their brand, managers at the Swedish furniture retailer don’t mind. They figure that the more customers choose to relax in its Western-style showrooms or grab a cheap snack at the in-store restaurants, the more likely they’ll be to make a purchase once their incomes catch up with their aspirations. “Maybe if you’ve been visiting IKEA, eating meatballs, hot dogs, or ice cream for 10 years, then maybe you will consider IKEA when you get yourself a sofa,” says the company’s Asia-Pacific president. Thanks to such cultural understandings, IKEA already captures about 7 percent of the surging Chinese home-furnishings market, and its sales in China increased 20 percent last year. </a:t>
            </a:r>
          </a:p>
          <a:p>
            <a:r>
              <a:rPr lang="en-US" sz="1200" kern="1200" dirty="0" smtClean="0">
                <a:solidFill>
                  <a:schemeClr val="tx1"/>
                </a:solidFill>
                <a:effectLst/>
                <a:latin typeface="+mn-lt"/>
                <a:ea typeface="ＭＳ Ｐゴシック" charset="-128"/>
                <a:cs typeface="+mn-cs"/>
              </a:rPr>
              <a:t>Thus, understanding cultural traditions, preferences, and behaviors can help companies not only avoid embarrassing mistakes but also take advantage of cross-cultural opportunities.</a:t>
            </a:r>
          </a:p>
          <a:p>
            <a:r>
              <a:rPr lang="en-US" sz="1200" b="1" i="1" kern="1200" dirty="0" smtClean="0">
                <a:solidFill>
                  <a:schemeClr val="tx1"/>
                </a:solidFill>
                <a:effectLst/>
                <a:latin typeface="+mn-lt"/>
                <a:ea typeface="ＭＳ Ｐゴシック" charset="-128"/>
                <a:cs typeface="+mn-cs"/>
              </a:rPr>
              <a:t>The Impact of Marketing Strategy on Cultures</a:t>
            </a:r>
          </a:p>
          <a:p>
            <a:r>
              <a:rPr lang="en-US" sz="1200" kern="1200" dirty="0" smtClean="0">
                <a:solidFill>
                  <a:schemeClr val="tx1"/>
                </a:solidFill>
                <a:effectLst/>
                <a:latin typeface="+mn-lt"/>
                <a:ea typeface="ＭＳ Ｐゴシック" charset="-128"/>
                <a:cs typeface="+mn-cs"/>
              </a:rPr>
              <a:t>Whereas marketers worry about the impact of global cultures on their marketing strategies, others may worry about the impact of marketing strategies on global cultures. For example, social critics contend that large American multinationals, such as McDonald’s, Coca-Cola, Starbucks, Nike, Google, Disney, and Facebook, aren’t just globalizing their brands; they are Americanizing the world’s cultures.</a:t>
            </a:r>
          </a:p>
          <a:p>
            <a:r>
              <a:rPr lang="en-US" sz="1200" kern="1200" dirty="0" smtClean="0">
                <a:solidFill>
                  <a:schemeClr val="tx1"/>
                </a:solidFill>
                <a:effectLst/>
                <a:latin typeface="+mn-lt"/>
                <a:ea typeface="ＭＳ Ｐゴシック" charset="-128"/>
                <a:cs typeface="+mn-cs"/>
              </a:rPr>
              <a:t>There are now as many people studying English in China (or playing basketball, for that matter) as there are people in the United States. Seven of the 10 most watched TV shows around the world are American, </a:t>
            </a:r>
            <a:r>
              <a:rPr lang="en-US" sz="1200" i="1" kern="1200" dirty="0" smtClean="0">
                <a:solidFill>
                  <a:schemeClr val="tx1"/>
                </a:solidFill>
                <a:effectLst/>
                <a:latin typeface="+mn-lt"/>
                <a:ea typeface="ＭＳ Ｐゴシック" charset="-128"/>
                <a:cs typeface="+mn-cs"/>
              </a:rPr>
              <a:t>Avatar</a:t>
            </a:r>
            <a:r>
              <a:rPr lang="en-US" sz="1200" kern="1200" dirty="0" smtClean="0">
                <a:solidFill>
                  <a:schemeClr val="tx1"/>
                </a:solidFill>
                <a:effectLst/>
                <a:latin typeface="+mn-lt"/>
                <a:ea typeface="ＭＳ Ｐゴシック" charset="-128"/>
                <a:cs typeface="+mn-cs"/>
              </a:rPr>
              <a:t> was the top-grossing film of all time in China, and the world is as fixated on U.S. brands as ever, which is why U.S. multinationals from McDonald’s to Nike book more than half their revenues overseas. If you bring together teenagers from Nigeria, Sweden, South Korea, and Argentina—to pick a random foursome—what binds these kids together in some kind of community is American culture—the music, the Hollywood fare, the electronic games, Google, Facebook, American consumer brands. The only thing they will likely have in common that doesn’t revolve around the United States is an interest in soccer. The . . . rest of the world is becoming [evermore] like us—in ways good and bad.</a:t>
            </a:r>
          </a:p>
          <a:p>
            <a:r>
              <a:rPr lang="en-US" sz="1200" kern="1200" dirty="0" smtClean="0">
                <a:solidFill>
                  <a:schemeClr val="tx1"/>
                </a:solidFill>
                <a:effectLst/>
                <a:latin typeface="+mn-lt"/>
                <a:ea typeface="ＭＳ Ｐゴシック" charset="-128"/>
                <a:cs typeface="+mn-cs"/>
              </a:rPr>
              <a:t>“Today, globalization often wears Mickey Mouse ears, eats Big Macs, drinks Coke or Pepsi, and does its computing with Windows,” says Thomas Friedman in his book </a:t>
            </a:r>
            <a:r>
              <a:rPr lang="en-US" sz="1200" i="1" kern="1200" dirty="0" smtClean="0">
                <a:solidFill>
                  <a:schemeClr val="tx1"/>
                </a:solidFill>
                <a:effectLst/>
                <a:latin typeface="+mn-lt"/>
                <a:ea typeface="ＭＳ Ｐゴシック" charset="-128"/>
                <a:cs typeface="+mn-cs"/>
              </a:rPr>
              <a:t>The Lexus and the Olive Tree</a:t>
            </a:r>
            <a:r>
              <a:rPr lang="en-US" sz="1200" kern="1200" dirty="0" smtClean="0">
                <a:solidFill>
                  <a:schemeClr val="tx1"/>
                </a:solidFill>
                <a:effectLst/>
                <a:latin typeface="+mn-lt"/>
                <a:ea typeface="ＭＳ Ｐゴシック" charset="-128"/>
                <a:cs typeface="+mn-cs"/>
              </a:rPr>
              <a:t>: </a:t>
            </a:r>
            <a:r>
              <a:rPr lang="en-US" sz="1200" i="1" kern="1200" dirty="0" smtClean="0">
                <a:solidFill>
                  <a:schemeClr val="tx1"/>
                </a:solidFill>
                <a:effectLst/>
                <a:latin typeface="+mn-lt"/>
                <a:ea typeface="ＭＳ Ｐゴシック" charset="-128"/>
                <a:cs typeface="+mn-cs"/>
              </a:rPr>
              <a:t>Understanding Globalization</a:t>
            </a:r>
            <a:r>
              <a:rPr lang="en-US" sz="1200" kern="1200" dirty="0" smtClean="0">
                <a:solidFill>
                  <a:schemeClr val="tx1"/>
                </a:solidFill>
                <a:effectLst/>
                <a:latin typeface="+mn-lt"/>
                <a:ea typeface="ＭＳ Ｐゴシック" charset="-128"/>
                <a:cs typeface="+mn-cs"/>
              </a:rPr>
              <a:t>. “Some Chinese kids’ first English word [is] Mickey,” notes another writer. </a:t>
            </a:r>
          </a:p>
          <a:p>
            <a:r>
              <a:rPr lang="en-US" sz="1200" kern="1200" dirty="0" smtClean="0">
                <a:solidFill>
                  <a:schemeClr val="tx1"/>
                </a:solidFill>
                <a:effectLst/>
                <a:latin typeface="+mn-lt"/>
                <a:ea typeface="ＭＳ Ｐゴシック" charset="-128"/>
                <a:cs typeface="+mn-cs"/>
              </a:rPr>
              <a:t>Critics worry that, under such “McDomination,” countries around the globe are losing their individual cultural identities. Teens in Turkey watch MTV, connect with others globally through Facebook, and ask their parents for more westernized clothes and other symbols of American pop culture and values. Grandmothers in small European villas no longer spend each morning visiting local meat, bread, and produce markets to gather the ingredients for dinner. Instead, they now shop at Walmart Supercenters. Women in Saudi Arabia see American films, question their societal roles, and shop at any of the country’s growing number of Victoria’s Secret boutiques. In China, most people never drank coffee before Starbucks entered the market. Now Chinese consumers rush to Starbucks stores “because it’s a symbol of a new kind of lifestyle.” Similarly, in China, where McDonald’s operates more than 80 restaurants in Beijing alone, nearly half of all children identify the chain as a domestic brand.</a:t>
            </a:r>
          </a:p>
          <a:p>
            <a:r>
              <a:rPr lang="en-US" sz="1200" kern="1200" dirty="0" smtClean="0">
                <a:solidFill>
                  <a:schemeClr val="tx1"/>
                </a:solidFill>
                <a:effectLst/>
                <a:latin typeface="+mn-lt"/>
                <a:ea typeface="ＭＳ Ｐゴシック" charset="-128"/>
                <a:cs typeface="+mn-cs"/>
              </a:rPr>
              <a:t>&lt;ex19.09&gt;</a:t>
            </a:r>
          </a:p>
          <a:p>
            <a:r>
              <a:rPr lang="en-US" sz="1200" kern="1200" dirty="0" smtClean="0">
                <a:solidFill>
                  <a:schemeClr val="tx1"/>
                </a:solidFill>
                <a:effectLst/>
                <a:latin typeface="+mn-lt"/>
                <a:ea typeface="ＭＳ Ｐゴシック" charset="-128"/>
                <a:cs typeface="+mn-cs"/>
              </a:rPr>
              <a:t>Such concerns have sometimes led to a backlash against American globalization. Well-known U.S. brands have become the targets of boycotts and protests in some international markets. As symbols of American capitalism, companies such as Coca-Cola, McDonald’s, Nike, and KFC have been singled out by antiglobalization protestors in hot spots around the world, especially when anti-American sentiment peaks.</a:t>
            </a:r>
          </a:p>
          <a:p>
            <a:r>
              <a:rPr lang="en-US" sz="1200" kern="1200" dirty="0" smtClean="0">
                <a:solidFill>
                  <a:schemeClr val="tx1"/>
                </a:solidFill>
                <a:effectLst/>
                <a:latin typeface="+mn-lt"/>
                <a:ea typeface="ＭＳ Ｐゴシック" charset="-128"/>
                <a:cs typeface="+mn-cs"/>
              </a:rPr>
              <a:t>Despite such problems, defenders of globalization argue that concerns of Americanization and the potential damage to American brands are overblown. U.S. brands are doing very well internationally. In the most recent Millward Brown Optimor brand value survey of global consumer brands, 16 of the top 20 brands were American owned, including megabrands such as Apple, IBM, Google, McDonald’s, Microsoft, Coca-Cola, GE, Amazon.com, and Walmart. Many iconic American brands are soaring globally. For example, Chinese consumers appear to have an insatiable appetite for Apple iPhones and iPads: </a:t>
            </a:r>
          </a:p>
          <a:p>
            <a:r>
              <a:rPr lang="en-US" sz="1200" kern="1200" dirty="0" smtClean="0">
                <a:solidFill>
                  <a:schemeClr val="tx1"/>
                </a:solidFill>
                <a:effectLst/>
                <a:latin typeface="+mn-lt"/>
                <a:ea typeface="ＭＳ Ｐゴシック" charset="-128"/>
                <a:cs typeface="+mn-cs"/>
              </a:rPr>
              <a:t>The angry mobs weren’t lying. Apple’s iPhone 4 has made a splash in China, bringing the company’s phone sales there up by fivefold from a year earlier. When Apple first introduced the new phone last year, demand was so insatiable that the company had to shut down sales in retail stores amid the threat of rioting at the Sanlitun shopping center on the east side of Beijing. China is now Apple’s second biggest market behind the United States. “It’s mind-boggling that we can do this well,” says Apple CEO Tim Cook.</a:t>
            </a:r>
          </a:p>
          <a:p>
            <a:r>
              <a:rPr lang="en-US" sz="1200" kern="1200" dirty="0" smtClean="0">
                <a:solidFill>
                  <a:schemeClr val="tx1"/>
                </a:solidFill>
                <a:effectLst/>
                <a:latin typeface="+mn-lt"/>
                <a:ea typeface="ＭＳ Ｐゴシック" charset="-128"/>
                <a:cs typeface="+mn-cs"/>
              </a:rPr>
              <a:t>More fundamentally, the cultural exchange goes both ways: America gets as well as gives cultural influence. True, Hollywood dominates the global movie market, but British TV originated the programming that was Americanized into such hits as </a:t>
            </a:r>
            <a:r>
              <a:rPr lang="en-US" sz="1200" i="1" kern="1200" dirty="0" smtClean="0">
                <a:solidFill>
                  <a:schemeClr val="tx1"/>
                </a:solidFill>
                <a:effectLst/>
                <a:latin typeface="+mn-lt"/>
                <a:ea typeface="ＭＳ Ｐゴシック" charset="-128"/>
                <a:cs typeface="+mn-cs"/>
              </a:rPr>
              <a:t>The Office</a:t>
            </a:r>
            <a:r>
              <a:rPr lang="en-US" sz="1200" kern="1200" dirty="0" smtClean="0">
                <a:solidFill>
                  <a:schemeClr val="tx1"/>
                </a:solidFill>
                <a:effectLst/>
                <a:latin typeface="+mn-lt"/>
                <a:ea typeface="ＭＳ Ｐゴシック" charset="-128"/>
                <a:cs typeface="+mn-cs"/>
              </a:rPr>
              <a:t>, </a:t>
            </a:r>
            <a:r>
              <a:rPr lang="en-US" sz="1200" i="1" kern="1200" dirty="0" smtClean="0">
                <a:solidFill>
                  <a:schemeClr val="tx1"/>
                </a:solidFill>
                <a:effectLst/>
                <a:latin typeface="+mn-lt"/>
                <a:ea typeface="ＭＳ Ｐゴシック" charset="-128"/>
                <a:cs typeface="+mn-cs"/>
              </a:rPr>
              <a:t>American Idol</a:t>
            </a:r>
            <a:r>
              <a:rPr lang="en-US" sz="1200" kern="1200" dirty="0" smtClean="0">
                <a:solidFill>
                  <a:schemeClr val="tx1"/>
                </a:solidFill>
                <a:effectLst/>
                <a:latin typeface="+mn-lt"/>
                <a:ea typeface="ＭＳ Ｐゴシック" charset="-128"/>
                <a:cs typeface="+mn-cs"/>
              </a:rPr>
              <a:t>, and </a:t>
            </a:r>
            <a:r>
              <a:rPr lang="en-US" sz="1200" i="1" kern="1200" dirty="0" smtClean="0">
                <a:solidFill>
                  <a:schemeClr val="tx1"/>
                </a:solidFill>
                <a:effectLst/>
                <a:latin typeface="+mn-lt"/>
                <a:ea typeface="ＭＳ Ｐゴシック" charset="-128"/>
                <a:cs typeface="+mn-cs"/>
              </a:rPr>
              <a:t>Dancing with the Stars</a:t>
            </a:r>
            <a:r>
              <a:rPr lang="en-US" sz="1200" kern="1200" dirty="0" smtClean="0">
                <a:solidFill>
                  <a:schemeClr val="tx1"/>
                </a:solidFill>
                <a:effectLst/>
                <a:latin typeface="+mn-lt"/>
                <a:ea typeface="ＭＳ Ｐゴシック" charset="-128"/>
                <a:cs typeface="+mn-cs"/>
              </a:rPr>
              <a:t>. Although Chinese and Russian youth are donning NBA superstar jerseys, the increasing popularity of American soccer has deep international roots. </a:t>
            </a:r>
          </a:p>
          <a:p>
            <a:r>
              <a:rPr lang="en-US" sz="1200" kern="1200" dirty="0" smtClean="0">
                <a:solidFill>
                  <a:schemeClr val="tx1"/>
                </a:solidFill>
                <a:effectLst/>
                <a:latin typeface="+mn-lt"/>
                <a:ea typeface="ＭＳ Ｐゴシック" charset="-128"/>
                <a:cs typeface="+mn-cs"/>
              </a:rPr>
              <a:t>Even American childhood has been increasingly influenced by European and Asian cultural imports. Most kids know all about imports such as Hello Kitty, the Bakugan Battle Brawler, or any of a host of Nintendo or Sega game characters. And J. K. Rowling’s so-very-British Harry Potter books have shaped the thinking of a generation of American youngsters, not to mention the millions of American oldsters who’ve fallen under their spell as well. For the moment, English remains the dominant language of the Internet, and having Web access often means that third-world youth have greater exposure to American popular culture. Yet these same technologies let Eastern European students studying in the United States hear Webcast news and music from Poland, Romania, or Belarus.</a:t>
            </a:r>
          </a:p>
          <a:p>
            <a:r>
              <a:rPr lang="en-US" sz="1200" kern="1200" dirty="0" smtClean="0">
                <a:solidFill>
                  <a:schemeClr val="tx1"/>
                </a:solidFill>
                <a:effectLst/>
                <a:latin typeface="+mn-lt"/>
                <a:ea typeface="ＭＳ Ｐゴシック" charset="-128"/>
                <a:cs typeface="+mn-cs"/>
              </a:rPr>
              <a:t>Thus, globalization is a two-way street. If globalization has Mickey Mouse ears, it is also talking on an LG mobile phone, buying furniture at IKEA, driving a Toyota Camry, and watching a British-inspired show on a Samsung plasma TV.</a:t>
            </a:r>
          </a:p>
          <a:p>
            <a:endParaRPr lang="en-US" sz="1200" kern="1200" dirty="0">
              <a:solidFill>
                <a:schemeClr val="tx1"/>
              </a:solidFill>
              <a:effectLst/>
              <a:latin typeface="+mn-lt"/>
              <a:ea typeface="ＭＳ Ｐゴシック" charset="-128"/>
              <a:cs typeface="+mn-cs"/>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5B817986-0249-4D9E-A566-B866CDEF6B1F}" type="slidenum">
              <a:rPr lang="en-US"/>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charset="-128"/>
                <a:cs typeface="+mn-cs"/>
              </a:rPr>
              <a:t>Deciding Whether to Go Global</a:t>
            </a:r>
          </a:p>
          <a:p>
            <a:r>
              <a:rPr lang="en-US" sz="1200" kern="1200" dirty="0" smtClean="0">
                <a:solidFill>
                  <a:schemeClr val="tx1"/>
                </a:solidFill>
                <a:effectLst/>
                <a:latin typeface="+mn-lt"/>
                <a:ea typeface="ＭＳ Ｐゴシック" charset="-128"/>
                <a:cs typeface="+mn-cs"/>
              </a:rPr>
              <a:t>Not all companies need to venture into international markets to survive. For example, most local businesses need to market well only in their local marketplaces. Operating domestically is easier and safer. Managers don’t need to learn another country’s language and laws. They don’t have to deal with unstable currencies, face political and legal uncertainties, or redesign their products to suit different customer expectations. However, companies that operate in global industries, where their strategic positions in specific markets are affected strongly by their overall global positions, must compete on a regional or worldwide basis to succeed.</a:t>
            </a:r>
          </a:p>
          <a:p>
            <a:r>
              <a:rPr lang="en-US" sz="1200" kern="1200" dirty="0" smtClean="0">
                <a:solidFill>
                  <a:schemeClr val="tx1"/>
                </a:solidFill>
                <a:effectLst/>
                <a:latin typeface="+mn-lt"/>
                <a:ea typeface="ＭＳ Ｐゴシック" charset="-128"/>
                <a:cs typeface="+mn-cs"/>
              </a:rPr>
              <a:t>Any of several factors might draw a company into the international arena. For example, global competitors might attack the company’s home market by offering better products or lower prices. The company might want to counterattack these competitors in their home markets to tie up their resources. The company’s customers might be expanding abroad and require international servicing. Or, most likely, international markets might simply provide better opportunities for growth. For example, as we discovered in the story at the start of the chapter, Coca-Cola has emphasized international growth in recent years to offset stagnant or declining U.S. soft drink sales. Today, nearly 80 percent of Coca-Cola’s sales come from outside the United States, and the company is making major pushes into 90 emerging markets such as China, India, and the entire African continent.</a:t>
            </a:r>
          </a:p>
          <a:p>
            <a:r>
              <a:rPr lang="en-US" sz="1200" kern="1200" dirty="0" smtClean="0">
                <a:solidFill>
                  <a:schemeClr val="tx1"/>
                </a:solidFill>
                <a:effectLst/>
                <a:latin typeface="+mn-lt"/>
                <a:ea typeface="ＭＳ Ｐゴシック" charset="-128"/>
                <a:cs typeface="+mn-cs"/>
              </a:rPr>
              <a:t>Before going abroad, the company must weigh several risks and answer many questions about its ability to operate globally. Can the company learn to understand the preferences and buyer behavior of consumers in other countries? Can it offer competitively attractive products? Will it be able to adapt to other countries’ business cultures and deal effectively with foreign nationals? Do the company’s managers have the necessary international experience? Has management considered the impact of regulations and the political environments of other countries?</a:t>
            </a:r>
            <a:r>
              <a:rPr lang="en-US" dirty="0" smtClean="0">
                <a:effectLst/>
              </a:rPr>
              <a:t> </a:t>
            </a:r>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a:lstStyle/>
          <a:p>
            <a:fld id="{FD02E11D-99E1-4A12-A776-D8FB9846C82A}" type="slidenum">
              <a:rPr lang="en-US"/>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charset="-128"/>
                <a:cs typeface="+mn-cs"/>
              </a:rPr>
              <a:t>Deciding Which Markets to Enter </a:t>
            </a:r>
          </a:p>
          <a:p>
            <a:r>
              <a:rPr lang="en-US" sz="1200" kern="1200" dirty="0" smtClean="0">
                <a:solidFill>
                  <a:schemeClr val="tx1"/>
                </a:solidFill>
                <a:effectLst/>
                <a:latin typeface="+mn-lt"/>
                <a:ea typeface="ＭＳ Ｐゴシック" charset="-128"/>
                <a:cs typeface="+mn-cs"/>
              </a:rPr>
              <a:t>Before going abroad, the company should try to define its international </a:t>
            </a:r>
            <a:r>
              <a:rPr lang="en-US" sz="1200" i="1" kern="1200" dirty="0" smtClean="0">
                <a:solidFill>
                  <a:schemeClr val="tx1"/>
                </a:solidFill>
                <a:effectLst/>
                <a:latin typeface="+mn-lt"/>
                <a:ea typeface="ＭＳ Ｐゴシック" charset="-128"/>
                <a:cs typeface="+mn-cs"/>
              </a:rPr>
              <a:t>marketing objectives and policies</a:t>
            </a:r>
            <a:r>
              <a:rPr lang="en-US" sz="1200" kern="1200" dirty="0" smtClean="0">
                <a:solidFill>
                  <a:schemeClr val="tx1"/>
                </a:solidFill>
                <a:effectLst/>
                <a:latin typeface="+mn-lt"/>
                <a:ea typeface="ＭＳ Ｐゴシック" charset="-128"/>
                <a:cs typeface="+mn-cs"/>
              </a:rPr>
              <a:t>. It should decide what </a:t>
            </a:r>
            <a:r>
              <a:rPr lang="en-US" sz="1200" i="1" kern="1200" dirty="0" smtClean="0">
                <a:solidFill>
                  <a:schemeClr val="tx1"/>
                </a:solidFill>
                <a:effectLst/>
                <a:latin typeface="+mn-lt"/>
                <a:ea typeface="ＭＳ Ｐゴシック" charset="-128"/>
                <a:cs typeface="+mn-cs"/>
              </a:rPr>
              <a:t>volume</a:t>
            </a:r>
            <a:r>
              <a:rPr lang="en-US" sz="1200" kern="1200" dirty="0" smtClean="0">
                <a:solidFill>
                  <a:schemeClr val="tx1"/>
                </a:solidFill>
                <a:effectLst/>
                <a:latin typeface="+mn-lt"/>
                <a:ea typeface="ＭＳ Ｐゴシック" charset="-128"/>
                <a:cs typeface="+mn-cs"/>
              </a:rPr>
              <a:t> of foreign sales it wants. Most companies start small when they go abroad. Some plan to stay small, seeing international sales as a small part of their business. Other companies have bigger plans, however, seeing international business as equal to or even more important than their domestic business.</a:t>
            </a:r>
          </a:p>
          <a:p>
            <a:r>
              <a:rPr lang="en-US" sz="1200" kern="1200" dirty="0" smtClean="0">
                <a:solidFill>
                  <a:schemeClr val="tx1"/>
                </a:solidFill>
                <a:effectLst/>
                <a:latin typeface="+mn-lt"/>
                <a:ea typeface="ＭＳ Ｐゴシック" charset="-128"/>
                <a:cs typeface="+mn-cs"/>
              </a:rPr>
              <a:t>The company also needs to choose in </a:t>
            </a:r>
            <a:r>
              <a:rPr lang="en-US" sz="1200" i="1" kern="1200" dirty="0" smtClean="0">
                <a:solidFill>
                  <a:schemeClr val="tx1"/>
                </a:solidFill>
                <a:effectLst/>
                <a:latin typeface="+mn-lt"/>
                <a:ea typeface="ＭＳ Ｐゴシック" charset="-128"/>
                <a:cs typeface="+mn-cs"/>
              </a:rPr>
              <a:t>how many</a:t>
            </a:r>
            <a:r>
              <a:rPr lang="en-US" sz="1200" kern="1200" dirty="0" smtClean="0">
                <a:solidFill>
                  <a:schemeClr val="tx1"/>
                </a:solidFill>
                <a:effectLst/>
                <a:latin typeface="+mn-lt"/>
                <a:ea typeface="ＭＳ Ｐゴシック" charset="-128"/>
                <a:cs typeface="+mn-cs"/>
              </a:rPr>
              <a:t> countries it wants to market. Companies must be careful not to spread themselves too thin or expand beyond their capabilities by operating in too many countries too soon. Next, the company needs to decide on the </a:t>
            </a:r>
            <a:r>
              <a:rPr lang="en-US" sz="1200" i="1" kern="1200" dirty="0" smtClean="0">
                <a:solidFill>
                  <a:schemeClr val="tx1"/>
                </a:solidFill>
                <a:effectLst/>
                <a:latin typeface="+mn-lt"/>
                <a:ea typeface="ＭＳ Ｐゴシック" charset="-128"/>
                <a:cs typeface="+mn-cs"/>
              </a:rPr>
              <a:t>types</a:t>
            </a:r>
            <a:r>
              <a:rPr lang="en-US" sz="1200" kern="1200" dirty="0" smtClean="0">
                <a:solidFill>
                  <a:schemeClr val="tx1"/>
                </a:solidFill>
                <a:effectLst/>
                <a:latin typeface="+mn-lt"/>
                <a:ea typeface="ＭＳ Ｐゴシック" charset="-128"/>
                <a:cs typeface="+mn-cs"/>
              </a:rPr>
              <a:t> of countries to enter. A country’s attractiveness depends on the product, geographical factors, income and population, political climate, and other considerations. In recent years, many major new markets have emerged, offering both substantial opportunities and daunting challenges.</a:t>
            </a:r>
          </a:p>
          <a:p>
            <a:r>
              <a:rPr lang="en-US" sz="1200" kern="1200" dirty="0" smtClean="0">
                <a:solidFill>
                  <a:schemeClr val="tx1"/>
                </a:solidFill>
                <a:effectLst/>
                <a:latin typeface="+mn-lt"/>
                <a:ea typeface="ＭＳ Ｐゴシック" charset="-128"/>
                <a:cs typeface="+mn-cs"/>
              </a:rPr>
              <a:t>After listing possible international markets, the company must carefully evaluate each one. It must consider many factors. For example, Walmart’s decision to enter Africa seems like a no-brainer: Taken as a whole, the African market is three times the size of China and is home to more than 1 billion people and six of the world’s ten fastest growing economies. In fact, Walmart recently gained a toehold in Africa by acquiring a majority stake in South African retailer Massmart, which operates its Makro, Game, and other discount and warehouse stores mostly in South Africa but also in 13 other African countries. </a:t>
            </a:r>
          </a:p>
          <a:p>
            <a:r>
              <a:rPr lang="en-US" sz="1200" kern="1200" dirty="0" smtClean="0">
                <a:solidFill>
                  <a:schemeClr val="tx1"/>
                </a:solidFill>
                <a:effectLst/>
                <a:latin typeface="+mn-lt"/>
                <a:ea typeface="ＭＳ Ｐゴシック" charset="-128"/>
                <a:cs typeface="+mn-cs"/>
              </a:rPr>
              <a:t>However, as Walmart considers expanding into African markets, it must ask some important questions. Can it compete effectively on a country-by-country basis with hundreds of local competitors? Will the various African governments be stable and supportive? Does Africa provide for the needed logistics technologies? Can Walmart master the varied and vastly different cultural and buying differences of African consumers? </a:t>
            </a:r>
          </a:p>
          <a:p>
            <a:r>
              <a:rPr lang="en-US" sz="1200" kern="1200" dirty="0" smtClean="0">
                <a:solidFill>
                  <a:schemeClr val="tx1"/>
                </a:solidFill>
                <a:effectLst/>
                <a:latin typeface="+mn-lt"/>
                <a:ea typeface="ＭＳ Ｐゴシック" charset="-128"/>
                <a:cs typeface="+mn-cs"/>
              </a:rPr>
              <a:t>Walmart’s expansion in Africa will likely be a slow process, as it confronts many unfamiliar cultural, political, and logistical challenges. Along with the huge opportunities, many African countries rank among the world’s most difficult places to do business. “You see a market like Nigeria [with a population of more than 150 million] and it feels like a big opportunity,” says the chief executive of Walmart International. “But we’ve learned [that] we really need to think about it a city at a time as opposed to a country at a time.</a:t>
            </a:r>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a:lstStyle/>
          <a:p>
            <a:fld id="{D5C108D7-B65B-4B32-A2E2-466B5C4E6516}" type="slidenum">
              <a:rPr lang="en-US"/>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mn-cs"/>
              </a:rPr>
              <a:t>Possible global markets should be ranked on several factors, including market size, market growth, the cost of doing business, competitive advantage, and risk level. The goal is to determine the potential of each market, using indicators such as those shown in Table 19.1. Then the marketer must decide which markets offer the greatest long-run return on investment.</a:t>
            </a:r>
            <a:endParaRPr lang="en-US" sz="1200" kern="1200" dirty="0">
              <a:solidFill>
                <a:schemeClr val="tx1"/>
              </a:solidFill>
              <a:effectLst/>
              <a:latin typeface="+mn-lt"/>
              <a:ea typeface="ＭＳ Ｐゴシック" charset="-128"/>
              <a:cs typeface="+mn-cs"/>
            </a:endParaRPr>
          </a:p>
        </p:txBody>
      </p:sp>
      <p:sp>
        <p:nvSpPr>
          <p:cNvPr id="53252" name="Slide Number Placeholder 3"/>
          <p:cNvSpPr>
            <a:spLocks noGrp="1"/>
          </p:cNvSpPr>
          <p:nvPr>
            <p:ph type="sldNum" sz="quarter" idx="5"/>
          </p:nvPr>
        </p:nvSpPr>
        <p:spPr bwMode="auto">
          <a:noFill/>
          <a:ln>
            <a:miter lim="800000"/>
            <a:headEnd/>
            <a:tailEnd/>
          </a:ln>
        </p:spPr>
        <p:txBody>
          <a:bodyPr/>
          <a:lstStyle/>
          <a:p>
            <a:fld id="{10EAE344-4874-444F-8408-9CDB12333D99}" type="slidenum">
              <a:rPr lang="en-US"/>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charset="-128"/>
                <a:cs typeface="+mn-cs"/>
              </a:rPr>
              <a:t>Deciding How to Enter the Market</a:t>
            </a:r>
          </a:p>
          <a:p>
            <a:r>
              <a:rPr lang="en-US" sz="1200" kern="1200" dirty="0" smtClean="0">
                <a:solidFill>
                  <a:schemeClr val="tx1"/>
                </a:solidFill>
                <a:effectLst/>
                <a:latin typeface="+mn-lt"/>
                <a:ea typeface="ＭＳ Ｐゴシック" charset="-128"/>
                <a:cs typeface="+mn-cs"/>
              </a:rPr>
              <a:t>Once a company has decided to sell in a foreign country, it must determine the best mode of entry. Its choices are </a:t>
            </a:r>
            <a:r>
              <a:rPr lang="en-US" sz="1200" i="1" kern="1200" dirty="0" smtClean="0">
                <a:solidFill>
                  <a:schemeClr val="tx1"/>
                </a:solidFill>
                <a:effectLst/>
                <a:latin typeface="+mn-lt"/>
                <a:ea typeface="ＭＳ Ｐゴシック" charset="-128"/>
                <a:cs typeface="+mn-cs"/>
              </a:rPr>
              <a:t>exporting</a:t>
            </a:r>
            <a:r>
              <a:rPr lang="en-US" sz="1200" kern="1200" dirty="0" smtClean="0">
                <a:solidFill>
                  <a:schemeClr val="tx1"/>
                </a:solidFill>
                <a:effectLst/>
                <a:latin typeface="+mn-lt"/>
                <a:ea typeface="ＭＳ Ｐゴシック" charset="-128"/>
                <a:cs typeface="+mn-cs"/>
              </a:rPr>
              <a:t>, </a:t>
            </a:r>
            <a:r>
              <a:rPr lang="en-US" sz="1200" i="1" kern="1200" dirty="0" smtClean="0">
                <a:solidFill>
                  <a:schemeClr val="tx1"/>
                </a:solidFill>
                <a:effectLst/>
                <a:latin typeface="+mn-lt"/>
                <a:ea typeface="ＭＳ Ｐゴシック" charset="-128"/>
                <a:cs typeface="+mn-cs"/>
              </a:rPr>
              <a:t>joint venturing</a:t>
            </a:r>
            <a:r>
              <a:rPr lang="en-US" sz="1200" kern="1200" dirty="0" smtClean="0">
                <a:solidFill>
                  <a:schemeClr val="tx1"/>
                </a:solidFill>
                <a:effectLst/>
                <a:latin typeface="+mn-lt"/>
                <a:ea typeface="ＭＳ Ｐゴシック" charset="-128"/>
                <a:cs typeface="+mn-cs"/>
              </a:rPr>
              <a:t>, and </a:t>
            </a:r>
            <a:r>
              <a:rPr lang="en-US" sz="1200" i="1" kern="1200" dirty="0" smtClean="0">
                <a:solidFill>
                  <a:schemeClr val="tx1"/>
                </a:solidFill>
                <a:effectLst/>
                <a:latin typeface="+mn-lt"/>
                <a:ea typeface="ＭＳ Ｐゴシック" charset="-128"/>
                <a:cs typeface="+mn-cs"/>
              </a:rPr>
              <a:t>direct investment</a:t>
            </a:r>
            <a:r>
              <a:rPr lang="en-US" sz="1200" kern="1200" dirty="0" smtClean="0">
                <a:solidFill>
                  <a:schemeClr val="tx1"/>
                </a:solidFill>
                <a:effectLst/>
                <a:latin typeface="+mn-lt"/>
                <a:ea typeface="ＭＳ Ｐゴシック" charset="-128"/>
                <a:cs typeface="+mn-cs"/>
              </a:rPr>
              <a:t>. Figure 19.2 shows three market entry strategies, along with the options each one offers. As the figure shows, each succeeding strategy involves more commitment and risk but also more control and potential profits.</a:t>
            </a:r>
            <a:endParaRPr lang="en-US" dirty="0" smtClean="0"/>
          </a:p>
        </p:txBody>
      </p:sp>
      <p:sp>
        <p:nvSpPr>
          <p:cNvPr id="55300" name="Slide Number Placeholder 3"/>
          <p:cNvSpPr>
            <a:spLocks noGrp="1"/>
          </p:cNvSpPr>
          <p:nvPr>
            <p:ph type="sldNum" sz="quarter" idx="5"/>
          </p:nvPr>
        </p:nvSpPr>
        <p:spPr bwMode="auto">
          <a:noFill/>
          <a:ln>
            <a:miter lim="800000"/>
            <a:headEnd/>
            <a:tailEnd/>
          </a:ln>
        </p:spPr>
        <p:txBody>
          <a:bodyPr/>
          <a:lstStyle/>
          <a:p>
            <a:fld id="{52BAF1E6-5E92-4444-8BA0-7DC8066E5BB0}" type="slidenum">
              <a:rPr lang="en-US"/>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Exporting</a:t>
            </a:r>
          </a:p>
          <a:p>
            <a:r>
              <a:rPr lang="en-US" sz="1200" kern="1200" dirty="0" smtClean="0">
                <a:solidFill>
                  <a:schemeClr val="tx1"/>
                </a:solidFill>
                <a:effectLst/>
                <a:latin typeface="+mn-lt"/>
                <a:ea typeface="ＭＳ Ｐゴシック" charset="-128"/>
                <a:cs typeface="+mn-cs"/>
              </a:rPr>
              <a:t>The simplest way to enter a foreign market is through </a:t>
            </a:r>
            <a:r>
              <a:rPr lang="en-US" sz="1200" b="1" kern="1200" dirty="0" smtClean="0">
                <a:solidFill>
                  <a:schemeClr val="tx1"/>
                </a:solidFill>
                <a:effectLst/>
                <a:latin typeface="+mn-lt"/>
                <a:ea typeface="ＭＳ Ｐゴシック" charset="-128"/>
                <a:cs typeface="+mn-cs"/>
              </a:rPr>
              <a:t>exporting</a:t>
            </a:r>
            <a:r>
              <a:rPr lang="en-US" sz="1200" kern="1200" dirty="0" smtClean="0">
                <a:solidFill>
                  <a:schemeClr val="tx1"/>
                </a:solidFill>
                <a:effectLst/>
                <a:latin typeface="+mn-lt"/>
                <a:ea typeface="ＭＳ Ｐゴシック" charset="-128"/>
                <a:cs typeface="+mn-cs"/>
              </a:rPr>
              <a:t>. The company may passively export its surpluses from time to time, or it may make an active commitment to expand exports to a particular market. In either case, the company produces all its goods in its home country. It may or may not modify them for the export market. Exporting involves the least change in the company’s product lines, organization, investments, or mission.</a:t>
            </a:r>
          </a:p>
          <a:p>
            <a:r>
              <a:rPr lang="en-US" sz="1200" kern="1200" dirty="0" smtClean="0">
                <a:solidFill>
                  <a:schemeClr val="tx1"/>
                </a:solidFill>
                <a:effectLst/>
                <a:latin typeface="+mn-lt"/>
                <a:ea typeface="ＭＳ Ｐゴシック" charset="-128"/>
                <a:cs typeface="+mn-cs"/>
              </a:rPr>
              <a:t>Companies typically start with </a:t>
            </a:r>
            <a:r>
              <a:rPr lang="en-US" sz="1200" i="1" kern="1200" dirty="0" smtClean="0">
                <a:solidFill>
                  <a:schemeClr val="tx1"/>
                </a:solidFill>
                <a:effectLst/>
                <a:latin typeface="+mn-lt"/>
                <a:ea typeface="ＭＳ Ｐゴシック" charset="-128"/>
                <a:cs typeface="+mn-cs"/>
              </a:rPr>
              <a:t>indirect exporting</a:t>
            </a:r>
            <a:r>
              <a:rPr lang="en-US" sz="1200" kern="1200" dirty="0" smtClean="0">
                <a:solidFill>
                  <a:schemeClr val="tx1"/>
                </a:solidFill>
                <a:effectLst/>
                <a:latin typeface="+mn-lt"/>
                <a:ea typeface="ＭＳ Ｐゴシック" charset="-128"/>
                <a:cs typeface="+mn-cs"/>
              </a:rPr>
              <a:t>, working through independent international marketing intermediaries. Indirect exporting involves less investment because the firm does not require an overseas marketing organization or network. It also involves less risk. International marketing intermediaries bring know-how and services to the relationship, so the seller normally makes fewer mistakes. Sellers may eventually move into </a:t>
            </a:r>
            <a:r>
              <a:rPr lang="en-US" sz="1200" i="1" kern="1200" dirty="0" smtClean="0">
                <a:solidFill>
                  <a:schemeClr val="tx1"/>
                </a:solidFill>
                <a:effectLst/>
                <a:latin typeface="+mn-lt"/>
                <a:ea typeface="ＭＳ Ｐゴシック" charset="-128"/>
                <a:cs typeface="+mn-cs"/>
              </a:rPr>
              <a:t>direct exporting</a:t>
            </a:r>
            <a:r>
              <a:rPr lang="en-US" sz="1200" kern="1200" dirty="0" smtClean="0">
                <a:solidFill>
                  <a:schemeClr val="tx1"/>
                </a:solidFill>
                <a:effectLst/>
                <a:latin typeface="+mn-lt"/>
                <a:ea typeface="ＭＳ Ｐゴシック" charset="-128"/>
                <a:cs typeface="+mn-cs"/>
              </a:rPr>
              <a:t>, whereby they handle their own exports. The investment and risk are somewhat greater in this strategy, but so is the potential return.</a:t>
            </a:r>
            <a:endParaRPr lang="en-US" sz="1200" kern="1200" dirty="0">
              <a:solidFill>
                <a:schemeClr val="tx1"/>
              </a:solidFill>
              <a:effectLst/>
              <a:latin typeface="+mn-lt"/>
              <a:ea typeface="ＭＳ Ｐゴシック" charset="-128"/>
              <a:cs typeface="+mn-cs"/>
            </a:endParaRPr>
          </a:p>
        </p:txBody>
      </p:sp>
      <p:sp>
        <p:nvSpPr>
          <p:cNvPr id="57348" name="Slide Number Placeholder 3"/>
          <p:cNvSpPr>
            <a:spLocks noGrp="1"/>
          </p:cNvSpPr>
          <p:nvPr>
            <p:ph type="sldNum" sz="quarter" idx="5"/>
          </p:nvPr>
        </p:nvSpPr>
        <p:spPr bwMode="auto">
          <a:noFill/>
          <a:ln>
            <a:miter lim="800000"/>
            <a:headEnd/>
            <a:tailEnd/>
          </a:ln>
        </p:spPr>
        <p:txBody>
          <a:bodyPr/>
          <a:lstStyle/>
          <a:p>
            <a:fld id="{270D59A6-3259-4F2A-BD2C-81860681B5FF}" type="slidenum">
              <a:rPr lang="en-US"/>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mn-cs"/>
              </a:rPr>
              <a:t>In this chapter, we extend these fundamentals to global marketing. Although we discussed global topics in each previous chapter—it’s difficult to find an area of marketing that doesn’t contain at least some international elements—here we’ll focus on special considerations that companies face when they market their brands globally. Advances in communication, transportation, and other technologies have made the world a much smaller place. Today, almost every firm, large or small, faces international marketing issues. In this chapter, we will examine six major decisions marketers make in going global.</a:t>
            </a:r>
          </a:p>
          <a:p>
            <a:r>
              <a:rPr lang="en-US" sz="1200" b="1" kern="1200" cap="all" dirty="0" smtClean="0">
                <a:solidFill>
                  <a:schemeClr val="tx1"/>
                </a:solidFill>
                <a:effectLst/>
                <a:latin typeface="+mn-lt"/>
                <a:ea typeface="ＭＳ Ｐゴシック" charset="-128"/>
                <a:cs typeface="+mn-cs"/>
              </a:rPr>
              <a:t>Global Marketing Today</a:t>
            </a:r>
          </a:p>
          <a:p>
            <a:r>
              <a:rPr lang="en-US" sz="1200" kern="1200" dirty="0" smtClean="0">
                <a:solidFill>
                  <a:schemeClr val="tx1"/>
                </a:solidFill>
                <a:effectLst/>
                <a:latin typeface="+mn-lt"/>
                <a:ea typeface="ＭＳ Ｐゴシック" charset="-128"/>
                <a:cs typeface="+mn-cs"/>
              </a:rPr>
              <a:t>The world is shrinking rapidly with the advent of faster communication, transportation, and financial flows. Products developed in one country—Samsung electronics, McDonald’s hamburgers, Zara fashions, Caterpillar construction equipment, German BMWs, Facebook social networking—have found enthusiastic acceptance in other countries. It would not be surprising to hear about a German businessman wearing an Italian suit meeting an English friend at a Japanese restaurant who later returns home to drink Russian vodka and watch </a:t>
            </a:r>
            <a:r>
              <a:rPr lang="en-US" sz="1200" i="1" kern="1200" dirty="0" smtClean="0">
                <a:solidFill>
                  <a:schemeClr val="tx1"/>
                </a:solidFill>
                <a:effectLst/>
                <a:latin typeface="+mn-lt"/>
                <a:ea typeface="ＭＳ Ｐゴシック" charset="-128"/>
                <a:cs typeface="+mn-cs"/>
              </a:rPr>
              <a:t>American Idol</a:t>
            </a:r>
            <a:r>
              <a:rPr lang="en-US" sz="1200" kern="1200" dirty="0" smtClean="0">
                <a:solidFill>
                  <a:schemeClr val="tx1"/>
                </a:solidFill>
                <a:effectLst/>
                <a:latin typeface="+mn-lt"/>
                <a:ea typeface="ＭＳ Ｐゴシック" charset="-128"/>
                <a:cs typeface="+mn-cs"/>
              </a:rPr>
              <a:t> on TV.</a:t>
            </a:r>
          </a:p>
          <a:p>
            <a:r>
              <a:rPr lang="en-US" sz="1200" kern="1200" dirty="0" smtClean="0">
                <a:solidFill>
                  <a:schemeClr val="tx1"/>
                </a:solidFill>
                <a:effectLst/>
                <a:latin typeface="+mn-lt"/>
                <a:ea typeface="ＭＳ Ｐゴシック" charset="-128"/>
                <a:cs typeface="+mn-cs"/>
              </a:rPr>
              <a:t>International trade has boomed over the past three decades. Since 1990, the number of multinational corporations in the world has more than doubled to more than 63,000. Some of these multinationals are true giants. In fact, of the largest 150 economies in the world, only 83 are countries. The remaining 67 are multinational corporations. Exxon Mobil, the world’s largest company (based on a weighted average of sales, profits, assets, and market value), has annual revenues greater than the GDP of all but the world’s 25 largest countries.</a:t>
            </a:r>
          </a:p>
          <a:p>
            <a:r>
              <a:rPr lang="en-US" sz="1200" kern="1200" dirty="0" smtClean="0">
                <a:solidFill>
                  <a:schemeClr val="tx1"/>
                </a:solidFill>
                <a:effectLst/>
                <a:latin typeface="+mn-lt"/>
                <a:ea typeface="ＭＳ Ｐゴシック" charset="-128"/>
                <a:cs typeface="+mn-cs"/>
              </a:rPr>
              <a:t>Between 2005 and 2011, total value of world trade merchandise and commercial services grew 10 and 9 percent, respectively. Despite a dip in world trade caused by the recent worldwide recession, the world trade of products and services last year was valued at more than $22.3 trillion, about 28 percent of GDP worldwide.</a:t>
            </a:r>
          </a:p>
          <a:p>
            <a:r>
              <a:rPr lang="en-US" sz="1200" kern="1200" dirty="0" smtClean="0">
                <a:solidFill>
                  <a:schemeClr val="tx1"/>
                </a:solidFill>
                <a:effectLst/>
                <a:latin typeface="+mn-lt"/>
                <a:ea typeface="ＭＳ Ｐゴシック" charset="-128"/>
                <a:cs typeface="+mn-cs"/>
              </a:rPr>
              <a:t>Many U.S. companies have long been successful at international marketing: Coca-Cola, McDonald’s, Starbucks, Nike, GE, IBM, Apple, Colgate, Caterpillar, Boeing, and dozens of other American firms have made the world their market. In the United States, names such as Toyota, Nestlé, IKEA, Canon, Adidas, and Samsung have become household words. Other products and services that appear to be American are, in fact, produced or owned by foreign companies, such as Ben &amp; Jerry’s ice cream, Budweiser beer, 7-Eleven, GE and RCA televisions, Carnation milk, Universal Studios, and Motel 6. Michelin, the oh-so-French tire manufacturer, now does 33 percent of its business in North America; J&amp;J, the maker of quintessentially all-American products such as BAND-AIDs and Johnson’s Baby Shampoo, does nearly 56 percent of its business abroad. And America’s own Caterpillar belongs more to the wider world, with almost 70 percent of its sales coming from outside the United States.</a:t>
            </a:r>
          </a:p>
          <a:p>
            <a:r>
              <a:rPr lang="en-US" sz="1200" kern="1200" dirty="0" smtClean="0">
                <a:solidFill>
                  <a:schemeClr val="tx1"/>
                </a:solidFill>
                <a:effectLst/>
                <a:latin typeface="+mn-lt"/>
                <a:ea typeface="ＭＳ Ｐゴシック" charset="-128"/>
                <a:cs typeface="+mn-cs"/>
              </a:rPr>
              <a:t>But as global trade grows, global competition is also intensifying. Foreign firms are expanding aggressively into new international markets, and home markets are no longer as rich in opportunity. Few industries are currently safe from foreign competition. If companies delay taking steps toward internationalizing, they risk being shut out of growing markets in western and eastern Europe, China and the Pacific Rim, Russia, India, Brazil, and elsewhere. Firms that stay at home to play it safe might not only lose their chances to enter other markets but also risk losing their home markets. Domestic companies that never thought about foreign competitors suddenly find these competitors in their own backyards.</a:t>
            </a:r>
          </a:p>
          <a:p>
            <a:r>
              <a:rPr lang="en-US" sz="1200" kern="1200" dirty="0" smtClean="0">
                <a:solidFill>
                  <a:schemeClr val="tx1"/>
                </a:solidFill>
                <a:effectLst/>
                <a:latin typeface="+mn-lt"/>
                <a:ea typeface="ＭＳ Ｐゴシック" charset="-128"/>
                <a:cs typeface="+mn-cs"/>
              </a:rPr>
              <a:t>Ironically, although the need for companies to go abroad is greater today than in the past, so are the risks. Companies that go global may face highly unstable governments and currencies, restrictive government policies and regulations, and high trade barriers. The recently dampened global economic environment has also created big global challenges. In addition, corruption is an increasing problem; officials in several countries often award business not to the best bidder but to the highest briber.</a:t>
            </a:r>
            <a:r>
              <a:rPr lang="en-US" dirty="0" smtClean="0">
                <a:effectLst/>
              </a:rPr>
              <a:t> </a:t>
            </a:r>
            <a:r>
              <a:rPr lang="en-US" sz="1200" kern="1200" dirty="0" smtClean="0">
                <a:solidFill>
                  <a:schemeClr val="tx1"/>
                </a:solidFill>
                <a:effectLst/>
                <a:latin typeface="+mn-lt"/>
                <a:ea typeface="ＭＳ Ｐゴシック" charset="-128"/>
                <a:cs typeface="+mn-cs"/>
              </a:rPr>
              <a:t>Data from “Fortune 500,” </a:t>
            </a:r>
            <a:r>
              <a:rPr lang="en-US" sz="1200" i="1" kern="1200" dirty="0" smtClean="0">
                <a:solidFill>
                  <a:schemeClr val="tx1"/>
                </a:solidFill>
                <a:effectLst/>
                <a:latin typeface="+mn-lt"/>
                <a:ea typeface="ＭＳ Ｐゴシック" charset="-128"/>
                <a:cs typeface="+mn-cs"/>
              </a:rPr>
              <a:t>Fortune</a:t>
            </a:r>
            <a:r>
              <a:rPr lang="en-US" sz="1200" kern="1200" dirty="0" smtClean="0">
                <a:solidFill>
                  <a:schemeClr val="tx1"/>
                </a:solidFill>
                <a:effectLst/>
                <a:latin typeface="+mn-lt"/>
                <a:ea typeface="ＭＳ Ｐゴシック" charset="-128"/>
                <a:cs typeface="+mn-cs"/>
              </a:rPr>
              <a:t>, May 21, 2012, p. F1, Christopher Stolarski, “The FDI Effect,” Marquette University Research and Scholarship 2011, www.marquette.edu/research/documents/discover-2011-FDI-effect.pdf; and “List of Countries by GDP: List by the CIA World Factbook,” </a:t>
            </a:r>
            <a:r>
              <a:rPr lang="en-US" sz="1200" i="1" kern="1200" dirty="0" smtClean="0">
                <a:solidFill>
                  <a:schemeClr val="tx1"/>
                </a:solidFill>
                <a:effectLst/>
                <a:latin typeface="+mn-lt"/>
                <a:ea typeface="ＭＳ Ｐゴシック" charset="-128"/>
                <a:cs typeface="+mn-cs"/>
              </a:rPr>
              <a:t>Wikipedia</a:t>
            </a:r>
            <a:r>
              <a:rPr lang="en-US" sz="1200" kern="1200" dirty="0" smtClean="0">
                <a:solidFill>
                  <a:schemeClr val="tx1"/>
                </a:solidFill>
                <a:effectLst/>
                <a:latin typeface="+mn-lt"/>
                <a:ea typeface="ＭＳ Ｐゴシック" charset="-128"/>
                <a:cs typeface="+mn-cs"/>
              </a:rPr>
              <a:t>, http://en.wikipedia.org/wiki/List_of_countries_by_GDP_ (nominal), accessed September 2012. </a:t>
            </a:r>
          </a:p>
          <a:p>
            <a:r>
              <a:rPr lang="en-US" sz="1200" kern="1200" dirty="0" smtClean="0">
                <a:solidFill>
                  <a:schemeClr val="tx1"/>
                </a:solidFill>
                <a:effectLst/>
                <a:latin typeface="+mn-lt"/>
                <a:ea typeface="ＭＳ Ｐゴシック" charset="-128"/>
                <a:cs typeface="+mn-cs"/>
              </a:rPr>
              <a:t>“Trade Growth to Slow in 2012 After Strong Deceleration in 2011,” WTO Press Release</a:t>
            </a:r>
            <a:r>
              <a:rPr lang="en-US" sz="1200" i="1" kern="1200" dirty="0" smtClean="0">
                <a:solidFill>
                  <a:schemeClr val="tx1"/>
                </a:solidFill>
                <a:effectLst/>
                <a:latin typeface="+mn-lt"/>
                <a:ea typeface="ＭＳ Ｐゴシック" charset="-128"/>
                <a:cs typeface="+mn-cs"/>
              </a:rPr>
              <a:t>, </a:t>
            </a:r>
            <a:r>
              <a:rPr lang="en-US" sz="1200" kern="1200" dirty="0" smtClean="0">
                <a:solidFill>
                  <a:schemeClr val="tx1"/>
                </a:solidFill>
                <a:effectLst/>
                <a:latin typeface="+mn-lt"/>
                <a:ea typeface="ＭＳ Ｐゴシック" charset="-128"/>
                <a:cs typeface="+mn-cs"/>
              </a:rPr>
              <a:t>April 12, 2012, www.wto.org/english/news_e/pres12_e/pr658_e.htm.</a:t>
            </a:r>
          </a:p>
          <a:p>
            <a:r>
              <a:rPr lang="en-US" sz="1200" kern="1200" dirty="0" smtClean="0">
                <a:solidFill>
                  <a:schemeClr val="tx1"/>
                </a:solidFill>
                <a:effectLst/>
                <a:latin typeface="+mn-lt"/>
                <a:ea typeface="ＭＳ Ｐゴシック" charset="-128"/>
                <a:cs typeface="+mn-cs"/>
              </a:rPr>
              <a:t>Information from www.michelin.com/corporate, www.jnj.com, and www.caterpillar.com, accessed October 2012.</a:t>
            </a:r>
          </a:p>
          <a:p>
            <a:endParaRPr lang="en-US" dirty="0" smtClean="0"/>
          </a:p>
        </p:txBody>
      </p:sp>
      <p:sp>
        <p:nvSpPr>
          <p:cNvPr id="16388" name="Slide Number Placeholder 3"/>
          <p:cNvSpPr>
            <a:spLocks noGrp="1"/>
          </p:cNvSpPr>
          <p:nvPr>
            <p:ph type="sldNum" sz="quarter" idx="5"/>
          </p:nvPr>
        </p:nvSpPr>
        <p:spPr bwMode="auto">
          <a:noFill/>
          <a:ln>
            <a:miter lim="800000"/>
            <a:headEnd/>
            <a:tailEnd/>
          </a:ln>
        </p:spPr>
        <p:txBody>
          <a:bodyPr/>
          <a:lstStyle/>
          <a:p>
            <a:fld id="{B0566E50-51BF-40DD-90F0-14330AEBF787}" type="slidenum">
              <a:rPr lang="en-US"/>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Joint Venturing</a:t>
            </a:r>
          </a:p>
          <a:p>
            <a:r>
              <a:rPr lang="en-US" sz="1200" kern="1200" dirty="0" smtClean="0">
                <a:solidFill>
                  <a:schemeClr val="tx1"/>
                </a:solidFill>
                <a:effectLst/>
                <a:latin typeface="+mn-lt"/>
                <a:ea typeface="ＭＳ Ｐゴシック" charset="-128"/>
                <a:cs typeface="+mn-cs"/>
              </a:rPr>
              <a:t>A second method of entering a foreign market is by </a:t>
            </a:r>
            <a:r>
              <a:rPr lang="en-US" sz="1200" b="1" kern="1200" dirty="0" smtClean="0">
                <a:solidFill>
                  <a:schemeClr val="tx1"/>
                </a:solidFill>
                <a:effectLst/>
                <a:latin typeface="+mn-lt"/>
                <a:ea typeface="ＭＳ Ｐゴシック" charset="-128"/>
                <a:cs typeface="+mn-cs"/>
              </a:rPr>
              <a:t>joint venturing</a:t>
            </a:r>
            <a:r>
              <a:rPr lang="en-US" sz="1200" kern="1200" dirty="0" smtClean="0">
                <a:solidFill>
                  <a:schemeClr val="tx1"/>
                </a:solidFill>
                <a:effectLst/>
                <a:latin typeface="+mn-lt"/>
                <a:ea typeface="ＭＳ Ｐゴシック" charset="-128"/>
                <a:cs typeface="+mn-cs"/>
              </a:rPr>
              <a:t>—joining with foreign companies to produce or market products or services. Joint venturing differs from exporting in that the company joins with a host country partner to sell or market abroad. It differs from direct investment in that an association is formed with someone in the foreign country. There are four types of joint ventures: licensing, contract manufacturing, management contracting, and joint ownership.</a:t>
            </a:r>
            <a:endParaRPr lang="en-US" sz="1200" kern="1200" dirty="0">
              <a:solidFill>
                <a:schemeClr val="tx1"/>
              </a:solidFill>
              <a:effectLst/>
              <a:latin typeface="+mn-lt"/>
              <a:ea typeface="ＭＳ Ｐゴシック" charset="-128"/>
              <a:cs typeface="+mn-cs"/>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84341E43-C267-47D3-BFA7-FE4E2E8F4BB0}" type="slidenum">
              <a:rPr lang="en-US"/>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mn-cs"/>
              </a:rPr>
              <a:t>Licensing</a:t>
            </a:r>
          </a:p>
          <a:p>
            <a:r>
              <a:rPr lang="en-US" sz="1200" b="1" kern="1200" dirty="0" smtClean="0">
                <a:solidFill>
                  <a:schemeClr val="tx1"/>
                </a:solidFill>
                <a:effectLst/>
                <a:latin typeface="+mn-lt"/>
                <a:ea typeface="ＭＳ Ｐゴシック" charset="-128"/>
                <a:cs typeface="+mn-cs"/>
              </a:rPr>
              <a:t>Licensing</a:t>
            </a:r>
            <a:r>
              <a:rPr lang="en-US" sz="1200" kern="1200" dirty="0" smtClean="0">
                <a:solidFill>
                  <a:schemeClr val="tx1"/>
                </a:solidFill>
                <a:effectLst/>
                <a:latin typeface="+mn-lt"/>
                <a:ea typeface="ＭＳ Ｐゴシック" charset="-128"/>
                <a:cs typeface="+mn-cs"/>
              </a:rPr>
              <a:t> is a simple way for a manufacturer to enter international marketing. The company enters into an agreement with a licensee in the foreign market. For a fee or royalty payments, the licensee buys the right to use the company’s manufacturing process, trademark, patent, trade secret, or other item of value. The company thus gains entry into a foreign market at little risk; at the same time, the licensee gains production expertise or a well-known product or name without having to start from scratch.</a:t>
            </a:r>
          </a:p>
          <a:p>
            <a:r>
              <a:rPr lang="en-US" sz="1200" kern="1200" dirty="0" smtClean="0">
                <a:solidFill>
                  <a:schemeClr val="tx1"/>
                </a:solidFill>
                <a:effectLst/>
                <a:latin typeface="+mn-lt"/>
                <a:ea typeface="ＭＳ Ｐゴシック" charset="-128"/>
                <a:cs typeface="+mn-cs"/>
              </a:rPr>
              <a:t>In Japan, Budweiser beer flows from Kirin breweries, and Moringa Milk Company produces Sunkist fruit juice, drinks, and dessert items. Coca-Cola markets internationally by licensing bottlers around the world and supplying them with the syrup needed to produce the product. Its global bottling partners range from the Coca-Cola Bottling Company of Saudi Arabia to Europe-based Coca-Cola Hellenic, which bottles and markets 90 Coca-Cola brands to 560 million people in 30 countries, from Italy and Greece to Nigeria and Russia.</a:t>
            </a:r>
          </a:p>
          <a:p>
            <a:r>
              <a:rPr lang="en-US" sz="1200" kern="1200" dirty="0" smtClean="0">
                <a:solidFill>
                  <a:schemeClr val="tx1"/>
                </a:solidFill>
                <a:effectLst/>
                <a:latin typeface="+mn-lt"/>
                <a:ea typeface="ＭＳ Ｐゴシック" charset="-128"/>
                <a:cs typeface="+mn-cs"/>
              </a:rPr>
              <a:t>Licensing has potential disadvantages, however. The firm has less control over the licensee than it would over its own operations. Furthermore, if the licensee is very successful, the firm has given up these profits, and if and when the contract ends, it may find it has created a competitor.</a:t>
            </a:r>
          </a:p>
          <a:p>
            <a:endParaRPr lang="en-US" dirty="0" smtClean="0"/>
          </a:p>
        </p:txBody>
      </p:sp>
      <p:sp>
        <p:nvSpPr>
          <p:cNvPr id="61444" name="Slide Number Placeholder 3"/>
          <p:cNvSpPr>
            <a:spLocks noGrp="1"/>
          </p:cNvSpPr>
          <p:nvPr>
            <p:ph type="sldNum" sz="quarter" idx="5"/>
          </p:nvPr>
        </p:nvSpPr>
        <p:spPr bwMode="auto">
          <a:noFill/>
          <a:ln>
            <a:miter lim="800000"/>
            <a:headEnd/>
            <a:tailEnd/>
          </a:ln>
        </p:spPr>
        <p:txBody>
          <a:bodyPr/>
          <a:lstStyle/>
          <a:p>
            <a:fld id="{248358D2-8C81-4D1C-9018-B3514EFCB42C}" type="slidenum">
              <a:rPr lang="en-US"/>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mn-cs"/>
              </a:rPr>
              <a:t>Contract Manufacturing</a:t>
            </a:r>
          </a:p>
          <a:p>
            <a:r>
              <a:rPr lang="en-US" sz="1200" kern="1200" dirty="0" smtClean="0">
                <a:solidFill>
                  <a:schemeClr val="tx1"/>
                </a:solidFill>
                <a:effectLst/>
                <a:latin typeface="+mn-lt"/>
                <a:ea typeface="ＭＳ Ｐゴシック" charset="-128"/>
                <a:cs typeface="+mn-cs"/>
              </a:rPr>
              <a:t>Another option is </a:t>
            </a:r>
            <a:r>
              <a:rPr lang="en-US" sz="1200" b="1" kern="1200" dirty="0" smtClean="0">
                <a:solidFill>
                  <a:schemeClr val="tx1"/>
                </a:solidFill>
                <a:effectLst/>
                <a:latin typeface="+mn-lt"/>
                <a:ea typeface="ＭＳ Ｐゴシック" charset="-128"/>
                <a:cs typeface="+mn-cs"/>
              </a:rPr>
              <a:t>contract manufacturing</a:t>
            </a:r>
            <a:r>
              <a:rPr lang="en-US" sz="1200" kern="1200" dirty="0" smtClean="0">
                <a:solidFill>
                  <a:schemeClr val="tx1"/>
                </a:solidFill>
                <a:effectLst/>
                <a:latin typeface="+mn-lt"/>
                <a:ea typeface="ＭＳ Ｐゴシック" charset="-128"/>
                <a:cs typeface="+mn-cs"/>
              </a:rPr>
              <a:t>, in which the company makes agreements with manufacturers in the foreign market to produce its product or provide its service. Sears used this method in opening up department stores in Mexico and Spain, where it found qualified local manufacturers to produce many of the products it sells. The drawbacks of contract manufacturing are decreased control over the manufacturing process and loss of potential profits on manufacturing. The benefits are the chance to start faster, with less risk, and the later opportunity either to form a partnership with or buy out the local manufacturer.</a:t>
            </a:r>
          </a:p>
          <a:p>
            <a:endParaRPr lang="en-US" dirty="0" smtClean="0"/>
          </a:p>
        </p:txBody>
      </p:sp>
      <p:sp>
        <p:nvSpPr>
          <p:cNvPr id="63492" name="Slide Number Placeholder 3"/>
          <p:cNvSpPr>
            <a:spLocks noGrp="1"/>
          </p:cNvSpPr>
          <p:nvPr>
            <p:ph type="sldNum" sz="quarter" idx="5"/>
          </p:nvPr>
        </p:nvSpPr>
        <p:spPr bwMode="auto">
          <a:noFill/>
          <a:ln>
            <a:miter lim="800000"/>
            <a:headEnd/>
            <a:tailEnd/>
          </a:ln>
        </p:spPr>
        <p:txBody>
          <a:bodyPr/>
          <a:lstStyle/>
          <a:p>
            <a:fld id="{F84F092D-5044-47B8-8353-0BE3D1434FA7}" type="slidenum">
              <a:rPr lang="en-US"/>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mn-cs"/>
              </a:rPr>
              <a:t>Management Contracting</a:t>
            </a:r>
          </a:p>
          <a:p>
            <a:r>
              <a:rPr lang="en-US" sz="1200" kern="1200" dirty="0" smtClean="0">
                <a:solidFill>
                  <a:schemeClr val="tx1"/>
                </a:solidFill>
                <a:effectLst/>
                <a:latin typeface="+mn-lt"/>
                <a:ea typeface="ＭＳ Ｐゴシック" charset="-128"/>
                <a:cs typeface="+mn-cs"/>
              </a:rPr>
              <a:t>Under </a:t>
            </a:r>
            <a:r>
              <a:rPr lang="en-US" sz="1200" b="1" kern="1200" dirty="0" smtClean="0">
                <a:solidFill>
                  <a:schemeClr val="tx1"/>
                </a:solidFill>
                <a:effectLst/>
                <a:latin typeface="+mn-lt"/>
                <a:ea typeface="ＭＳ Ｐゴシック" charset="-128"/>
                <a:cs typeface="+mn-cs"/>
              </a:rPr>
              <a:t>management contracting</a:t>
            </a:r>
            <a:r>
              <a:rPr lang="en-US" sz="1200" kern="1200" dirty="0" smtClean="0">
                <a:solidFill>
                  <a:schemeClr val="tx1"/>
                </a:solidFill>
                <a:effectLst/>
                <a:latin typeface="+mn-lt"/>
                <a:ea typeface="ＭＳ Ｐゴシック" charset="-128"/>
                <a:cs typeface="+mn-cs"/>
              </a:rPr>
              <a:t>, the domestic firm provides the management know-how to a foreign company that supplies the capital. In other words, the domestic firm exports management services rather than products. Hilton uses this arrangement in managing hotels around the world. For example, the hotel chain operates DoubleTree by Hilton hotels in countries ranging from the UK and Italy to Peru and Costa Rica, to China, Russia, and Tanzania. The properties are locally owned, but Hilton manages the hotels with its world-renowned hospitality expertise.</a:t>
            </a:r>
          </a:p>
          <a:p>
            <a:r>
              <a:rPr lang="en-US" sz="1200" kern="1200" dirty="0" smtClean="0">
                <a:solidFill>
                  <a:schemeClr val="tx1"/>
                </a:solidFill>
                <a:effectLst/>
                <a:latin typeface="+mn-lt"/>
                <a:ea typeface="ＭＳ Ｐゴシック" charset="-128"/>
                <a:cs typeface="+mn-cs"/>
              </a:rPr>
              <a:t>Management contracting is a low-risk method of getting into a foreign market, and it yields income from the beginning. The arrangement is even more attractive if the contracting firm has an option to buy some share in the managed company later on. The arrangement is not sensible, however, if the company can put its scarce management talent to better uses or if it can make greater profits by undertaking the whole venture. Management contracting also prevents the company from setting up its own operations for a period of time.</a:t>
            </a:r>
          </a:p>
        </p:txBody>
      </p:sp>
      <p:sp>
        <p:nvSpPr>
          <p:cNvPr id="65540" name="Slide Number Placeholder 3"/>
          <p:cNvSpPr>
            <a:spLocks noGrp="1"/>
          </p:cNvSpPr>
          <p:nvPr>
            <p:ph type="sldNum" sz="quarter" idx="5"/>
          </p:nvPr>
        </p:nvSpPr>
        <p:spPr bwMode="auto">
          <a:noFill/>
          <a:ln>
            <a:miter lim="800000"/>
            <a:headEnd/>
            <a:tailEnd/>
          </a:ln>
        </p:spPr>
        <p:txBody>
          <a:bodyPr/>
          <a:lstStyle/>
          <a:p>
            <a:fld id="{E51291B0-338A-4983-A44D-734186C0DE67}" type="slidenum">
              <a:rPr lang="en-US"/>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mn-cs"/>
              </a:rPr>
              <a:t>Joint Ownership</a:t>
            </a:r>
          </a:p>
          <a:p>
            <a:r>
              <a:rPr lang="en-US" sz="1200" b="1" kern="1200" dirty="0" smtClean="0">
                <a:solidFill>
                  <a:schemeClr val="tx1"/>
                </a:solidFill>
                <a:effectLst/>
                <a:latin typeface="+mn-lt"/>
                <a:ea typeface="ＭＳ Ｐゴシック" charset="-128"/>
                <a:cs typeface="+mn-cs"/>
              </a:rPr>
              <a:t>Joint ownership</a:t>
            </a:r>
            <a:r>
              <a:rPr lang="en-US" sz="1200" kern="1200" dirty="0" smtClean="0">
                <a:solidFill>
                  <a:schemeClr val="tx1"/>
                </a:solidFill>
                <a:effectLst/>
                <a:latin typeface="+mn-lt"/>
                <a:ea typeface="ＭＳ Ｐゴシック" charset="-128"/>
                <a:cs typeface="+mn-cs"/>
              </a:rPr>
              <a:t> ventures consist of one company joining forces with foreign investors to create a local business in which they share possession and control. A company may buy an interest in a local firm, or the two parties may form a new business venture. Joint ownership may be needed for economic or political reasons. For example, the firm may lack the financial, physical, or managerial resources to undertake the venture alone. Alternatively, a foreign government may require joint ownership as a condition for entry. </a:t>
            </a:r>
          </a:p>
          <a:p>
            <a:r>
              <a:rPr lang="en-US" sz="1200" kern="1200" dirty="0" smtClean="0">
                <a:solidFill>
                  <a:schemeClr val="tx1"/>
                </a:solidFill>
                <a:effectLst/>
                <a:latin typeface="+mn-lt"/>
                <a:ea typeface="ＭＳ Ｐゴシック" charset="-128"/>
                <a:cs typeface="+mn-cs"/>
              </a:rPr>
              <a:t>Often, companies form joint ownership ventures to merge their complementary strengths in developing a global marketing opportunity. For example, Campbell Soup Company recently formed a 60/40 joint venture with Hong Kong-based Swire Pacific—called Campbell Swire—to help distribute the company’s soups better in China. </a:t>
            </a:r>
          </a:p>
          <a:p>
            <a:r>
              <a:rPr lang="en-US" sz="1200" kern="1200" dirty="0" smtClean="0">
                <a:solidFill>
                  <a:schemeClr val="tx1"/>
                </a:solidFill>
                <a:effectLst/>
                <a:latin typeface="+mn-lt"/>
                <a:ea typeface="ＭＳ Ｐゴシック" charset="-128"/>
                <a:cs typeface="+mn-cs"/>
              </a:rPr>
              <a:t>China represents a tremendous opportunity for Campbell: The Chinese population consumes about 355 billion servings of soup annually, but nearly all of them are homemade. Campbell Swire will be responsible for manufacturing, packaging, branding, marketing, selling, and distributing Campbell’s soups in China. Each company brings unique strengths to the partnership. Campbell is a global leader in marketing and manufacturing soup; Swire Pacific has long experience in food distribution in China and a deep understanding of the Chinese market. Together, each can accomplish more than either could alone. “We’ve made great strides in understanding the market and refining our products to appeal to Chinese consumers,” says the president of Campbell International. “This partnership will help unlock the potential of the soup market in China by pairing Campbell’s brands, recipes, and consumer insights with Swire’s sales force, logistics capabilities, and overall market knowledge.”</a:t>
            </a:r>
          </a:p>
          <a:p>
            <a:r>
              <a:rPr lang="en-US" sz="1200" kern="1200" dirty="0" smtClean="0">
                <a:solidFill>
                  <a:schemeClr val="tx1"/>
                </a:solidFill>
                <a:effectLst/>
                <a:latin typeface="+mn-lt"/>
                <a:ea typeface="ＭＳ Ｐゴシック" charset="-128"/>
                <a:cs typeface="+mn-cs"/>
              </a:rPr>
              <a:t>Joint ownership has certain drawbacks, however. The partners may disagree over investment, marketing, or other policies. Whereas many U.S. firms like to reinvest earnings for growth, local firms often prefer to take out these earnings; whereas U.S. firms emphasize the role of marketing, local investors may rely on selling.</a:t>
            </a:r>
          </a:p>
        </p:txBody>
      </p:sp>
      <p:sp>
        <p:nvSpPr>
          <p:cNvPr id="65540" name="Slide Number Placeholder 3"/>
          <p:cNvSpPr>
            <a:spLocks noGrp="1"/>
          </p:cNvSpPr>
          <p:nvPr>
            <p:ph type="sldNum" sz="quarter" idx="5"/>
          </p:nvPr>
        </p:nvSpPr>
        <p:spPr bwMode="auto">
          <a:noFill/>
          <a:ln>
            <a:miter lim="800000"/>
            <a:headEnd/>
            <a:tailEnd/>
          </a:ln>
        </p:spPr>
        <p:txBody>
          <a:bodyPr/>
          <a:lstStyle/>
          <a:p>
            <a:fld id="{E51291B0-338A-4983-A44D-734186C0DE67}" type="slidenum">
              <a:rPr lang="en-US"/>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Direct Investment</a:t>
            </a:r>
          </a:p>
          <a:p>
            <a:r>
              <a:rPr lang="en-US" sz="1200" kern="1200" dirty="0" smtClean="0">
                <a:solidFill>
                  <a:schemeClr val="tx1"/>
                </a:solidFill>
                <a:effectLst/>
                <a:latin typeface="+mn-lt"/>
                <a:ea typeface="ＭＳ Ｐゴシック" charset="-128"/>
                <a:cs typeface="+mn-cs"/>
              </a:rPr>
              <a:t>The biggest involvement in a foreign market comes through </a:t>
            </a:r>
            <a:r>
              <a:rPr lang="en-US" sz="1200" b="1" kern="1200" dirty="0" smtClean="0">
                <a:solidFill>
                  <a:schemeClr val="tx1"/>
                </a:solidFill>
                <a:effectLst/>
                <a:latin typeface="+mn-lt"/>
                <a:ea typeface="ＭＳ Ｐゴシック" charset="-128"/>
                <a:cs typeface="+mn-cs"/>
              </a:rPr>
              <a:t>direct investment</a:t>
            </a:r>
            <a:r>
              <a:rPr lang="en-US" sz="1200" kern="1200" dirty="0" smtClean="0">
                <a:solidFill>
                  <a:schemeClr val="tx1"/>
                </a:solidFill>
                <a:effectLst/>
                <a:latin typeface="+mn-lt"/>
                <a:ea typeface="ＭＳ Ｐゴシック" charset="-128"/>
                <a:cs typeface="+mn-cs"/>
              </a:rPr>
              <a:t>—the development of foreign-based assembly or manufacturing facilities. For example, Ford has made direct investments in several Asian countries, including India, China, and Thailand. It recently began building its second facility in India, a $1 billion state-of-the-art manufacturing and engineering plant that will produce 240,000 cars a year, helping to satisfying Ford’s burgeoning demand in India and other Asian markets. Similarly, Honda and Toyota have made substantial direct manufacturing investments in North America. For example, more than 87 percent of the Honda and Acura models sold in the United States are made in North America. “Our fundamental philosophy is to produce where we sell,” says a Honda executive.</a:t>
            </a:r>
          </a:p>
          <a:p>
            <a:r>
              <a:rPr lang="en-US" sz="1200" kern="1200" dirty="0" smtClean="0">
                <a:solidFill>
                  <a:schemeClr val="tx1"/>
                </a:solidFill>
                <a:effectLst/>
                <a:latin typeface="+mn-lt"/>
                <a:ea typeface="ＭＳ Ｐゴシック" charset="-128"/>
                <a:cs typeface="+mn-cs"/>
              </a:rPr>
              <a:t>If a company has gained experience in exporting and if the foreign market is large enough, foreign production facilities offer many advantages. The firm may have lower costs in the form of cheaper labor or raw materials, foreign government investment incentives, and freight savings. The firm may also improve its image in the host country because it creates jobs. Generally, a firm develops a deeper relationship with the government, customers, local suppliers, and distributors, allowing it to adapt its products to the local market better. Finally, the firm keeps full control over the investment and therefore can develop manufacturing and marketing policies that serve its long-term international objectives.</a:t>
            </a:r>
          </a:p>
          <a:p>
            <a:r>
              <a:rPr lang="en-US" sz="1200" kern="1200" dirty="0" smtClean="0">
                <a:solidFill>
                  <a:schemeClr val="tx1"/>
                </a:solidFill>
                <a:effectLst/>
                <a:latin typeface="+mn-lt"/>
                <a:ea typeface="ＭＳ Ｐゴシック" charset="-128"/>
                <a:cs typeface="+mn-cs"/>
              </a:rPr>
              <a:t>The main disadvantage of direct investment is that the firm faces many risks, such as restricted or devalued currencies, falling markets, or government changes. In some cases, a firm has no choice but to accept these risks if it wants to operate in the host country.</a:t>
            </a:r>
          </a:p>
        </p:txBody>
      </p:sp>
      <p:sp>
        <p:nvSpPr>
          <p:cNvPr id="67588" name="Slide Number Placeholder 3"/>
          <p:cNvSpPr>
            <a:spLocks noGrp="1"/>
          </p:cNvSpPr>
          <p:nvPr>
            <p:ph type="sldNum" sz="quarter" idx="5"/>
          </p:nvPr>
        </p:nvSpPr>
        <p:spPr bwMode="auto">
          <a:noFill/>
          <a:ln>
            <a:miter lim="800000"/>
            <a:headEnd/>
            <a:tailEnd/>
          </a:ln>
        </p:spPr>
        <p:txBody>
          <a:bodyPr/>
          <a:lstStyle/>
          <a:p>
            <a:fld id="{F672C9B6-33B4-4CA1-8286-706BD7A0B3A5}" type="slidenum">
              <a:rPr lang="en-US"/>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a:lstStyle/>
          <a:p>
            <a:r>
              <a:rPr lang="en-US" sz="1200" b="1" kern="1200" cap="all" dirty="0" smtClean="0">
                <a:solidFill>
                  <a:schemeClr val="tx1"/>
                </a:solidFill>
                <a:effectLst/>
                <a:latin typeface="+mn-lt"/>
                <a:ea typeface="ＭＳ Ｐゴシック" charset="-128"/>
                <a:cs typeface="+mn-cs"/>
              </a:rPr>
              <a:t>Deciding on the Global Marketing Program</a:t>
            </a:r>
          </a:p>
          <a:p>
            <a:r>
              <a:rPr lang="en-US" sz="1200" kern="1200" dirty="0" smtClean="0">
                <a:solidFill>
                  <a:schemeClr val="tx1"/>
                </a:solidFill>
                <a:effectLst/>
                <a:latin typeface="+mn-lt"/>
                <a:ea typeface="ＭＳ Ｐゴシック" charset="-128"/>
                <a:cs typeface="+mn-cs"/>
              </a:rPr>
              <a:t>Companies that operate in one or more foreign markets must decide how much, if at all, to adapt their marketing strategies and programs to local conditions. At one extreme are global companies that use </a:t>
            </a:r>
            <a:r>
              <a:rPr lang="en-US" sz="1200" b="1" kern="1200" dirty="0" smtClean="0">
                <a:solidFill>
                  <a:schemeClr val="tx1"/>
                </a:solidFill>
                <a:effectLst/>
                <a:latin typeface="+mn-lt"/>
                <a:ea typeface="ＭＳ Ｐゴシック" charset="-128"/>
                <a:cs typeface="+mn-cs"/>
              </a:rPr>
              <a:t>standardized global marketing</a:t>
            </a:r>
            <a:r>
              <a:rPr lang="en-US" sz="1200" kern="1200" dirty="0" smtClean="0">
                <a:solidFill>
                  <a:schemeClr val="tx1"/>
                </a:solidFill>
                <a:effectLst/>
                <a:latin typeface="+mn-lt"/>
                <a:ea typeface="ＭＳ Ｐゴシック" charset="-128"/>
                <a:cs typeface="+mn-cs"/>
              </a:rPr>
              <a:t>, essentially using the same marketing strategy approaches and marketing mix worldwide. At the other extreme is </a:t>
            </a:r>
            <a:r>
              <a:rPr lang="en-US" sz="1200" b="1" kern="1200" dirty="0" smtClean="0">
                <a:solidFill>
                  <a:schemeClr val="tx1"/>
                </a:solidFill>
                <a:effectLst/>
                <a:latin typeface="+mn-lt"/>
                <a:ea typeface="ＭＳ Ｐゴシック" charset="-128"/>
                <a:cs typeface="+mn-cs"/>
              </a:rPr>
              <a:t>adapted global marketing</a:t>
            </a:r>
            <a:r>
              <a:rPr lang="en-US" sz="1200" kern="1200" dirty="0" smtClean="0">
                <a:solidFill>
                  <a:schemeClr val="tx1"/>
                </a:solidFill>
                <a:effectLst/>
                <a:latin typeface="+mn-lt"/>
                <a:ea typeface="ＭＳ Ｐゴシック" charset="-128"/>
                <a:cs typeface="+mn-cs"/>
              </a:rPr>
              <a:t>. In this case, the producer adjusts the marketing strategy and mix elements to each target market, resulting in more costs but hopefully producing a larger market share and return.</a:t>
            </a:r>
          </a:p>
          <a:p>
            <a:r>
              <a:rPr lang="en-US" sz="1200" kern="1200" dirty="0" smtClean="0">
                <a:solidFill>
                  <a:schemeClr val="tx1"/>
                </a:solidFill>
                <a:effectLst/>
                <a:latin typeface="+mn-lt"/>
                <a:ea typeface="ＭＳ Ｐゴシック" charset="-128"/>
                <a:cs typeface="+mn-cs"/>
              </a:rPr>
              <a:t>The question of whether to adapt or standardize the marketing strategy and program has been much debated over the years. On the one hand, some global marketers believe that technology is making the world a smaller place, and consumer needs around the world are becoming more similar. This paves the way for global brands and standardized global marketing. Global branding and standardization, in turn, result in greater brand power and reduced costs from economies of scale.</a:t>
            </a:r>
          </a:p>
          <a:p>
            <a:r>
              <a:rPr lang="en-US" sz="1200" kern="1200" dirty="0" smtClean="0">
                <a:solidFill>
                  <a:schemeClr val="tx1"/>
                </a:solidFill>
                <a:effectLst/>
                <a:latin typeface="+mn-lt"/>
                <a:ea typeface="ＭＳ Ｐゴシック" charset="-128"/>
                <a:cs typeface="+mn-cs"/>
              </a:rPr>
              <a:t>On the other hand, the marketing concept holds that marketing programs will be more effective if tailored to the unique needs of each targeted customer group. If this concept applies within a country, it should apply even more across international markets. Despite global convergence, consumers in different countries still have widely varied cultural backgrounds. They still differ significantly in their needs and wants, spending power, product preferences, and shopping patterns. Because these differences are hard to change, most marketers today adapt their products, prices, channels, and promotions to fit consumer desires in each country.</a:t>
            </a:r>
          </a:p>
          <a:p>
            <a:r>
              <a:rPr lang="en-US" sz="1200" kern="1200" dirty="0" smtClean="0">
                <a:solidFill>
                  <a:schemeClr val="tx1"/>
                </a:solidFill>
                <a:effectLst/>
                <a:latin typeface="+mn-lt"/>
                <a:ea typeface="ＭＳ Ｐゴシック" charset="-128"/>
                <a:cs typeface="+mn-cs"/>
              </a:rPr>
              <a:t>However, global standardization is not an all-or-nothing proposition. It’s a matter of degree. Most international marketers suggest that companies should “think globally but act locally”—that they should seek a balance between standardization and adaptation. Starbucks has found this balance internationally, leveraging its substantial global brand recognition but adapting its marketing and operations to specific markets. The company’s overall brand strategy provides global strategic direction. Then regional or local units focus on adapting the strategy and brand to specific local markets such as India and China (see Real Marketing 19.2). “The best brand organizations drive a single-minded brand purpose and then challenge and empower local marketers to develop the best activation mix to bring that to fruition in every market,” says a global branding expert.</a:t>
            </a:r>
          </a:p>
          <a:p>
            <a:r>
              <a:rPr lang="en-US" sz="1200" kern="1200" dirty="0" smtClean="0">
                <a:solidFill>
                  <a:schemeClr val="tx1"/>
                </a:solidFill>
                <a:effectLst/>
                <a:latin typeface="+mn-lt"/>
                <a:ea typeface="ＭＳ Ｐゴシック" charset="-128"/>
                <a:cs typeface="+mn-cs"/>
              </a:rPr>
              <a:t>&lt;insert ex19.12 inside Real Marketing 19.2&gt;</a:t>
            </a:r>
          </a:p>
          <a:p>
            <a:r>
              <a:rPr lang="en-US" sz="1200" kern="1200" dirty="0" smtClean="0">
                <a:solidFill>
                  <a:schemeClr val="tx1"/>
                </a:solidFill>
                <a:effectLst/>
                <a:latin typeface="+mn-lt"/>
                <a:ea typeface="ＭＳ Ｐゴシック" charset="-128"/>
                <a:cs typeface="+mn-cs"/>
              </a:rPr>
              <a:t>Collectively, local brands still account for the overwhelming majority of consumers’ purchases. “The vast majority of people still lead very local lives,” says a global analyst. “By all means go global, but the first thing you have to do is win on the ground. You have to go local.” Another analyst agrees: “You need to respect local culture and become part of it.” A global brand must “engage with consumers in a way that feels local to them.” Simon Clift, former chief marketing officer at global consumer-goods giant Unilever, put it this way: “We’re trying to strike a balance between being mindlessly global and hopelessly local.”</a:t>
            </a:r>
          </a:p>
          <a:p>
            <a:r>
              <a:rPr lang="en-US" sz="1200" kern="1200" dirty="0" smtClean="0">
                <a:solidFill>
                  <a:schemeClr val="tx1"/>
                </a:solidFill>
                <a:effectLst/>
                <a:latin typeface="+mn-lt"/>
                <a:ea typeface="ＭＳ Ｐゴシック" charset="-128"/>
                <a:cs typeface="+mn-cs"/>
              </a:rPr>
              <a:t>McDonald’s operates this way: It uses the same basic fast-food look, layout, and operating model in its restaurants around the world but adapts its menu and design to local tastes. For example, McDonald’s France uses the power of its global brand and operating model but has redefined itself as a French company that adapts to the needs and preferences of French consumers:</a:t>
            </a:r>
          </a:p>
          <a:p>
            <a:r>
              <a:rPr lang="en-US" sz="1200" kern="1200" dirty="0" smtClean="0">
                <a:solidFill>
                  <a:schemeClr val="tx1"/>
                </a:solidFill>
                <a:effectLst/>
                <a:latin typeface="+mn-lt"/>
                <a:ea typeface="ＭＳ Ｐゴシック" charset="-128"/>
                <a:cs typeface="+mn-cs"/>
              </a:rPr>
              <a:t>France—the land of haute cuisine, fine wine, and cheese—would be the last place you would expect to find McDonald’s thriving. Yet the fast-food giant has turned the France into its second-most profitable world market. Although a McDonald’s in Paris might at first seem a lot like one in Chicago, McDonald’s has carefully adapted its French operations to the preferences of local customers. At the most basic level, although the lion’s share of revenues come from burgers and fries, McDonald’s France has changed its menu to the French palate. For example, it offers up burgers with French cheeses such as chevre, cantel, and bleu, as well as whole-grain French mustard sauce. The French love their bread and are crazy about baguettes, so McDonald’s bakes baguettes fresh in-house and offers them both as a breakfast item and in McBaguette sandwiches. And in response to the growing French trend for healthy eating, the menu in France includes reduced salt on french fries, fresh fruit packets, and “le Big Mac” with a whole-wheat-bun option. </a:t>
            </a:r>
          </a:p>
          <a:p>
            <a:r>
              <a:rPr lang="en-US" sz="1200" kern="1200" dirty="0" smtClean="0">
                <a:solidFill>
                  <a:schemeClr val="tx1"/>
                </a:solidFill>
                <a:effectLst/>
                <a:latin typeface="+mn-lt"/>
                <a:ea typeface="ＭＳ Ｐゴシック" charset="-128"/>
                <a:cs typeface="+mn-cs"/>
              </a:rPr>
              <a:t>&lt;ex19.13&gt;</a:t>
            </a:r>
          </a:p>
          <a:p>
            <a:r>
              <a:rPr lang="en-US" sz="1200" kern="1200" dirty="0" smtClean="0">
                <a:solidFill>
                  <a:schemeClr val="tx1"/>
                </a:solidFill>
                <a:effectLst/>
                <a:latin typeface="+mn-lt"/>
                <a:ea typeface="ＭＳ Ｐゴシック" charset="-128"/>
                <a:cs typeface="+mn-cs"/>
              </a:rPr>
              <a:t>But perhaps the biggest difference isn’t in the food, but in the design of the restaurants themselves, which have been adapted to suit French lifestyles. For example, French meal times tend to be longer, with more food consumed per sitting. So McDonald’s has refined its restaurant interiors there with plush, comfortable chairs and high-impact wall graphics to create a welcoming environment where customers want to linger—a stark departure from its American strategy of minimizing customer visiting time and maximizing guest turnover. McDonald’s even provides table-side service, especially for lingering diners inclined to order an additional coffee or dessert. As a result, the average French customer spends about $15 per visit to McDonald’s—four times what their American counterparts spend. </a:t>
            </a:r>
          </a:p>
          <a:p>
            <a:r>
              <a:rPr lang="en-US" sz="1200" kern="1200" dirty="0" smtClean="0">
                <a:solidFill>
                  <a:schemeClr val="tx1"/>
                </a:solidFill>
                <a:effectLst/>
                <a:latin typeface="+mn-lt"/>
                <a:ea typeface="ＭＳ Ｐゴシック" charset="-128"/>
                <a:cs typeface="+mn-cs"/>
              </a:rPr>
              <a:t>Marc de Swaan Arons, “There Is Absolutely a Need for One Single Global Vision,” </a:t>
            </a:r>
            <a:r>
              <a:rPr lang="en-US" sz="1200" i="1" kern="1200" dirty="0" smtClean="0">
                <a:solidFill>
                  <a:schemeClr val="tx1"/>
                </a:solidFill>
                <a:effectLst/>
                <a:latin typeface="+mn-lt"/>
                <a:ea typeface="ＭＳ Ｐゴシック" charset="-128"/>
                <a:cs typeface="+mn-cs"/>
              </a:rPr>
              <a:t>Marketing News,</a:t>
            </a:r>
            <a:r>
              <a:rPr lang="en-US" sz="1200" kern="1200" dirty="0" smtClean="0">
                <a:solidFill>
                  <a:schemeClr val="tx1"/>
                </a:solidFill>
                <a:effectLst/>
                <a:latin typeface="+mn-lt"/>
                <a:ea typeface="ＭＳ Ｐゴシック" charset="-128"/>
                <a:cs typeface="+mn-cs"/>
              </a:rPr>
              <a:t> September 30, 2011, p. 30.</a:t>
            </a:r>
          </a:p>
          <a:p>
            <a:r>
              <a:rPr lang="en-US" sz="1200" kern="1200" dirty="0" smtClean="0">
                <a:solidFill>
                  <a:schemeClr val="tx1"/>
                </a:solidFill>
                <a:effectLst/>
                <a:latin typeface="+mn-lt"/>
                <a:ea typeface="ＭＳ Ｐゴシック" charset="-128"/>
                <a:cs typeface="+mn-cs"/>
              </a:rPr>
              <a:t>Quotes from Andrew McMains, “To Compete Globally, Brands Must Adapt,” </a:t>
            </a:r>
            <a:r>
              <a:rPr lang="en-US" sz="1200" i="1" kern="1200" dirty="0" smtClean="0">
                <a:solidFill>
                  <a:schemeClr val="tx1"/>
                </a:solidFill>
                <a:effectLst/>
                <a:latin typeface="+mn-lt"/>
                <a:ea typeface="ＭＳ Ｐゴシック" charset="-128"/>
                <a:cs typeface="+mn-cs"/>
              </a:rPr>
              <a:t>Adweek</a:t>
            </a:r>
            <a:r>
              <a:rPr lang="en-US" sz="1200" kern="1200" dirty="0" smtClean="0">
                <a:solidFill>
                  <a:schemeClr val="tx1"/>
                </a:solidFill>
                <a:effectLst/>
                <a:latin typeface="+mn-lt"/>
                <a:ea typeface="ＭＳ Ｐゴシック" charset="-128"/>
                <a:cs typeface="+mn-cs"/>
              </a:rPr>
              <a:t>, September 25, 2008, accessed at www.adweek.com; Pankaj Ghemawat, “Regional Strategies for Global Leadership,” </a:t>
            </a:r>
            <a:r>
              <a:rPr lang="en-US" sz="1200" i="1" kern="1200" dirty="0" smtClean="0">
                <a:solidFill>
                  <a:schemeClr val="tx1"/>
                </a:solidFill>
                <a:effectLst/>
                <a:latin typeface="+mn-lt"/>
                <a:ea typeface="ＭＳ Ｐゴシック" charset="-128"/>
                <a:cs typeface="+mn-cs"/>
              </a:rPr>
              <a:t>Harvard Business Review</a:t>
            </a:r>
            <a:r>
              <a:rPr lang="en-US" sz="1200" kern="1200" dirty="0" smtClean="0">
                <a:solidFill>
                  <a:schemeClr val="tx1"/>
                </a:solidFill>
                <a:effectLst/>
                <a:latin typeface="+mn-lt"/>
                <a:ea typeface="ＭＳ Ｐゴシック" charset="-128"/>
                <a:cs typeface="+mn-cs"/>
              </a:rPr>
              <a:t>, December 2005, pp. 97–108; Eric Pfanner, “The Myth of the Global Brand,” </a:t>
            </a:r>
            <a:r>
              <a:rPr lang="en-US" sz="1200" i="1" kern="1200" dirty="0" smtClean="0">
                <a:solidFill>
                  <a:schemeClr val="tx1"/>
                </a:solidFill>
                <a:effectLst/>
                <a:latin typeface="+mn-lt"/>
                <a:ea typeface="ＭＳ Ｐゴシック" charset="-128"/>
                <a:cs typeface="+mn-cs"/>
              </a:rPr>
              <a:t>New York Times</a:t>
            </a:r>
            <a:r>
              <a:rPr lang="en-US" sz="1200" kern="1200" dirty="0" smtClean="0">
                <a:solidFill>
                  <a:schemeClr val="tx1"/>
                </a:solidFill>
                <a:effectLst/>
                <a:latin typeface="+mn-lt"/>
                <a:ea typeface="ＭＳ Ｐゴシック" charset="-128"/>
                <a:cs typeface="+mn-cs"/>
              </a:rPr>
              <a:t>, January 11, 2009, www.nytimes.com; and Marc de Swaan Arons, “There Is Absolutely a Need for One Single Global Vision,” </a:t>
            </a:r>
            <a:r>
              <a:rPr lang="en-US" sz="1200" i="1" kern="1200" dirty="0" smtClean="0">
                <a:solidFill>
                  <a:schemeClr val="tx1"/>
                </a:solidFill>
                <a:effectLst/>
                <a:latin typeface="+mn-lt"/>
                <a:ea typeface="ＭＳ Ｐゴシック" charset="-128"/>
                <a:cs typeface="+mn-cs"/>
              </a:rPr>
              <a:t>Marketing News,</a:t>
            </a:r>
            <a:r>
              <a:rPr lang="en-US" sz="1200" kern="1200" dirty="0" smtClean="0">
                <a:solidFill>
                  <a:schemeClr val="tx1"/>
                </a:solidFill>
                <a:effectLst/>
                <a:latin typeface="+mn-lt"/>
                <a:ea typeface="ＭＳ Ｐゴシック" charset="-128"/>
                <a:cs typeface="+mn-cs"/>
              </a:rPr>
              <a:t> September 30, 2011, p. 30. Also see Pankej Ghemawat, “Finding Your Strategy in the New Landscape,” </a:t>
            </a:r>
            <a:r>
              <a:rPr lang="en-US" sz="1200" i="1" kern="1200" dirty="0" smtClean="0">
                <a:solidFill>
                  <a:schemeClr val="tx1"/>
                </a:solidFill>
                <a:effectLst/>
                <a:latin typeface="+mn-lt"/>
                <a:ea typeface="ＭＳ Ｐゴシック" charset="-128"/>
                <a:cs typeface="+mn-cs"/>
              </a:rPr>
              <a:t>Harvard Business Review</a:t>
            </a:r>
            <a:r>
              <a:rPr lang="en-US" sz="1200" kern="1200" dirty="0" smtClean="0">
                <a:solidFill>
                  <a:schemeClr val="tx1"/>
                </a:solidFill>
                <a:effectLst/>
                <a:latin typeface="+mn-lt"/>
                <a:ea typeface="ＭＳ Ｐゴシック" charset="-128"/>
                <a:cs typeface="+mn-cs"/>
              </a:rPr>
              <a:t>, March 2010, pp. 54–60.</a:t>
            </a:r>
          </a:p>
          <a:p>
            <a:r>
              <a:rPr lang="en-US" sz="1200" i="0" kern="1200" dirty="0" smtClean="0">
                <a:solidFill>
                  <a:schemeClr val="tx1"/>
                </a:solidFill>
                <a:effectLst/>
                <a:latin typeface="+mn-lt"/>
                <a:ea typeface="ＭＳ Ｐゴシック" charset="-128"/>
                <a:cs typeface="+mn-cs"/>
              </a:rPr>
              <a:t>Adapted from </a:t>
            </a:r>
            <a:r>
              <a:rPr lang="en-US" sz="1200" kern="1200" dirty="0" smtClean="0">
                <a:solidFill>
                  <a:schemeClr val="tx1"/>
                </a:solidFill>
                <a:effectLst/>
                <a:latin typeface="+mn-lt"/>
                <a:ea typeface="ＭＳ Ｐゴシック" charset="-128"/>
                <a:cs typeface="+mn-cs"/>
              </a:rPr>
              <a:t>information</a:t>
            </a:r>
            <a:r>
              <a:rPr lang="en-US" sz="1200" i="0" kern="1200" dirty="0" smtClean="0">
                <a:solidFill>
                  <a:schemeClr val="tx1"/>
                </a:solidFill>
                <a:effectLst/>
                <a:latin typeface="+mn-lt"/>
                <a:ea typeface="ＭＳ Ｐゴシック" charset="-128"/>
                <a:cs typeface="+mn-cs"/>
              </a:rPr>
              <a:t> in Lucy Fancourt, Bredesen Lewis, and Nicholas Majka,</a:t>
            </a:r>
            <a:r>
              <a:rPr lang="en-US" sz="1200" i="1" kern="1200" dirty="0" smtClean="0">
                <a:solidFill>
                  <a:schemeClr val="tx1"/>
                </a:solidFill>
                <a:effectLst/>
                <a:latin typeface="+mn-lt"/>
                <a:ea typeface="ＭＳ Ｐゴシック" charset="-128"/>
                <a:cs typeface="+mn-cs"/>
              </a:rPr>
              <a:t> </a:t>
            </a:r>
            <a:r>
              <a:rPr lang="en-US" sz="1200" i="0" kern="1200" dirty="0" smtClean="0">
                <a:solidFill>
                  <a:schemeClr val="tx1"/>
                </a:solidFill>
                <a:effectLst/>
                <a:latin typeface="+mn-lt"/>
                <a:ea typeface="ＭＳ Ｐゴシック" charset="-128"/>
                <a:cs typeface="+mn-cs"/>
              </a:rPr>
              <a:t>“</a:t>
            </a:r>
            <a:r>
              <a:rPr lang="en-US" sz="1200" kern="1200" dirty="0" smtClean="0">
                <a:solidFill>
                  <a:schemeClr val="tx1"/>
                </a:solidFill>
                <a:effectLst/>
                <a:latin typeface="+mn-lt"/>
                <a:ea typeface="ＭＳ Ｐゴシック" charset="-128"/>
                <a:cs typeface="+mn-cs"/>
              </a:rPr>
              <a:t>Born in the USA, Made in France: How McDonald’s Succeeds in the Land of Michelin Stars,” </a:t>
            </a:r>
            <a:r>
              <a:rPr lang="en-US" sz="1200" i="1" kern="1200" dirty="0" smtClean="0">
                <a:solidFill>
                  <a:schemeClr val="tx1"/>
                </a:solidFill>
                <a:effectLst/>
                <a:latin typeface="+mn-lt"/>
                <a:ea typeface="ＭＳ Ｐゴシック" charset="-128"/>
                <a:cs typeface="+mn-cs"/>
              </a:rPr>
              <a:t>Knowledge@Wharton,</a:t>
            </a:r>
            <a:r>
              <a:rPr lang="en-US" sz="1200" kern="1200" dirty="0" smtClean="0">
                <a:solidFill>
                  <a:schemeClr val="tx1"/>
                </a:solidFill>
                <a:effectLst/>
                <a:latin typeface="+mn-lt"/>
                <a:ea typeface="ＭＳ Ｐゴシック" charset="-128"/>
                <a:cs typeface="+mn-cs"/>
              </a:rPr>
              <a:t> January 3, 2012, http://knowledge.wharton.upenn.edu/article.cfm?articleid=2906.</a:t>
            </a:r>
            <a:endParaRPr lang="en-US" sz="1200" kern="1200" dirty="0">
              <a:solidFill>
                <a:schemeClr val="tx1"/>
              </a:solidFill>
              <a:effectLst/>
              <a:latin typeface="+mn-lt"/>
              <a:ea typeface="ＭＳ Ｐゴシック" charset="-128"/>
              <a:cs typeface="+mn-cs"/>
            </a:endParaRPr>
          </a:p>
        </p:txBody>
      </p:sp>
      <p:sp>
        <p:nvSpPr>
          <p:cNvPr id="69636" name="Slide Number Placeholder 3"/>
          <p:cNvSpPr>
            <a:spLocks noGrp="1"/>
          </p:cNvSpPr>
          <p:nvPr>
            <p:ph type="sldNum" sz="quarter" idx="5"/>
          </p:nvPr>
        </p:nvSpPr>
        <p:spPr bwMode="auto">
          <a:noFill/>
          <a:ln>
            <a:miter lim="800000"/>
            <a:headEnd/>
            <a:tailEnd/>
          </a:ln>
        </p:spPr>
        <p:txBody>
          <a:bodyPr/>
          <a:lstStyle/>
          <a:p>
            <a:fld id="{785A6B54-23D6-4A45-AC9F-AB8D89076736}" type="slidenum">
              <a:rPr lang="en-US"/>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Product</a:t>
            </a:r>
          </a:p>
          <a:p>
            <a:r>
              <a:rPr lang="en-US" sz="1200" kern="1200" dirty="0" smtClean="0">
                <a:solidFill>
                  <a:schemeClr val="tx1"/>
                </a:solidFill>
                <a:effectLst/>
                <a:latin typeface="+mn-lt"/>
                <a:ea typeface="ＭＳ Ｐゴシック" charset="-128"/>
                <a:cs typeface="+mn-cs"/>
              </a:rPr>
              <a:t>Five strategies are used for adapting product and marketing communication strategies to a global market (see Figure 19.3). We first discuss the three product strategies and then turn to the two communication strategies.</a:t>
            </a:r>
          </a:p>
          <a:p>
            <a:r>
              <a:rPr lang="en-US" sz="1200" b="1" kern="1200" dirty="0" smtClean="0">
                <a:solidFill>
                  <a:schemeClr val="tx1"/>
                </a:solidFill>
                <a:effectLst/>
                <a:latin typeface="+mn-lt"/>
                <a:ea typeface="ＭＳ Ｐゴシック" charset="-128"/>
                <a:cs typeface="+mn-cs"/>
              </a:rPr>
              <a:t>Straight product extension</a:t>
            </a:r>
            <a:r>
              <a:rPr lang="en-US" sz="1200" kern="1200" dirty="0" smtClean="0">
                <a:solidFill>
                  <a:schemeClr val="tx1"/>
                </a:solidFill>
                <a:effectLst/>
                <a:latin typeface="+mn-lt"/>
                <a:ea typeface="ＭＳ Ｐゴシック" charset="-128"/>
                <a:cs typeface="+mn-cs"/>
              </a:rPr>
              <a:t> means marketing a product in a foreign market without making any changes to the product. Top management tells its marketing people, “Take the product as is and find customers for it.” The first step, however, should be to find out whether foreign consumers use that product and what form they prefer.</a:t>
            </a:r>
          </a:p>
          <a:p>
            <a:r>
              <a:rPr lang="en-US" sz="1200" kern="1200" dirty="0" smtClean="0">
                <a:solidFill>
                  <a:schemeClr val="tx1"/>
                </a:solidFill>
                <a:effectLst/>
                <a:latin typeface="+mn-lt"/>
                <a:ea typeface="ＭＳ Ｐゴシック" charset="-128"/>
                <a:cs typeface="+mn-cs"/>
              </a:rPr>
              <a:t>Straight extension has been successful in some cases and disastrous in others. Apple iPads, Gillette razors, Black &amp; Decker tools, and even 7–11 Slurpees are all sold successfully in about the same form around the world. But when General Foods introduced its standard powdered JELL-O in the British market, it discovered that British consumers prefer a solid wafer or cake form. Likewise, Philips began to make a profit in Japan only after it reduced the size of its coffeemakers to fit into smaller Japanese kitchens and its shavers to fit smaller Japanese hands. Straight extension is tempting because it involves no additional product development costs, manufacturing changes, or new promotion. But it can be costly in the long run if products fail to satisfy consumers in specific global markets.</a:t>
            </a:r>
          </a:p>
          <a:p>
            <a:r>
              <a:rPr lang="en-US" sz="1200" b="1" kern="1200" dirty="0" smtClean="0">
                <a:solidFill>
                  <a:schemeClr val="tx1"/>
                </a:solidFill>
                <a:effectLst/>
                <a:latin typeface="+mn-lt"/>
                <a:ea typeface="ＭＳ Ｐゴシック" charset="-128"/>
                <a:cs typeface="+mn-cs"/>
              </a:rPr>
              <a:t>Product adaptation</a:t>
            </a:r>
            <a:r>
              <a:rPr lang="en-US" sz="1200" kern="1200" dirty="0" smtClean="0">
                <a:solidFill>
                  <a:schemeClr val="tx1"/>
                </a:solidFill>
                <a:effectLst/>
                <a:latin typeface="+mn-lt"/>
                <a:ea typeface="ＭＳ Ｐゴシック" charset="-128"/>
                <a:cs typeface="+mn-cs"/>
              </a:rPr>
              <a:t> involves changing the product to meet local requirements, conditions, or wants. For example, Kraft has adapted its popular Oreo cookie to the unique tastes of consumers all around the world, whether it’s mango-and-orange flavored Oreos in the Asia Pacific region, green tea Oreos in China, a chocolate and peanut variety  Indonesia, or banana and dulce de leche in Argentina. Chinese Oreos are less sweet that the American standard; Oreos in India are less bitter. </a:t>
            </a:r>
          </a:p>
          <a:p>
            <a:r>
              <a:rPr lang="en-US" sz="1200" kern="1200" dirty="0" smtClean="0">
                <a:solidFill>
                  <a:schemeClr val="tx1"/>
                </a:solidFill>
                <a:effectLst/>
                <a:latin typeface="+mn-lt"/>
                <a:ea typeface="ＭＳ Ｐゴシック" charset="-128"/>
                <a:cs typeface="+mn-cs"/>
              </a:rPr>
              <a:t>As another example, although the U.S. and European versions of the feisty little Fiat 500 might look a lot alike, Fiat has made stem-to-stern adaptations in the U.S. model to meet U.S. safety standards and American buyer expectations. To name just a few modifications, the U.S. Fiat 500 has a redesigned engine that offers the power demanded by U.S. consumers while simultaneously providing the better gas mileage and lower emissions required by the country’s regulations. The gas tank is 40 percent larger to accommodate the longer driving distances that are typical in the United States, and there’s lots more insulation in the U.S. car to keep it quiet enough for Americans. Another big difference—the cupholders:</a:t>
            </a:r>
          </a:p>
          <a:p>
            <a:r>
              <a:rPr lang="en-US" sz="1200" kern="1200" dirty="0" smtClean="0">
                <a:solidFill>
                  <a:schemeClr val="tx1"/>
                </a:solidFill>
                <a:effectLst/>
                <a:latin typeface="+mn-lt"/>
                <a:ea typeface="ＭＳ Ｐゴシック" charset="-128"/>
                <a:cs typeface="+mn-cs"/>
              </a:rPr>
              <a:t>A silly matter to Europeans, but vital to Americans, the U.S. Fiat 500 has an enlarged pod of holders up front to fit U.S.-size drinks, instead of the small European holders, plus two additional holders at the rear of the floor console. The in-car beverage concept is so foreign to Europeans that the 500 design team didn’t understand the need for more and bigger holders—until one engineer drew a cartoon of an American wearing one of those gimmick hats that hold two beer cans and have long tubes at straws. Then everybody said, “Ah, yes.”</a:t>
            </a:r>
          </a:p>
          <a:p>
            <a:r>
              <a:rPr lang="en-US" sz="1200" b="1" kern="1200" dirty="0" smtClean="0">
                <a:solidFill>
                  <a:schemeClr val="tx1"/>
                </a:solidFill>
                <a:effectLst/>
                <a:latin typeface="+mn-lt"/>
                <a:ea typeface="ＭＳ Ｐゴシック" charset="-128"/>
                <a:cs typeface="+mn-cs"/>
              </a:rPr>
              <a:t>Product invention</a:t>
            </a:r>
            <a:r>
              <a:rPr lang="en-US" sz="1200" kern="1200" dirty="0" smtClean="0">
                <a:solidFill>
                  <a:schemeClr val="tx1"/>
                </a:solidFill>
                <a:effectLst/>
                <a:latin typeface="+mn-lt"/>
                <a:ea typeface="ＭＳ Ｐゴシック" charset="-128"/>
                <a:cs typeface="+mn-cs"/>
              </a:rPr>
              <a:t> consists of creating something new to meet the needs of consumers in a given country. As markets have gone global, companies ranging from appliance manufacturers and carmakers to candy and soft drink producers have developed products that meet the special purchasing needs of low-income consumers in developing economies. For example, Ford developed the economical, low-priced Figo model especially for entry-level consumers in India; GM created the inexpensive Baojun for China (the name means “treasured horse”). Chinese appliance producer Haier developed sturdier washing machines for rural users in emerging markets, where it found that lighter-duty machines often became clogged with mud when farmers used them to clean vegetables as well as clothes.</a:t>
            </a:r>
          </a:p>
          <a:p>
            <a:r>
              <a:rPr lang="en-US" sz="1200" kern="1200" dirty="0" smtClean="0">
                <a:solidFill>
                  <a:schemeClr val="tx1"/>
                </a:solidFill>
                <a:effectLst/>
                <a:latin typeface="+mn-lt"/>
                <a:ea typeface="ＭＳ Ｐゴシック" charset="-128"/>
                <a:cs typeface="+mn-cs"/>
              </a:rPr>
              <a:t>Similarly, Finnish mobile phone maker Nokia has created full-featured but rugged and low-cost phones especially designed for the harsher living conditions faced by less-affluent consumers in large developing countries such as India, China, and Kenya. For instance, it developed dustproof keypads, which are crucial in dry, hot countries with many unpaved roads. Some phones have built-in radio antennas for areas where radio is the main source of entertainment. And after learning that poor people often share their phones, the company developed handsets with multiple address books. Thanks to such innovation, Nokia is the market leader in Africa, the Middle East, Eastern Europe, and Asia.</a:t>
            </a:r>
          </a:p>
        </p:txBody>
      </p:sp>
      <p:sp>
        <p:nvSpPr>
          <p:cNvPr id="71684" name="Slide Number Placeholder 3"/>
          <p:cNvSpPr>
            <a:spLocks noGrp="1"/>
          </p:cNvSpPr>
          <p:nvPr>
            <p:ph type="sldNum" sz="quarter" idx="5"/>
          </p:nvPr>
        </p:nvSpPr>
        <p:spPr bwMode="auto">
          <a:noFill/>
          <a:ln>
            <a:miter lim="800000"/>
            <a:headEnd/>
            <a:tailEnd/>
          </a:ln>
        </p:spPr>
        <p:txBody>
          <a:bodyPr/>
          <a:lstStyle/>
          <a:p>
            <a:fld id="{B2C53657-389C-40FD-B383-3A9804D77F16}" type="slidenum">
              <a:rPr lang="en-US"/>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a:normAutofit fontScale="70000" lnSpcReduction="20000"/>
          </a:bodyPr>
          <a:lstStyle/>
          <a:p>
            <a:endParaRPr lang="en-US" dirty="0" smtClean="0"/>
          </a:p>
          <a:p>
            <a:r>
              <a:rPr lang="en-US" sz="1200" b="1" kern="1200" dirty="0" smtClean="0">
                <a:solidFill>
                  <a:schemeClr val="tx1"/>
                </a:solidFill>
                <a:effectLst/>
                <a:latin typeface="+mn-lt"/>
                <a:ea typeface="ＭＳ Ｐゴシック" charset="-128"/>
                <a:cs typeface="+mn-cs"/>
              </a:rPr>
              <a:t>Promotion</a:t>
            </a:r>
          </a:p>
          <a:p>
            <a:r>
              <a:rPr lang="en-US" sz="1200" kern="1200" dirty="0" smtClean="0">
                <a:solidFill>
                  <a:schemeClr val="tx1"/>
                </a:solidFill>
                <a:effectLst/>
                <a:latin typeface="+mn-lt"/>
                <a:ea typeface="ＭＳ Ｐゴシック" charset="-128"/>
                <a:cs typeface="+mn-cs"/>
              </a:rPr>
              <a:t>Companies can either adopt the same communication strategy they use in the home market or change it for each local market. Consider advertising messages. Some global companies use a standardized advertising theme around the world. For example, Apple sold millions of iPods with a single global campaign featuring silhouetted figures dancing against a colorful background. And other than for language, the Apple website looks about the same for any of the more than 70 countries in which Apple markets its products, from Australia to Senegal to the Czech Republic.</a:t>
            </a:r>
          </a:p>
          <a:p>
            <a:r>
              <a:rPr lang="en-US" sz="1200" kern="1200" dirty="0" smtClean="0">
                <a:solidFill>
                  <a:schemeClr val="tx1"/>
                </a:solidFill>
                <a:effectLst/>
                <a:latin typeface="+mn-lt"/>
                <a:ea typeface="ＭＳ Ｐゴシック" charset="-128"/>
                <a:cs typeface="+mn-cs"/>
              </a:rPr>
              <a:t>Of course, even in highly standardized communications campaigns, some adjustments might be required for language and cultural differences. For example, in Western markets, fast-casual clothing retailer H&amp;M runs fashion ads with models showing liberal amounts of bare skin. But in the Middle East, where attitudes toward public nudity are more conservative, the retailer runs the same ads digital adapted to better cover its models.</a:t>
            </a:r>
          </a:p>
          <a:p>
            <a:r>
              <a:rPr lang="en-US" sz="1200" kern="1200" dirty="0" smtClean="0">
                <a:solidFill>
                  <a:schemeClr val="tx1"/>
                </a:solidFill>
                <a:effectLst/>
                <a:latin typeface="+mn-lt"/>
                <a:ea typeface="ＭＳ Ｐゴシック" charset="-128"/>
                <a:cs typeface="+mn-cs"/>
              </a:rPr>
              <a:t>&lt;ex19.14&gt;</a:t>
            </a:r>
          </a:p>
          <a:p>
            <a:r>
              <a:rPr lang="en-US" sz="1200" kern="1200" dirty="0" smtClean="0">
                <a:solidFill>
                  <a:schemeClr val="tx1"/>
                </a:solidFill>
                <a:effectLst/>
                <a:latin typeface="+mn-lt"/>
                <a:ea typeface="ＭＳ Ｐゴシック" charset="-128"/>
                <a:cs typeface="+mn-cs"/>
              </a:rPr>
              <a:t>Global companies often have difficulty crossing the language barrier, with results ranging from mild embarrassment to outright failure. Seemingly innocuous brand names and advertising phrases can take on unintended or hidden meanings when translated into other languages. For example, Interbrand of London, the firm that created household names such as Prozac and Acura, recently developed a brand name “hall of shame” list, which contained these and other foreign brand names you’re never likely to see inside the local Kroger supermarket: Krapp toilet paper (Denmark), Plopp chocolate (Scandinavia), Crapsy Fruit cereal (France), Poo curry powder (Argentina), and Pschitt lemonade (France). Similarly, advertising themes often lose—or gain—something in the translation. In Chinese, the KFC slogan “finger-lickin’ good” came out as “eat your fingers off.” And Motorola’s Hellomoto ringtone sounds like “Hello, Fatty” in India. Marketers must be watchful to avoid such mistakes. </a:t>
            </a:r>
          </a:p>
          <a:p>
            <a:r>
              <a:rPr lang="en-US" sz="1200" kern="1200" dirty="0" smtClean="0">
                <a:solidFill>
                  <a:schemeClr val="tx1"/>
                </a:solidFill>
                <a:effectLst/>
                <a:latin typeface="+mn-lt"/>
                <a:ea typeface="ＭＳ Ｐゴシック" charset="-128"/>
                <a:cs typeface="+mn-cs"/>
              </a:rPr>
              <a:t>Other companies follow a strategy of </a:t>
            </a:r>
            <a:r>
              <a:rPr lang="en-US" sz="1200" b="1" kern="1200" dirty="0" smtClean="0">
                <a:solidFill>
                  <a:schemeClr val="tx1"/>
                </a:solidFill>
                <a:effectLst/>
                <a:latin typeface="+mn-lt"/>
                <a:ea typeface="ＭＳ Ｐゴシック" charset="-128"/>
                <a:cs typeface="+mn-cs"/>
              </a:rPr>
              <a:t>communication adaptation</a:t>
            </a:r>
            <a:r>
              <a:rPr lang="en-US" sz="1200" kern="1200" dirty="0" smtClean="0">
                <a:solidFill>
                  <a:schemeClr val="tx1"/>
                </a:solidFill>
                <a:effectLst/>
                <a:latin typeface="+mn-lt"/>
                <a:ea typeface="ＭＳ Ｐゴシック" charset="-128"/>
                <a:cs typeface="+mn-cs"/>
              </a:rPr>
              <a:t>, fully adapting their advertising messages to local markets. Consumer products marketer Unilever does this for many of its brands. For example, whereas ads for Unilever toothpaste brands in Western markets might emphasize anything from whiter teeth or fresher breath to greater sex appeal, ads in Africa take a more basic educational approach, emphasizing the importance of brushing twice a day. And Unilever adapts the positioning, formulation, and appeals for its Sunsilk Lively Clean &amp; Fresh shampoo to serve the varying needs of consumers in different markets. Consider this example:</a:t>
            </a:r>
          </a:p>
          <a:p>
            <a:r>
              <a:rPr lang="en-US" sz="1200" kern="1200" dirty="0" smtClean="0">
                <a:solidFill>
                  <a:schemeClr val="tx1"/>
                </a:solidFill>
                <a:effectLst/>
                <a:latin typeface="+mn-lt"/>
                <a:ea typeface="ＭＳ Ｐゴシック" charset="-128"/>
                <a:cs typeface="+mn-cs"/>
              </a:rPr>
              <a:t>Thick waves of hair cascade over a woman’s shoulder. She gives a flirtatious flick of her locks and tells viewers that they too can get such a luxurious mane—if they buy the shampoo she is holding up to the camera. That is the script for your standard shampoo commercial. Cut to the television spot for Sunsilk’s Lively Clean &amp; Fresh shampoo. Another young, smiling woman is the star, but there is not a strand of hair in sight. Her tresses are completely covered by a tudung, the head scarf worn by many Muslim women in Malaysia. The pitch? Lively Clean &amp; Fresh helps remove excess oil from the scalp and hair—a common problem among wearers of tudungs. Unilever says the product is the first shampoo to speak directly to the “lifestyle of a tudung wearer.” The ad begins with the young woman saying that now she can do what she wants without worrying about her hair, before she goes on to kick a goal in a coed soccer game. As the Islamic population has grown in size and affluence—there are now 1.57 billion Muslims worldwide—Unilever and other multinationals are seeking to tap into the market.</a:t>
            </a:r>
          </a:p>
          <a:p>
            <a:r>
              <a:rPr lang="en-US" sz="1200" kern="1200" dirty="0" smtClean="0">
                <a:solidFill>
                  <a:schemeClr val="tx1"/>
                </a:solidFill>
                <a:effectLst/>
                <a:latin typeface="+mn-lt"/>
                <a:ea typeface="ＭＳ Ｐゴシック" charset="-128"/>
                <a:cs typeface="+mn-cs"/>
              </a:rPr>
              <a:t>Media also need to be adapted internationally because media availability and regulations vary from country to country. TV advertising time is very limited in Europe, for instance, ranging from four hours a day in France to none in Scandinavian countries. Advertisers must buy time months in advance, and they have little control over airtimes. However, mobile phone ads are much more widely accepted in Europe and Asia than in the United States. Magazines also vary in effectiveness. For example, magazines are a major medium in Italy but a minor one in Austria. Newspapers are national in the United Kingdom but only local in Spain.</a:t>
            </a:r>
          </a:p>
        </p:txBody>
      </p:sp>
      <p:sp>
        <p:nvSpPr>
          <p:cNvPr id="75780" name="Slide Number Placeholder 3"/>
          <p:cNvSpPr>
            <a:spLocks noGrp="1"/>
          </p:cNvSpPr>
          <p:nvPr>
            <p:ph type="sldNum" sz="quarter" idx="5"/>
          </p:nvPr>
        </p:nvSpPr>
        <p:spPr bwMode="auto">
          <a:noFill/>
          <a:ln>
            <a:miter lim="800000"/>
            <a:headEnd/>
            <a:tailEnd/>
          </a:ln>
        </p:spPr>
        <p:txBody>
          <a:bodyPr/>
          <a:lstStyle/>
          <a:p>
            <a:fld id="{0EB6A207-FEB6-4E1D-B225-5FD23B8506CD}" type="slidenum">
              <a:rPr lang="en-US"/>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Price</a:t>
            </a:r>
          </a:p>
          <a:p>
            <a:r>
              <a:rPr lang="en-US" sz="1200" kern="1200" dirty="0" smtClean="0">
                <a:solidFill>
                  <a:schemeClr val="tx1"/>
                </a:solidFill>
                <a:effectLst/>
                <a:latin typeface="+mn-lt"/>
                <a:ea typeface="ＭＳ Ｐゴシック" charset="-128"/>
                <a:cs typeface="+mn-cs"/>
              </a:rPr>
              <a:t>Companies also face many considerations in setting their international prices. For example, how might Makita price its tools globally? It could set a uniform price globally, but this amount would be too high a price in poor countries and not high enough in rich ones. It could charge what consumers in each country would bear, but this strategy ignores differences in the actual costs from country to country. Finally, the company could use a standard markup of its costs everywhere, but this approach might price Makita out of the market in some countries where costs are high.</a:t>
            </a:r>
          </a:p>
          <a:p>
            <a:r>
              <a:rPr lang="en-US" sz="1200" kern="1200" dirty="0" smtClean="0">
                <a:solidFill>
                  <a:schemeClr val="tx1"/>
                </a:solidFill>
                <a:effectLst/>
                <a:latin typeface="+mn-lt"/>
                <a:ea typeface="ＭＳ Ｐゴシック" charset="-128"/>
                <a:cs typeface="+mn-cs"/>
              </a:rPr>
              <a:t>Regardless of how companies go about pricing their products, their foreign prices probably will be higher than their domestic prices for comparable products. An Apple iPad 3 that sells for $499 in the United States goes for $624 in the United Kingdom. Why? Apple faces a </a:t>
            </a:r>
            <a:r>
              <a:rPr lang="en-US" sz="1200" i="1" kern="1200" dirty="0" smtClean="0">
                <a:solidFill>
                  <a:schemeClr val="tx1"/>
                </a:solidFill>
                <a:effectLst/>
                <a:latin typeface="+mn-lt"/>
                <a:ea typeface="ＭＳ Ｐゴシック" charset="-128"/>
                <a:cs typeface="+mn-cs"/>
              </a:rPr>
              <a:t>price escalation</a:t>
            </a:r>
            <a:r>
              <a:rPr lang="en-US" sz="1200" kern="1200" dirty="0" smtClean="0">
                <a:solidFill>
                  <a:schemeClr val="tx1"/>
                </a:solidFill>
                <a:effectLst/>
                <a:latin typeface="+mn-lt"/>
                <a:ea typeface="ＭＳ Ｐゴシック" charset="-128"/>
                <a:cs typeface="+mn-cs"/>
              </a:rPr>
              <a:t> problem. It must add the cost of transportation, tariffs, importer margin, wholesaler margin, and retailer margin to its factory price. Depending on these added costs, a product may have to sell for two to five times as much in another country to make the same profit.</a:t>
            </a:r>
          </a:p>
          <a:p>
            <a:r>
              <a:rPr lang="en-US" sz="1200" kern="1200" dirty="0" smtClean="0">
                <a:solidFill>
                  <a:schemeClr val="tx1"/>
                </a:solidFill>
                <a:effectLst/>
                <a:latin typeface="+mn-lt"/>
                <a:ea typeface="ＭＳ Ｐゴシック" charset="-128"/>
                <a:cs typeface="+mn-cs"/>
              </a:rPr>
              <a:t>To overcome this problem when selling to less-affluent consumers in developing countries, many companies make simpler or smaller versions of their products that can be sold at lower prices. Others have introduced new, more affordable brands in emerging markets. For example, Levi recently launched the Denizen brand, created for teens and young adults in emerging markets such as China, India, and Brazil who cannot afford Levi’s-branded jeans. The name combines the first four letters of </a:t>
            </a:r>
            <a:r>
              <a:rPr lang="en-US" sz="1200" i="1" kern="1200" dirty="0" smtClean="0">
                <a:solidFill>
                  <a:schemeClr val="tx1"/>
                </a:solidFill>
                <a:effectLst/>
                <a:latin typeface="+mn-lt"/>
                <a:ea typeface="ＭＳ Ｐゴシック" charset="-128"/>
                <a:cs typeface="+mn-cs"/>
              </a:rPr>
              <a:t>denim</a:t>
            </a:r>
            <a:r>
              <a:rPr lang="en-US" sz="1200" kern="1200" dirty="0" smtClean="0">
                <a:solidFill>
                  <a:schemeClr val="tx1"/>
                </a:solidFill>
                <a:effectLst/>
                <a:latin typeface="+mn-lt"/>
                <a:ea typeface="ＭＳ Ｐゴシック" charset="-128"/>
                <a:cs typeface="+mn-cs"/>
              </a:rPr>
              <a:t> with </a:t>
            </a:r>
            <a:r>
              <a:rPr lang="en-US" sz="1200" i="1" kern="1200" dirty="0" smtClean="0">
                <a:solidFill>
                  <a:schemeClr val="tx1"/>
                </a:solidFill>
                <a:effectLst/>
                <a:latin typeface="+mn-lt"/>
                <a:ea typeface="ＭＳ Ｐゴシック" charset="-128"/>
                <a:cs typeface="+mn-cs"/>
              </a:rPr>
              <a:t>zen</a:t>
            </a:r>
            <a:r>
              <a:rPr lang="en-US" sz="1200" kern="1200" dirty="0" smtClean="0">
                <a:solidFill>
                  <a:schemeClr val="tx1"/>
                </a:solidFill>
                <a:effectLst/>
                <a:latin typeface="+mn-lt"/>
                <a:ea typeface="ＭＳ Ｐゴシック" charset="-128"/>
                <a:cs typeface="+mn-cs"/>
              </a:rPr>
              <a:t>, a word with Japanese and Chinese roots that means “meditative state” or “escape from the hustle and bustle of everyday life.”</a:t>
            </a:r>
          </a:p>
          <a:p>
            <a:r>
              <a:rPr lang="en-US" sz="1200" kern="1200" dirty="0" smtClean="0">
                <a:solidFill>
                  <a:schemeClr val="tx1"/>
                </a:solidFill>
                <a:effectLst/>
                <a:latin typeface="+mn-lt"/>
                <a:ea typeface="ＭＳ Ｐゴシック" charset="-128"/>
                <a:cs typeface="+mn-cs"/>
              </a:rPr>
              <a:t>Recent economic and technological forces have had an impact on global pricing. For example, the Internet is making global price differences more obvious. When firms sell their wares over the Internet, customers can see how much products sell for in different countries. They can even order a given product directly from the company location or dealer offering the lowest price. This is forcing companies toward more standardized international pricing.</a:t>
            </a:r>
          </a:p>
        </p:txBody>
      </p:sp>
      <p:sp>
        <p:nvSpPr>
          <p:cNvPr id="77828" name="Slide Number Placeholder 3"/>
          <p:cNvSpPr>
            <a:spLocks noGrp="1"/>
          </p:cNvSpPr>
          <p:nvPr>
            <p:ph type="sldNum" sz="quarter" idx="5"/>
          </p:nvPr>
        </p:nvSpPr>
        <p:spPr bwMode="auto">
          <a:noFill/>
          <a:ln>
            <a:miter lim="800000"/>
            <a:headEnd/>
            <a:tailEnd/>
          </a:ln>
        </p:spPr>
        <p:txBody>
          <a:bodyPr/>
          <a:lstStyle/>
          <a:p>
            <a:fld id="{1F03F2C7-E936-4389-99BE-01D4B23E72E9}" type="slidenum">
              <a:rPr lang="en-US"/>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mn-cs"/>
              </a:rPr>
              <a:t>A </a:t>
            </a:r>
            <a:r>
              <a:rPr lang="en-US" sz="1200" b="1" kern="1200" dirty="0" smtClean="0">
                <a:solidFill>
                  <a:schemeClr val="tx1"/>
                </a:solidFill>
                <a:effectLst/>
                <a:latin typeface="+mn-lt"/>
                <a:ea typeface="ＭＳ Ｐゴシック" charset="-128"/>
                <a:cs typeface="+mn-cs"/>
              </a:rPr>
              <a:t>global firm</a:t>
            </a:r>
            <a:r>
              <a:rPr lang="en-US" sz="1200" kern="1200" dirty="0" smtClean="0">
                <a:solidFill>
                  <a:schemeClr val="tx1"/>
                </a:solidFill>
                <a:effectLst/>
                <a:latin typeface="+mn-lt"/>
                <a:ea typeface="ＭＳ Ｐゴシック" charset="-128"/>
                <a:cs typeface="+mn-cs"/>
              </a:rPr>
              <a:t> is one that, by operating in more than one country, gains marketing, production, R&amp;D, and financial advantages that are not available to purely domestic competitors. Since the global company sees the world as one market, it minimizes the importance of national boundaries and develops global brands. The global company raises capital, obtains materials and components, and manufactures and markets its goods wherever it can do the best job. </a:t>
            </a:r>
          </a:p>
          <a:p>
            <a:r>
              <a:rPr lang="en-US" sz="1200" kern="1200" dirty="0" smtClean="0">
                <a:solidFill>
                  <a:schemeClr val="tx1"/>
                </a:solidFill>
                <a:effectLst/>
                <a:latin typeface="+mn-lt"/>
                <a:ea typeface="ＭＳ Ｐゴシック" charset="-128"/>
                <a:cs typeface="+mn-cs"/>
              </a:rPr>
              <a:t>For example, U.S.-based Otis Elevator, the world’s largest elevator maker, is headquartered in Farmington, Connecticut. However, it offers products in more than 200 countries and achieves more than 83 percent of its sales from outside the United States. It gets elevator door systems from France, small geared parts from Spain, electronics from Germany, and special motor drives from Japan. It operates manufacturing facilities in the Americas, Europe, and Asia, and engineering and test centers in the United States, Austria, Brazil, China, Czech Republic, France, Germany, India, Italy, Japan, Korea, and Spain. In turn, Otis Elevator is a wholly owned subsidiary of global commercial and aerospace giant United Technologies Corporation</a:t>
            </a:r>
            <a:r>
              <a:rPr lang="en-US" sz="1200" kern="1200" baseline="30000" dirty="0" smtClean="0">
                <a:solidFill>
                  <a:schemeClr val="tx1"/>
                </a:solidFill>
                <a:effectLst/>
                <a:latin typeface="+mn-lt"/>
                <a:ea typeface="ＭＳ Ｐゴシック" charset="-128"/>
                <a:cs typeface="+mn-cs"/>
              </a:rPr>
              <a:t> </a:t>
            </a:r>
            <a:r>
              <a:rPr lang="en-US" sz="1200" kern="1200" dirty="0" smtClean="0">
                <a:solidFill>
                  <a:schemeClr val="tx1"/>
                </a:solidFill>
                <a:effectLst/>
                <a:latin typeface="+mn-lt"/>
                <a:ea typeface="ＭＳ Ｐゴシック" charset="-128"/>
                <a:cs typeface="+mn-cs"/>
              </a:rPr>
              <a:t>. Many of today’s global corporations—both large and small—have become truly borderless.</a:t>
            </a:r>
          </a:p>
          <a:p>
            <a:r>
              <a:rPr lang="en-US" sz="1200" kern="1200" dirty="0" smtClean="0">
                <a:solidFill>
                  <a:schemeClr val="tx1"/>
                </a:solidFill>
                <a:effectLst/>
                <a:latin typeface="+mn-lt"/>
                <a:ea typeface="ＭＳ Ｐゴシック" charset="-128"/>
                <a:cs typeface="+mn-cs"/>
              </a:rPr>
              <a:t>This does not mean, however, that every firm must operate in a dozen countries to succeed. Smaller firms can practice global niching. But the world is becoming smaller, and every company operating in a global industry—whether large or small—must assess and establish its place in world markets.</a:t>
            </a:r>
          </a:p>
        </p:txBody>
      </p:sp>
      <p:sp>
        <p:nvSpPr>
          <p:cNvPr id="18436" name="Slide Number Placeholder 3"/>
          <p:cNvSpPr>
            <a:spLocks noGrp="1"/>
          </p:cNvSpPr>
          <p:nvPr>
            <p:ph type="sldNum" sz="quarter" idx="5"/>
          </p:nvPr>
        </p:nvSpPr>
        <p:spPr bwMode="auto">
          <a:noFill/>
          <a:ln>
            <a:miter lim="800000"/>
            <a:headEnd/>
            <a:tailEnd/>
          </a:ln>
        </p:spPr>
        <p:txBody>
          <a:bodyPr/>
          <a:lstStyle/>
          <a:p>
            <a:fld id="{26CE8C83-175A-4658-A55C-65008D83F04E}" type="slidenum">
              <a:rPr lang="en-US"/>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a:lstStyle/>
          <a:p>
            <a:r>
              <a:rPr lang="en-US" sz="1200" b="1" kern="1200" dirty="0" smtClean="0">
                <a:solidFill>
                  <a:schemeClr val="tx1"/>
                </a:solidFill>
                <a:effectLst/>
                <a:latin typeface="+mn-lt"/>
                <a:ea typeface="ＭＳ Ｐゴシック" charset="-128"/>
                <a:cs typeface="+mn-cs"/>
              </a:rPr>
              <a:t>Distribution Channels</a:t>
            </a:r>
          </a:p>
          <a:p>
            <a:r>
              <a:rPr lang="en-US" sz="1200" kern="1200" dirty="0" smtClean="0">
                <a:solidFill>
                  <a:schemeClr val="tx1"/>
                </a:solidFill>
                <a:effectLst/>
                <a:latin typeface="+mn-lt"/>
                <a:ea typeface="ＭＳ Ｐゴシック" charset="-128"/>
                <a:cs typeface="+mn-cs"/>
              </a:rPr>
              <a:t>An international company must take a </a:t>
            </a:r>
            <a:r>
              <a:rPr lang="en-US" sz="1200" b="1" kern="1200" dirty="0" smtClean="0">
                <a:solidFill>
                  <a:schemeClr val="tx1"/>
                </a:solidFill>
                <a:effectLst/>
                <a:latin typeface="+mn-lt"/>
                <a:ea typeface="ＭＳ Ｐゴシック" charset="-128"/>
                <a:cs typeface="+mn-cs"/>
              </a:rPr>
              <a:t>whole-channel view</a:t>
            </a:r>
            <a:r>
              <a:rPr lang="en-US" sz="1200" kern="1200" dirty="0" smtClean="0">
                <a:solidFill>
                  <a:schemeClr val="tx1"/>
                </a:solidFill>
                <a:effectLst/>
                <a:latin typeface="+mn-lt"/>
                <a:ea typeface="ＭＳ Ｐゴシック" charset="-128"/>
                <a:cs typeface="+mn-cs"/>
              </a:rPr>
              <a:t> of the problem of distributing products to final consumers. Figure 19.4 shows the two major links between the seller and the final buyer. The first link, </a:t>
            </a:r>
            <a:r>
              <a:rPr lang="en-US" sz="1200" i="1" kern="1200" dirty="0" smtClean="0">
                <a:solidFill>
                  <a:schemeClr val="tx1"/>
                </a:solidFill>
                <a:effectLst/>
                <a:latin typeface="+mn-lt"/>
                <a:ea typeface="ＭＳ Ｐゴシック" charset="-128"/>
                <a:cs typeface="+mn-cs"/>
              </a:rPr>
              <a:t>channels between nations</a:t>
            </a:r>
            <a:r>
              <a:rPr lang="en-US" sz="1200" kern="1200" dirty="0" smtClean="0">
                <a:solidFill>
                  <a:schemeClr val="tx1"/>
                </a:solidFill>
                <a:effectLst/>
                <a:latin typeface="+mn-lt"/>
                <a:ea typeface="ＭＳ Ｐゴシック" charset="-128"/>
                <a:cs typeface="+mn-cs"/>
              </a:rPr>
              <a:t>, moves company products from points of production to the borders of countries within which they are sold. The second link, </a:t>
            </a:r>
            <a:r>
              <a:rPr lang="en-US" sz="1200" i="1" kern="1200" dirty="0" smtClean="0">
                <a:solidFill>
                  <a:schemeClr val="tx1"/>
                </a:solidFill>
                <a:effectLst/>
                <a:latin typeface="+mn-lt"/>
                <a:ea typeface="ＭＳ Ｐゴシック" charset="-128"/>
                <a:cs typeface="+mn-cs"/>
              </a:rPr>
              <a:t>channels within nations</a:t>
            </a:r>
            <a:r>
              <a:rPr lang="en-US" sz="1200" kern="1200" dirty="0" smtClean="0">
                <a:solidFill>
                  <a:schemeClr val="tx1"/>
                </a:solidFill>
                <a:effectLst/>
                <a:latin typeface="+mn-lt"/>
                <a:ea typeface="ＭＳ Ｐゴシック" charset="-128"/>
                <a:cs typeface="+mn-cs"/>
              </a:rPr>
              <a:t>, moves products from their market entry points to the final consumers. The whole-channel view takes into account the entire global supply chain and marketing channel. It recognizes that to compete well internationally, the company must effectively design and manage an entire </a:t>
            </a:r>
            <a:r>
              <a:rPr lang="en-US" sz="1200" i="1" kern="1200" dirty="0" smtClean="0">
                <a:solidFill>
                  <a:schemeClr val="tx1"/>
                </a:solidFill>
                <a:effectLst/>
                <a:latin typeface="+mn-lt"/>
                <a:ea typeface="ＭＳ Ｐゴシック" charset="-128"/>
                <a:cs typeface="+mn-cs"/>
              </a:rPr>
              <a:t>global value delivery network</a:t>
            </a:r>
            <a:r>
              <a:rPr lang="en-US" sz="1200" kern="1200" dirty="0" smtClean="0">
                <a:solidFill>
                  <a:schemeClr val="tx1"/>
                </a:solidFill>
                <a:effectLst/>
                <a:latin typeface="+mn-lt"/>
                <a:ea typeface="ＭＳ Ｐゴシック" charset="-128"/>
                <a:cs typeface="+mn-cs"/>
              </a:rPr>
              <a:t>.</a:t>
            </a:r>
          </a:p>
          <a:p>
            <a:r>
              <a:rPr lang="en-US" sz="1200" kern="1200" dirty="0" smtClean="0">
                <a:solidFill>
                  <a:schemeClr val="tx1"/>
                </a:solidFill>
                <a:effectLst/>
                <a:latin typeface="+mn-lt"/>
                <a:ea typeface="ＭＳ Ｐゴシック" charset="-128"/>
                <a:cs typeface="+mn-cs"/>
              </a:rPr>
              <a:t>Channels of distribution within countries vary greatly from nation to nation. There are large differences in the numbers and types of intermediaries serving each country market and in the transportation infrastructure serving these intermediaries. For example, whereas large-scale retail chains dominate the U.S. scene, most of the retailing in other countries is done by small, independent retailers. In India, millions of retailers operate tiny shops or sell in open markets. Thus, in its efforts to sell those rugged, affordable phones discussed earlier to Indian consumers, Nokia has had to forge its own distribution structure.</a:t>
            </a:r>
          </a:p>
          <a:p>
            <a:r>
              <a:rPr lang="en-US" sz="1200" kern="1200" dirty="0" smtClean="0">
                <a:solidFill>
                  <a:schemeClr val="tx1"/>
                </a:solidFill>
                <a:effectLst/>
                <a:latin typeface="+mn-lt"/>
                <a:ea typeface="ＭＳ Ｐゴシック" charset="-128"/>
                <a:cs typeface="+mn-cs"/>
              </a:rPr>
              <a:t>In India, Nokia has a presence in almost 90 percent of retail outlets selling mobile phones. It estimates there are 90,000 points-of-sale for its phones, ranging from modern stores to makeshift kiosks. That makes it difficult to control how products are displayed and pitched to consumers. “You have to understand where people live, what the shopping patterns are,” says a Nokia executive. “You have to work with local means to reach people—even bicycles or rickshaws.” To reach rural India, Nokia has outfitted its own fleet of distinctive blue Nokia-branded vans that prowl the rutted country roads. Staffers park these advertisements-on-wheels in villages, often on market or festival days. There, with crowds clustering around, Nokia reps explain the basics of how the phones work and how to buy them. Nokia has extended the concept to minivans, which can reach even more remote places. Thanks to smart product development and innovative channels, Nokia now owns an impressive 30 percent share of India’s mobile device market.</a:t>
            </a:r>
          </a:p>
          <a:p>
            <a:r>
              <a:rPr lang="en-US" sz="1200" kern="1200" dirty="0" smtClean="0">
                <a:solidFill>
                  <a:schemeClr val="tx1"/>
                </a:solidFill>
                <a:effectLst/>
                <a:latin typeface="+mn-lt"/>
                <a:ea typeface="ＭＳ Ｐゴシック" charset="-128"/>
                <a:cs typeface="+mn-cs"/>
              </a:rPr>
              <a:t>Similarly, as we learned in the story about its ventures in Africa, Coca-Cola adapts its distribution methods to meet local challenges in global markets. For example, in Montevideo, Uruguay, where larger vehicles are challenged by traffic, parking, and pollution difficulties, Coca-Cola purchased 30 small, efficient three-wheeled ZAP alternative transportation trucks. The little trucks average about one-fifth the fuel consumption and scoot around congested city streets with greater ease. In rural areas, Coca-Cola uses a manual delivery process. In China, an army of more than 10,000 Coca-Cola sales reps make regular visits to small retailers, often on foot or bicycle. To reach the most isolated spots, the company even relies on teams of delivery donkeys. In Tanzania, 93 percent of Coca-Cola’s products are manually delivered via pushcarts and bicycles.</a:t>
            </a:r>
            <a:r>
              <a:rPr lang="en-US" dirty="0" smtClean="0">
                <a:effectLst/>
              </a:rPr>
              <a:t> </a:t>
            </a:r>
            <a:endParaRPr lang="en-US" sz="1200" kern="1200" dirty="0">
              <a:solidFill>
                <a:schemeClr val="tx1"/>
              </a:solidFill>
              <a:effectLst/>
              <a:latin typeface="+mn-lt"/>
              <a:ea typeface="ＭＳ Ｐゴシック" charset="-128"/>
              <a:cs typeface="+mn-cs"/>
            </a:endParaRPr>
          </a:p>
        </p:txBody>
      </p:sp>
      <p:sp>
        <p:nvSpPr>
          <p:cNvPr id="79876" name="Slide Number Placeholder 3"/>
          <p:cNvSpPr>
            <a:spLocks noGrp="1"/>
          </p:cNvSpPr>
          <p:nvPr>
            <p:ph type="sldNum" sz="quarter" idx="5"/>
          </p:nvPr>
        </p:nvSpPr>
        <p:spPr bwMode="auto">
          <a:noFill/>
          <a:ln>
            <a:miter lim="800000"/>
            <a:headEnd/>
            <a:tailEnd/>
          </a:ln>
        </p:spPr>
        <p:txBody>
          <a:bodyPr/>
          <a:lstStyle/>
          <a:p>
            <a:fld id="{5FA9608D-F8DD-4B65-8232-7786F6E9C240}" type="slidenum">
              <a:rPr lang="en-US"/>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a:lstStyle/>
          <a:p>
            <a:r>
              <a:rPr lang="en-US" sz="1200" b="1" u="sng" kern="1200" cap="all" dirty="0" smtClean="0">
                <a:solidFill>
                  <a:schemeClr val="tx1"/>
                </a:solidFill>
                <a:effectLst/>
                <a:latin typeface="+mn-lt"/>
                <a:ea typeface="ＭＳ Ｐゴシック" charset="-128"/>
                <a:cs typeface="+mn-cs"/>
              </a:rPr>
              <a:t>Deciding on the Global Marketing Organization</a:t>
            </a:r>
            <a:r>
              <a:rPr lang="en-US" sz="1200" b="1" kern="1200" cap="all" dirty="0" smtClean="0">
                <a:solidFill>
                  <a:schemeClr val="tx1"/>
                </a:solidFill>
                <a:effectLst/>
                <a:latin typeface="+mn-lt"/>
                <a:ea typeface="ＭＳ Ｐゴシック" charset="-128"/>
                <a:cs typeface="+mn-cs"/>
              </a:rPr>
              <a:t> </a:t>
            </a:r>
          </a:p>
          <a:p>
            <a:r>
              <a:rPr lang="en-US" sz="1200" kern="1200" dirty="0" smtClean="0">
                <a:solidFill>
                  <a:schemeClr val="tx1"/>
                </a:solidFill>
                <a:effectLst/>
                <a:latin typeface="+mn-lt"/>
                <a:ea typeface="ＭＳ Ｐゴシック" charset="-128"/>
                <a:cs typeface="+mn-cs"/>
              </a:rPr>
              <a:t>Companies manage their international marketing activities in at least three different ways: Most companies first organize an export department, then create an international division, and finally become a global organization.</a:t>
            </a:r>
          </a:p>
          <a:p>
            <a:r>
              <a:rPr lang="en-US" sz="1200" kern="1200" dirty="0" smtClean="0">
                <a:solidFill>
                  <a:schemeClr val="tx1"/>
                </a:solidFill>
                <a:effectLst/>
                <a:latin typeface="+mn-lt"/>
                <a:ea typeface="ＭＳ Ｐゴシック" charset="-128"/>
                <a:cs typeface="+mn-cs"/>
              </a:rPr>
              <a:t>A firm normally gets into international marketing by simply shipping out its goods. If its international sales expand, the company will establish an </a:t>
            </a:r>
            <a:r>
              <a:rPr lang="en-US" sz="1200" i="1" kern="1200" dirty="0" smtClean="0">
                <a:solidFill>
                  <a:schemeClr val="tx1"/>
                </a:solidFill>
                <a:effectLst/>
                <a:latin typeface="+mn-lt"/>
                <a:ea typeface="ＭＳ Ｐゴシック" charset="-128"/>
                <a:cs typeface="+mn-cs"/>
              </a:rPr>
              <a:t>export department</a:t>
            </a:r>
            <a:r>
              <a:rPr lang="en-US" sz="1200" kern="1200" dirty="0" smtClean="0">
                <a:solidFill>
                  <a:schemeClr val="tx1"/>
                </a:solidFill>
                <a:effectLst/>
                <a:latin typeface="+mn-lt"/>
                <a:ea typeface="ＭＳ Ｐゴシック" charset="-128"/>
                <a:cs typeface="+mn-cs"/>
              </a:rPr>
              <a:t> with a sales manager and a few assistants. As sales increase, the export department can expand to include various marketing services so that it can actively go after business. If the </a:t>
            </a:r>
            <a:r>
              <a:rPr lang="en-US" sz="1200" i="1" kern="1200" dirty="0" smtClean="0">
                <a:solidFill>
                  <a:schemeClr val="tx1"/>
                </a:solidFill>
                <a:effectLst/>
                <a:latin typeface="+mn-lt"/>
                <a:ea typeface="ＭＳ Ｐゴシック" charset="-128"/>
                <a:cs typeface="+mn-cs"/>
              </a:rPr>
              <a:t>firm moves into joint ventures or direct investment, the export department will no longer be adequate.</a:t>
            </a:r>
          </a:p>
          <a:p>
            <a:r>
              <a:rPr lang="en-US" sz="1200" i="1" kern="1200" dirty="0" smtClean="0">
                <a:solidFill>
                  <a:schemeClr val="tx1"/>
                </a:solidFill>
                <a:effectLst/>
                <a:latin typeface="+mn-lt"/>
                <a:ea typeface="ＭＳ Ｐゴシック" charset="-128"/>
                <a:cs typeface="+mn-cs"/>
              </a:rPr>
              <a:t>Many companies get involved in several international markets and ventures. A company may export to one country, license to another, have a joint ownership venture in a third</a:t>
            </a:r>
            <a:r>
              <a:rPr lang="en-US" sz="1200" kern="1200" dirty="0" smtClean="0">
                <a:solidFill>
                  <a:schemeClr val="tx1"/>
                </a:solidFill>
                <a:effectLst/>
                <a:latin typeface="+mn-lt"/>
                <a:ea typeface="ＭＳ Ｐゴシック" charset="-128"/>
                <a:cs typeface="+mn-cs"/>
              </a:rPr>
              <a:t>, and own a subsidiary in a fourth. Sooner or later it will create </a:t>
            </a:r>
            <a:r>
              <a:rPr lang="en-US" sz="1200" i="1" kern="1200" dirty="0" smtClean="0">
                <a:solidFill>
                  <a:schemeClr val="tx1"/>
                </a:solidFill>
                <a:effectLst/>
                <a:latin typeface="+mn-lt"/>
                <a:ea typeface="ＭＳ Ｐゴシック" charset="-128"/>
                <a:cs typeface="+mn-cs"/>
              </a:rPr>
              <a:t>international divisions</a:t>
            </a:r>
            <a:r>
              <a:rPr lang="en-US" sz="1200" kern="1200" dirty="0" smtClean="0">
                <a:solidFill>
                  <a:schemeClr val="tx1"/>
                </a:solidFill>
                <a:effectLst/>
                <a:latin typeface="+mn-lt"/>
                <a:ea typeface="ＭＳ Ｐゴシック" charset="-128"/>
                <a:cs typeface="+mn-cs"/>
              </a:rPr>
              <a:t> or subsidiaries to handle all its international activity.</a:t>
            </a:r>
          </a:p>
          <a:p>
            <a:r>
              <a:rPr lang="en-US" sz="1200" kern="1200" dirty="0" smtClean="0">
                <a:solidFill>
                  <a:schemeClr val="tx1"/>
                </a:solidFill>
                <a:effectLst/>
                <a:latin typeface="+mn-lt"/>
                <a:ea typeface="ＭＳ Ｐゴシック" charset="-128"/>
                <a:cs typeface="+mn-cs"/>
              </a:rPr>
              <a:t>International divisions are organized in a variety of ways. An international division’s corporate staff consists of marketing, manufacturing, research, finance, planning, and personnel specialists. It plans for and provides services to various operating units, which can be organized in one of three ways. They can be </a:t>
            </a:r>
            <a:r>
              <a:rPr lang="en-US" sz="1200" i="1" kern="1200" dirty="0" smtClean="0">
                <a:solidFill>
                  <a:schemeClr val="tx1"/>
                </a:solidFill>
                <a:effectLst/>
                <a:latin typeface="+mn-lt"/>
                <a:ea typeface="ＭＳ Ｐゴシック" charset="-128"/>
                <a:cs typeface="+mn-cs"/>
              </a:rPr>
              <a:t>geographical organizations</a:t>
            </a:r>
            <a:r>
              <a:rPr lang="en-US" sz="1200" kern="1200" dirty="0" smtClean="0">
                <a:solidFill>
                  <a:schemeClr val="tx1"/>
                </a:solidFill>
                <a:effectLst/>
                <a:latin typeface="+mn-lt"/>
                <a:ea typeface="ＭＳ Ｐゴシック" charset="-128"/>
                <a:cs typeface="+mn-cs"/>
              </a:rPr>
              <a:t>, with country managers who are responsible for salespeople, sales branches, distributors, and licensees in their respective countries. Or the operating units can be </a:t>
            </a:r>
            <a:r>
              <a:rPr lang="en-US" sz="1200" i="1" kern="1200" dirty="0" smtClean="0">
                <a:solidFill>
                  <a:schemeClr val="tx1"/>
                </a:solidFill>
                <a:effectLst/>
                <a:latin typeface="+mn-lt"/>
                <a:ea typeface="ＭＳ Ｐゴシック" charset="-128"/>
                <a:cs typeface="+mn-cs"/>
              </a:rPr>
              <a:t>world product groups</a:t>
            </a:r>
            <a:r>
              <a:rPr lang="en-US" sz="1200" kern="1200" dirty="0" smtClean="0">
                <a:solidFill>
                  <a:schemeClr val="tx1"/>
                </a:solidFill>
                <a:effectLst/>
                <a:latin typeface="+mn-lt"/>
                <a:ea typeface="ＭＳ Ｐゴシック" charset="-128"/>
                <a:cs typeface="+mn-cs"/>
              </a:rPr>
              <a:t>, each responsible for worldwide sales of different product groups. Finally, operating units can be </a:t>
            </a:r>
            <a:r>
              <a:rPr lang="en-US" sz="1200" i="1" kern="1200" dirty="0" smtClean="0">
                <a:solidFill>
                  <a:schemeClr val="tx1"/>
                </a:solidFill>
                <a:effectLst/>
                <a:latin typeface="+mn-lt"/>
                <a:ea typeface="ＭＳ Ｐゴシック" charset="-128"/>
                <a:cs typeface="+mn-cs"/>
              </a:rPr>
              <a:t>international subsidiaries</a:t>
            </a:r>
            <a:r>
              <a:rPr lang="en-US" sz="1200" kern="1200" dirty="0" smtClean="0">
                <a:solidFill>
                  <a:schemeClr val="tx1"/>
                </a:solidFill>
                <a:effectLst/>
                <a:latin typeface="+mn-lt"/>
                <a:ea typeface="ＭＳ Ｐゴシック" charset="-128"/>
                <a:cs typeface="+mn-cs"/>
              </a:rPr>
              <a:t>, each responsible for their own sales and profits.</a:t>
            </a:r>
          </a:p>
          <a:p>
            <a:r>
              <a:rPr lang="en-US" sz="1200" kern="1200" dirty="0" smtClean="0">
                <a:solidFill>
                  <a:schemeClr val="tx1"/>
                </a:solidFill>
                <a:effectLst/>
                <a:latin typeface="+mn-lt"/>
                <a:ea typeface="ＭＳ Ｐゴシック" charset="-128"/>
                <a:cs typeface="+mn-cs"/>
              </a:rPr>
              <a:t>Many firms have passed beyond the international division stage and are truly </a:t>
            </a:r>
            <a:r>
              <a:rPr lang="en-US" sz="1200" i="1" kern="1200" dirty="0" smtClean="0">
                <a:solidFill>
                  <a:schemeClr val="tx1"/>
                </a:solidFill>
                <a:effectLst/>
                <a:latin typeface="+mn-lt"/>
                <a:ea typeface="ＭＳ Ｐゴシック" charset="-128"/>
                <a:cs typeface="+mn-cs"/>
              </a:rPr>
              <a:t>global organizations</a:t>
            </a:r>
            <a:r>
              <a:rPr lang="en-US" sz="1200" kern="1200" dirty="0" smtClean="0">
                <a:solidFill>
                  <a:schemeClr val="tx1"/>
                </a:solidFill>
                <a:effectLst/>
                <a:latin typeface="+mn-lt"/>
                <a:ea typeface="ＭＳ Ｐゴシック" charset="-128"/>
                <a:cs typeface="+mn-cs"/>
              </a:rPr>
              <a:t>. For example, consider Reckitt Benckiser (RB), a $15 billion European producer of household, health, and personal care products and consumer goods with a stable full of familiar brands (Air Wick, Lysol, Woolite, Calgon, Mucinex, Clearasil, French’s, and many others—see </a:t>
            </a:r>
            <a:r>
              <a:rPr lang="en-US" sz="1200" u="sng" kern="1200" dirty="0" smtClean="0">
                <a:solidFill>
                  <a:schemeClr val="tx1"/>
                </a:solidFill>
                <a:effectLst/>
                <a:latin typeface="+mn-lt"/>
                <a:ea typeface="ＭＳ Ｐゴシック" charset="-128"/>
                <a:cs typeface="+mn-cs"/>
                <a:hlinkClick r:id="rId3"/>
              </a:rPr>
              <a:t>www.rb.com</a:t>
            </a:r>
            <a:r>
              <a:rPr lang="en-US" sz="1200" kern="1200" dirty="0" smtClean="0">
                <a:solidFill>
                  <a:schemeClr val="tx1"/>
                </a:solidFill>
                <a:effectLst/>
                <a:latin typeface="+mn-lt"/>
                <a:ea typeface="ＭＳ Ｐゴシック" charset="-128"/>
                <a:cs typeface="+mn-cs"/>
              </a:rPr>
              <a:t>):</a:t>
            </a:r>
          </a:p>
          <a:p>
            <a:r>
              <a:rPr lang="en-US" sz="1200" kern="1200" dirty="0" smtClean="0">
                <a:solidFill>
                  <a:schemeClr val="tx1"/>
                </a:solidFill>
                <a:effectLst/>
                <a:latin typeface="+mn-lt"/>
                <a:ea typeface="ＭＳ Ｐゴシック" charset="-128"/>
                <a:cs typeface="+mn-cs"/>
              </a:rPr>
              <a:t>RB has operations in more than 60 countries. Its top 400 managers represent 53 different nationalities. Although headquartered in the United Kingdom, an Italian runs its UK business, an American runs the German business, and a Dutchman runs the U.S. business. An Indian runs the Chinese business, a Belgian the Brazilian business, a Frenchman the Russian business, an Argentine the Japanese business, a Brit the Middle East North Africa business, and a Czech the South Africa business. “Most of our top managers . . . view themselves as global citizens rather than as citizens of any given nation,” says RB’s chief executive officer. </a:t>
            </a:r>
          </a:p>
          <a:p>
            <a:r>
              <a:rPr lang="en-US" sz="1200" kern="1200" dirty="0" smtClean="0">
                <a:solidFill>
                  <a:schemeClr val="tx1"/>
                </a:solidFill>
                <a:effectLst/>
                <a:latin typeface="+mn-lt"/>
                <a:ea typeface="ＭＳ Ｐゴシック" charset="-128"/>
                <a:cs typeface="+mn-cs"/>
              </a:rPr>
              <a:t>RB recently relocated several of its operations to put key marketers in key countries within their regions. For example, it recently moved its Latin American headquarters from Miami to Sao Paulo, Brazil. The company has spent the past decade building a culture of global mobility because it thinks that’s one of the best ways to generate new ideas and create global entrepreneurs. And it has paid off. Products launched in the past three years—all the result of global cross-fertilization—account for 35–40 percent of net revenue. Over the past few years, even during the economic downturn, the company has outperformed its rivals—P&amp;G, Unilever, and Colgate—in growth.</a:t>
            </a:r>
          </a:p>
          <a:p>
            <a:r>
              <a:rPr lang="en-US" sz="1200" kern="1200" dirty="0" smtClean="0">
                <a:solidFill>
                  <a:schemeClr val="tx1"/>
                </a:solidFill>
                <a:effectLst/>
                <a:latin typeface="+mn-lt"/>
                <a:ea typeface="ＭＳ Ｐゴシック" charset="-128"/>
                <a:cs typeface="+mn-cs"/>
              </a:rPr>
              <a:t>Global organizations don’t think of themselves as national marketers who sell abroad but as global marketers. The top corporate management and staff plan worldwide manufacturing facilities, marketing policies, financial flows, and logistical systems. The global operating units report directly to the chief executive or the executive committee of the organization, not to the head of an international division. Executives are trained in worldwide operations, not just domestic </a:t>
            </a:r>
            <a:r>
              <a:rPr lang="en-US" sz="1200" i="1" kern="1200" dirty="0" smtClean="0">
                <a:solidFill>
                  <a:schemeClr val="tx1"/>
                </a:solidFill>
                <a:effectLst/>
                <a:latin typeface="+mn-lt"/>
                <a:ea typeface="ＭＳ Ｐゴシック" charset="-128"/>
                <a:cs typeface="+mn-cs"/>
              </a:rPr>
              <a:t>or</a:t>
            </a:r>
            <a:r>
              <a:rPr lang="en-US" sz="1200" kern="1200" dirty="0" smtClean="0">
                <a:solidFill>
                  <a:schemeClr val="tx1"/>
                </a:solidFill>
                <a:effectLst/>
                <a:latin typeface="+mn-lt"/>
                <a:ea typeface="ＭＳ Ｐゴシック" charset="-128"/>
                <a:cs typeface="+mn-cs"/>
              </a:rPr>
              <a:t> international operations. Global companies recruit management from many countries, buy components and supplies where they cost the least, and invest where the expected returns are greatest.</a:t>
            </a:r>
          </a:p>
          <a:p>
            <a:r>
              <a:rPr lang="en-US" sz="1200" kern="1200" dirty="0" smtClean="0">
                <a:solidFill>
                  <a:schemeClr val="tx1"/>
                </a:solidFill>
                <a:effectLst/>
                <a:latin typeface="+mn-lt"/>
                <a:ea typeface="ＭＳ Ｐゴシック" charset="-128"/>
                <a:cs typeface="+mn-cs"/>
              </a:rPr>
              <a:t>Today, major companies must become more global if they hope to compete. As foreign companies successfully invade their domestic markets, companies must move more aggressively into foreign markets. They will have to change from companies that treat their international operations as secondary to companies that view the entire world as a single borderless market.</a:t>
            </a:r>
            <a:r>
              <a:rPr lang="en-US" sz="1200" kern="1200" cap="all" dirty="0" smtClean="0">
                <a:solidFill>
                  <a:schemeClr val="tx1"/>
                </a:solidFill>
                <a:effectLst/>
                <a:latin typeface="+mn-lt"/>
                <a:ea typeface="ＭＳ Ｐゴシック" charset="-128"/>
                <a:cs typeface="+mn-cs"/>
              </a:rPr>
              <a:t> </a:t>
            </a:r>
            <a:endParaRPr lang="en-US" sz="1200" kern="1200" dirty="0" smtClean="0">
              <a:solidFill>
                <a:schemeClr val="tx1"/>
              </a:solidFill>
              <a:effectLst/>
              <a:latin typeface="+mn-lt"/>
              <a:ea typeface="ＭＳ Ｐゴシック" charset="-128"/>
              <a:cs typeface="+mn-cs"/>
            </a:endParaRPr>
          </a:p>
        </p:txBody>
      </p:sp>
      <p:sp>
        <p:nvSpPr>
          <p:cNvPr id="81924" name="Slide Number Placeholder 3"/>
          <p:cNvSpPr>
            <a:spLocks noGrp="1"/>
          </p:cNvSpPr>
          <p:nvPr>
            <p:ph type="sldNum" sz="quarter" idx="5"/>
          </p:nvPr>
        </p:nvSpPr>
        <p:spPr bwMode="auto">
          <a:noFill/>
          <a:ln>
            <a:miter lim="800000"/>
            <a:headEnd/>
            <a:tailEnd/>
          </a:ln>
        </p:spPr>
        <p:txBody>
          <a:bodyPr/>
          <a:lstStyle/>
          <a:p>
            <a:fld id="{DD587B45-AAED-4B9D-BC7A-E1F76D0C12AD}" type="slidenum">
              <a:rPr lang="en-US"/>
              <a:pPr/>
              <a:t>31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ＭＳ Ｐゴシック" charset="-128"/>
                <a:cs typeface="+mn-cs"/>
              </a:rPr>
              <a:t>The rapid move toward globalization means that all companies will have to answer some basic questions: What market position should we try to establish in our country, in our economic region, and globally? Who will our global competitors be and what are their strategies and resources? Where should we produce or source our products? What strategic alliances should we form with other firms around the world?</a:t>
            </a:r>
          </a:p>
          <a:p>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a:lstStyle/>
          <a:p>
            <a:fld id="{705C0F03-BA30-49E3-94CA-2C058A59EC17}" type="slidenum">
              <a:rPr lang="en-US"/>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dirty="0" smtClean="0"/>
              <a:t>Foreign governments may charge </a:t>
            </a:r>
            <a:r>
              <a:rPr lang="en-US" i="1" dirty="0" smtClean="0"/>
              <a:t>tariffs</a:t>
            </a:r>
            <a:r>
              <a:rPr lang="en-US" dirty="0" smtClean="0"/>
              <a:t>, taxes on certain imported products designed to raise revenue or to protect domestic firms. For example, China slaps a 25 percent tariff on United States and other imported autos. Or they may set </a:t>
            </a:r>
            <a:r>
              <a:rPr lang="en-US" i="1" dirty="0" smtClean="0"/>
              <a:t>quotas,</a:t>
            </a:r>
            <a:r>
              <a:rPr lang="en-US" dirty="0" smtClean="0"/>
              <a:t> limits on the amount of foreign imports that they will accept in certain product categories. The purpose of a quota is to conserve on foreign exchange and to protect local industry and employment. </a:t>
            </a:r>
          </a:p>
        </p:txBody>
      </p:sp>
      <p:sp>
        <p:nvSpPr>
          <p:cNvPr id="24580" name="Slide Number Placeholder 3"/>
          <p:cNvSpPr>
            <a:spLocks noGrp="1"/>
          </p:cNvSpPr>
          <p:nvPr>
            <p:ph type="sldNum" sz="quarter" idx="5"/>
          </p:nvPr>
        </p:nvSpPr>
        <p:spPr bwMode="auto">
          <a:noFill/>
          <a:ln>
            <a:miter lim="800000"/>
            <a:headEnd/>
            <a:tailEnd/>
          </a:ln>
        </p:spPr>
        <p:txBody>
          <a:bodyPr/>
          <a:lstStyle/>
          <a:p>
            <a:fld id="{D620E862-4123-424B-9285-B20EFC30501A}" type="slidenum">
              <a:rPr lang="en-US"/>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r>
              <a:rPr lang="en-US" sz="1200" kern="1200" dirty="0" smtClean="0">
                <a:solidFill>
                  <a:schemeClr val="tx1"/>
                </a:solidFill>
                <a:effectLst/>
                <a:latin typeface="+mn-lt"/>
                <a:ea typeface="ＭＳ Ｐゴシック" charset="-128"/>
                <a:cs typeface="+mn-cs"/>
              </a:rPr>
              <a:t>Firms may also encounter </a:t>
            </a:r>
            <a:r>
              <a:rPr lang="en-US" sz="1200" i="1" kern="1200" dirty="0" smtClean="0">
                <a:solidFill>
                  <a:schemeClr val="tx1"/>
                </a:solidFill>
                <a:effectLst/>
                <a:latin typeface="+mn-lt"/>
                <a:ea typeface="ＭＳ Ｐゴシック" charset="-128"/>
                <a:cs typeface="+mn-cs"/>
              </a:rPr>
              <a:t>exchange controls</a:t>
            </a:r>
            <a:r>
              <a:rPr lang="en-US" sz="1200" kern="1200" dirty="0" smtClean="0">
                <a:solidFill>
                  <a:schemeClr val="tx1"/>
                </a:solidFill>
                <a:effectLst/>
                <a:latin typeface="+mn-lt"/>
                <a:ea typeface="ＭＳ Ｐゴシック" charset="-128"/>
                <a:cs typeface="+mn-cs"/>
              </a:rPr>
              <a:t>, which limit the amount of foreign exchange and the exchange rate against other currencies.</a:t>
            </a:r>
          </a:p>
          <a:p>
            <a:r>
              <a:rPr lang="en-US" sz="1200" kern="1200" dirty="0" smtClean="0">
                <a:solidFill>
                  <a:schemeClr val="tx1"/>
                </a:solidFill>
                <a:effectLst/>
                <a:latin typeface="+mn-lt"/>
                <a:ea typeface="ＭＳ Ｐゴシック" charset="-128"/>
                <a:cs typeface="+mn-cs"/>
              </a:rPr>
              <a:t>A company also may face </a:t>
            </a:r>
            <a:r>
              <a:rPr lang="en-US" sz="1200" i="1" kern="1200" dirty="0" smtClean="0">
                <a:solidFill>
                  <a:schemeClr val="tx1"/>
                </a:solidFill>
                <a:effectLst/>
                <a:latin typeface="+mn-lt"/>
                <a:ea typeface="ＭＳ Ｐゴシック" charset="-128"/>
                <a:cs typeface="+mn-cs"/>
              </a:rPr>
              <a:t>nontariff trade barriers</a:t>
            </a:r>
            <a:r>
              <a:rPr lang="en-US" sz="1200" kern="1200" dirty="0" smtClean="0">
                <a:solidFill>
                  <a:schemeClr val="tx1"/>
                </a:solidFill>
                <a:effectLst/>
                <a:latin typeface="+mn-lt"/>
                <a:ea typeface="ＭＳ Ｐゴシック" charset="-128"/>
                <a:cs typeface="+mn-cs"/>
              </a:rPr>
              <a:t>, such as biases against its bids, restrictive product standards, or excessive host-country regulations or enforcement. For example, foreign businesses in China appear to receive unusually close scrutiny and harsh treatment from Chinese authorities, aimed at boosting the fortunes of local competitors.</a:t>
            </a: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8BBA4A9F-EF70-4616-A64D-2FD28164EF68}" type="slidenum">
              <a:rPr lang="en-US"/>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B8AE01CD-F082-4B74-AB6F-FA66285B1277}" type="slidenum">
              <a:rPr lang="en-US"/>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mn-cs"/>
              </a:rPr>
              <a:t>The World Trade Organization </a:t>
            </a:r>
          </a:p>
          <a:p>
            <a:r>
              <a:rPr lang="en-US" sz="1200" kern="1200" dirty="0" smtClean="0">
                <a:solidFill>
                  <a:schemeClr val="tx1"/>
                </a:solidFill>
                <a:effectLst/>
                <a:latin typeface="+mn-lt"/>
                <a:ea typeface="ＭＳ Ｐゴシック" charset="-128"/>
                <a:cs typeface="+mn-cs"/>
              </a:rPr>
              <a:t>The General Agreement on Tariffs and Trade (GATT), established in 1947 and modified in 1994, was designed to promote world trade by reducing tariffs and other international trade barriers. </a:t>
            </a:r>
          </a:p>
          <a:p>
            <a:r>
              <a:rPr lang="en-US" sz="1200" kern="1200" dirty="0" smtClean="0">
                <a:solidFill>
                  <a:schemeClr val="tx1"/>
                </a:solidFill>
                <a:effectLst/>
                <a:latin typeface="+mn-lt"/>
                <a:ea typeface="ＭＳ Ｐゴシック" charset="-128"/>
                <a:cs typeface="+mn-cs"/>
              </a:rPr>
              <a:t>the World Trade Organization (WTO), which replaced GATT in 1995 and now oversees the original GATT provisions. WTO and GATT member nations (currently numbering 153) have met in eight rounds of negotiations to reassess trade barriers and establish new rules for international trade. The WTO also imposes international trade sanctions and mediates global trade disputes. Their actions have been productive. The first seven rounds of negotiations reduced the average worldwide tariffs on manufactured goods from 45 percent to just 5 percent.</a:t>
            </a:r>
            <a:endParaRPr lang="en-US" dirty="0" smtClean="0"/>
          </a:p>
        </p:txBody>
      </p:sp>
      <p:sp>
        <p:nvSpPr>
          <p:cNvPr id="30724" name="Slide Number Placeholder 3"/>
          <p:cNvSpPr>
            <a:spLocks noGrp="1"/>
          </p:cNvSpPr>
          <p:nvPr>
            <p:ph type="sldNum" sz="quarter" idx="5"/>
          </p:nvPr>
        </p:nvSpPr>
        <p:spPr bwMode="auto">
          <a:noFill/>
          <a:ln>
            <a:miter lim="800000"/>
            <a:headEnd/>
            <a:tailEnd/>
          </a:ln>
        </p:spPr>
        <p:txBody>
          <a:bodyPr/>
          <a:lstStyle/>
          <a:p>
            <a:fld id="{4286410D-50FC-4396-835B-F896402DB104}" type="slidenum">
              <a:rPr lang="en-US"/>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r>
              <a:rPr lang="en-US" sz="1200" b="1" i="1" kern="1200" dirty="0" smtClean="0">
                <a:solidFill>
                  <a:schemeClr val="tx1"/>
                </a:solidFill>
                <a:effectLst/>
                <a:latin typeface="+mn-lt"/>
                <a:ea typeface="ＭＳ Ｐゴシック" charset="-128"/>
                <a:cs typeface="+mn-cs"/>
              </a:rPr>
              <a:t>Regional Free Trade Zones</a:t>
            </a:r>
          </a:p>
          <a:p>
            <a:r>
              <a:rPr lang="en-US" sz="1200" kern="1200" dirty="0" smtClean="0">
                <a:solidFill>
                  <a:schemeClr val="tx1"/>
                </a:solidFill>
                <a:effectLst/>
                <a:latin typeface="+mn-lt"/>
                <a:ea typeface="ＭＳ Ｐゴシック" charset="-128"/>
                <a:cs typeface="+mn-cs"/>
              </a:rPr>
              <a:t>Certain countries have formed </a:t>
            </a:r>
            <a:r>
              <a:rPr lang="en-US" sz="1200" i="1" kern="1200" dirty="0" smtClean="0">
                <a:solidFill>
                  <a:schemeClr val="tx1"/>
                </a:solidFill>
                <a:effectLst/>
                <a:latin typeface="+mn-lt"/>
                <a:ea typeface="ＭＳ Ｐゴシック" charset="-128"/>
                <a:cs typeface="+mn-cs"/>
              </a:rPr>
              <a:t>free trade zones</a:t>
            </a:r>
            <a:r>
              <a:rPr lang="en-US" sz="1200" kern="1200" dirty="0" smtClean="0">
                <a:solidFill>
                  <a:schemeClr val="tx1"/>
                </a:solidFill>
                <a:effectLst/>
                <a:latin typeface="+mn-lt"/>
                <a:ea typeface="ＭＳ Ｐゴシック" charset="-128"/>
                <a:cs typeface="+mn-cs"/>
              </a:rPr>
              <a:t> or </a:t>
            </a:r>
            <a:r>
              <a:rPr lang="en-US" sz="1200" b="1" kern="1200" dirty="0" smtClean="0">
                <a:solidFill>
                  <a:schemeClr val="tx1"/>
                </a:solidFill>
                <a:effectLst/>
                <a:latin typeface="+mn-lt"/>
                <a:ea typeface="ＭＳ Ｐゴシック" charset="-128"/>
                <a:cs typeface="+mn-cs"/>
              </a:rPr>
              <a:t>economic communities</a:t>
            </a:r>
            <a:r>
              <a:rPr lang="en-US" sz="1200" kern="1200" dirty="0" smtClean="0">
                <a:solidFill>
                  <a:schemeClr val="tx1"/>
                </a:solidFill>
                <a:effectLst/>
                <a:latin typeface="+mn-lt"/>
                <a:ea typeface="ＭＳ Ｐゴシック" charset="-128"/>
                <a:cs typeface="+mn-cs"/>
              </a:rPr>
              <a:t>. These are groups of nations organized to work toward common goals in the regulation of international trade. One such community is the </a:t>
            </a:r>
            <a:r>
              <a:rPr lang="en-US" sz="1200" i="1" kern="1200" dirty="0" smtClean="0">
                <a:solidFill>
                  <a:schemeClr val="tx1"/>
                </a:solidFill>
                <a:effectLst/>
                <a:latin typeface="+mn-lt"/>
                <a:ea typeface="ＭＳ Ｐゴシック" charset="-128"/>
                <a:cs typeface="+mn-cs"/>
              </a:rPr>
              <a:t>European Union (EU)</a:t>
            </a:r>
            <a:r>
              <a:rPr lang="en-US" sz="1200" kern="1200" dirty="0" smtClean="0">
                <a:solidFill>
                  <a:schemeClr val="tx1"/>
                </a:solidFill>
                <a:effectLst/>
                <a:latin typeface="+mn-lt"/>
                <a:ea typeface="ＭＳ Ｐゴシック" charset="-128"/>
                <a:cs typeface="+mn-cs"/>
              </a:rPr>
              <a:t>. Formed in 1957, the EU set out to create a single European market by reducing barriers to the free flow of products, services, finances, and labor among member countries and developing policies on trade with nonmember nations. Today, the EU represents one of the world’s largest single markets. Currently, it has 27 member countries containing more than half a billion consumers and accounting for almost 20 percent of the world’s exports. The EU offers tremendous trade opportunities for U.S. and other non-European firms. However, it also poses threats. As a result of increased unification, European companies have grown bigger and more competitive. Perhaps an even greater concern, however, is that lower barriers </a:t>
            </a:r>
            <a:r>
              <a:rPr lang="en-US" sz="1200" i="1" kern="1200" dirty="0" smtClean="0">
                <a:solidFill>
                  <a:schemeClr val="tx1"/>
                </a:solidFill>
                <a:effectLst/>
                <a:latin typeface="+mn-lt"/>
                <a:ea typeface="ＭＳ Ｐゴシック" charset="-128"/>
                <a:cs typeface="+mn-cs"/>
              </a:rPr>
              <a:t>inside</a:t>
            </a:r>
            <a:r>
              <a:rPr lang="en-US" sz="1200" kern="1200" dirty="0" smtClean="0">
                <a:solidFill>
                  <a:schemeClr val="tx1"/>
                </a:solidFill>
                <a:effectLst/>
                <a:latin typeface="+mn-lt"/>
                <a:ea typeface="ＭＳ Ｐゴシック" charset="-128"/>
                <a:cs typeface="+mn-cs"/>
              </a:rPr>
              <a:t> Europe will create only thicker </a:t>
            </a:r>
            <a:r>
              <a:rPr lang="en-US" sz="1200" i="1" kern="1200" dirty="0" smtClean="0">
                <a:solidFill>
                  <a:schemeClr val="tx1"/>
                </a:solidFill>
                <a:effectLst/>
                <a:latin typeface="+mn-lt"/>
                <a:ea typeface="ＭＳ Ｐゴシック" charset="-128"/>
                <a:cs typeface="+mn-cs"/>
              </a:rPr>
              <a:t>outside</a:t>
            </a:r>
            <a:r>
              <a:rPr lang="en-US" sz="1200" kern="1200" dirty="0" smtClean="0">
                <a:solidFill>
                  <a:schemeClr val="tx1"/>
                </a:solidFill>
                <a:effectLst/>
                <a:latin typeface="+mn-lt"/>
                <a:ea typeface="ＭＳ Ｐゴシック" charset="-128"/>
                <a:cs typeface="+mn-cs"/>
              </a:rPr>
              <a:t> walls. Some observers envision a “Fortress Europe” that heaps favors on firms from EU countries but hinders outsiders by imposing obstacles.</a:t>
            </a:r>
          </a:p>
          <a:p>
            <a:r>
              <a:rPr lang="en-US" sz="1200" kern="1200" dirty="0" smtClean="0">
                <a:solidFill>
                  <a:schemeClr val="tx1"/>
                </a:solidFill>
                <a:effectLst/>
                <a:latin typeface="+mn-lt"/>
                <a:ea typeface="ＭＳ Ｐゴシック" charset="-128"/>
                <a:cs typeface="+mn-cs"/>
              </a:rPr>
              <a:t>Progress toward European unification has been slow. Over the past decade, however, 17 member nations have taken a significant step toward unification by adopting the euro as a common currency. Widespread adoption of the euro has decreased much of the currency risk associated with doing business in Europe, making member countries with previously weak currencies more attractive markets. However, the adoption of a common currency has also caused problems as European economic powers such as Germany and France have had to step in recently to prop up weaker economies such as Greece and Portugal.</a:t>
            </a:r>
          </a:p>
          <a:p>
            <a:r>
              <a:rPr lang="en-US" sz="1200" kern="1200" dirty="0" smtClean="0">
                <a:solidFill>
                  <a:schemeClr val="tx1"/>
                </a:solidFill>
                <a:effectLst/>
                <a:latin typeface="+mn-lt"/>
                <a:ea typeface="ＭＳ Ｐゴシック" charset="-128"/>
                <a:cs typeface="+mn-cs"/>
              </a:rPr>
              <a:t>Even with the adoption of the euro, it is unlikely that the EU will ever go against 2,000 years of tradition and become the “United States of Europe.” A community with more than two-dozen different languages and cultures will always have difficulty coming together and acting as a single entity. Still, with a combined annual GDP of more than $17 trillion, the EU has become a potent economic force.</a:t>
            </a:r>
          </a:p>
          <a:p>
            <a:r>
              <a:rPr lang="en-US" sz="1200" kern="1200" dirty="0" smtClean="0">
                <a:solidFill>
                  <a:schemeClr val="tx1"/>
                </a:solidFill>
                <a:effectLst/>
                <a:latin typeface="+mn-lt"/>
                <a:ea typeface="ＭＳ Ｐゴシック" charset="-128"/>
                <a:cs typeface="+mn-cs"/>
              </a:rPr>
              <a:t>In 1994, the </a:t>
            </a:r>
            <a:r>
              <a:rPr lang="en-US" sz="1200" i="1" kern="1200" dirty="0" smtClean="0">
                <a:solidFill>
                  <a:schemeClr val="tx1"/>
                </a:solidFill>
                <a:effectLst/>
                <a:latin typeface="+mn-lt"/>
                <a:ea typeface="ＭＳ Ｐゴシック" charset="-128"/>
                <a:cs typeface="+mn-cs"/>
              </a:rPr>
              <a:t>North American Free Trade Agreement (NAFTA)</a:t>
            </a:r>
            <a:r>
              <a:rPr lang="en-US" sz="1200" kern="1200" dirty="0" smtClean="0">
                <a:solidFill>
                  <a:schemeClr val="tx1"/>
                </a:solidFill>
                <a:effectLst/>
                <a:latin typeface="+mn-lt"/>
                <a:ea typeface="ＭＳ Ｐゴシック" charset="-128"/>
                <a:cs typeface="+mn-cs"/>
              </a:rPr>
              <a:t> established a free trade zone among the United States, Mexico, and Canada. The agreement created a single market of 463 million people who produce and consume over $18 trillion worth of goods and services annually. Over the past 18 years, NAFTA has eliminated trade barriers and investment restrictions among the three countries. Total trade among the NAFTA countries has nearly tripled from $288 billion in 1993 to $1 trillion in 2011.</a:t>
            </a:r>
          </a:p>
          <a:p>
            <a:r>
              <a:rPr lang="en-US" sz="1200" kern="1200" dirty="0" smtClean="0">
                <a:solidFill>
                  <a:schemeClr val="tx1"/>
                </a:solidFill>
                <a:effectLst/>
                <a:latin typeface="+mn-lt"/>
                <a:ea typeface="ＭＳ Ｐゴシック" charset="-128"/>
                <a:cs typeface="+mn-cs"/>
              </a:rPr>
              <a:t>Following the apparent success of NAFTA, in 2005 the Central American Free Trade Agreement (CAFTA-DR) established a free trade zone between the United States and Costa Rica, the Dominican Republic, El Salvador, Guatemala, Honduras, and Nicaragua. Other free trade areas have formed in Latin America and South America. For example, the Union of South American Nations (UNASUR), modeled after the EU, was formed in 2004 and formalized by a constitutional treaty in 2008. Consisting of 12 countries, UNASUR makes up the largest trading bloc after NAFTA and the EU, with a population of 361 million, a combined economy of more than $973 billion, and exports worth $182 billion. Similar to NAFTA and the EU, UNASUR aims to eliminate all tariffs between nations by 2019.</a:t>
            </a:r>
          </a:p>
          <a:p>
            <a:r>
              <a:rPr lang="en-US" sz="1200" kern="1200" dirty="0" smtClean="0">
                <a:solidFill>
                  <a:schemeClr val="tx1"/>
                </a:solidFill>
                <a:effectLst/>
                <a:latin typeface="+mn-lt"/>
                <a:ea typeface="ＭＳ Ｐゴシック" charset="-128"/>
                <a:cs typeface="+mn-cs"/>
              </a:rPr>
              <a:t>Each nation has unique features that must be understood. A nation’s readiness for different products and services and its attractiveness as a market to foreign firms depend on its economic, political-legal, and cultural environments.</a:t>
            </a:r>
          </a:p>
          <a:p>
            <a:endParaRPr lang="en-US" sz="1200" kern="1200" dirty="0" smtClean="0">
              <a:solidFill>
                <a:schemeClr val="tx1"/>
              </a:solidFill>
              <a:effectLst/>
              <a:latin typeface="+mn-lt"/>
              <a:ea typeface="ＭＳ Ｐゴシック" charset="-128"/>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620A47AC-B0BE-4EF5-8866-1A3AD6BACB58}" type="slidenum">
              <a:rPr lang="en-US"/>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5"/>
          <p:cNvSpPr txBox="1">
            <a:spLocks noChangeArrowheads="1"/>
          </p:cNvSpPr>
          <p:nvPr userDrawn="1"/>
        </p:nvSpPr>
        <p:spPr bwMode="auto">
          <a:xfrm>
            <a:off x="6096000" y="6477000"/>
            <a:ext cx="2117725" cy="381000"/>
          </a:xfrm>
          <a:prstGeom prst="rect">
            <a:avLst/>
          </a:prstGeom>
          <a:noFill/>
          <a:ln w="9525">
            <a:noFill/>
            <a:round/>
            <a:headEnd/>
            <a:tailEnd/>
          </a:ln>
          <a:effectLst/>
        </p:spPr>
        <p:txBody>
          <a:bodyPr lIns="0" tIns="0" rIns="0" bIns="0"/>
          <a:lstStyle/>
          <a:p>
            <a:pPr algn="ctr">
              <a:lnSpc>
                <a:spcPct val="102000"/>
              </a:lnSpc>
              <a:buFont typeface="Wingdings" charset="2"/>
              <a:buNone/>
              <a:tabLst>
                <a:tab pos="723900" algn="l"/>
                <a:tab pos="1447800" algn="l"/>
                <a:tab pos="2171700" algn="l"/>
              </a:tabLst>
            </a:pPr>
            <a:r>
              <a:rPr lang="en-US" sz="1600" b="1" dirty="0" smtClean="0">
                <a:solidFill>
                  <a:schemeClr val="tx1"/>
                </a:solidFill>
                <a:cs typeface="Tahoma" charset="0"/>
              </a:rPr>
              <a:t>19 - </a:t>
            </a:r>
            <a:fld id="{1CF0F7A9-9BE4-4509-A5B3-82A8BDE7E3B9}" type="slidenum">
              <a:rPr lang="en-US" sz="1600" b="1">
                <a:solidFill>
                  <a:schemeClr val="tx1"/>
                </a:solidFill>
                <a:cs typeface="Tahoma" charset="0"/>
              </a:rPr>
              <a:pPr algn="ctr">
                <a:lnSpc>
                  <a:spcPct val="102000"/>
                </a:lnSpc>
                <a:buFont typeface="Wingdings" charset="2"/>
                <a:buNone/>
                <a:tabLst>
                  <a:tab pos="723900" algn="l"/>
                  <a:tab pos="1447800" algn="l"/>
                  <a:tab pos="2171700" algn="l"/>
                </a:tabLst>
              </a:pPr>
              <a:t>‹#›</a:t>
            </a:fld>
            <a:endParaRPr lang="en-US" sz="1600" b="1" dirty="0">
              <a:solidFill>
                <a:schemeClr val="tx1"/>
              </a:solidFill>
              <a:cs typeface="Tahoma" charset="0"/>
            </a:endParaRPr>
          </a:p>
        </p:txBody>
      </p:sp>
      <p:sp>
        <p:nvSpPr>
          <p:cNvPr id="6" name="Rectangle 5"/>
          <p:cNvSpPr txBox="1">
            <a:spLocks noChangeArrowheads="1"/>
          </p:cNvSpPr>
          <p:nvPr userDrawn="1"/>
        </p:nvSpPr>
        <p:spPr bwMode="auto">
          <a:xfrm>
            <a:off x="76200" y="6400800"/>
            <a:ext cx="4495800" cy="762000"/>
          </a:xfrm>
          <a:prstGeom prst="rect">
            <a:avLst/>
          </a:prstGeom>
          <a:noFill/>
          <a:ln w="9525">
            <a:noFill/>
            <a:round/>
            <a:headEnd/>
            <a:tailEnd/>
          </a:ln>
          <a:effectLst/>
        </p:spPr>
        <p:txBody>
          <a:bodyPr lIns="0" tIns="0" rIns="0" bIns="0"/>
          <a:lstStyle/>
          <a:p>
            <a:pPr>
              <a:lnSpc>
                <a:spcPct val="102000"/>
              </a:lnSpc>
              <a:buFont typeface="Wingdings" charset="2"/>
              <a:buNone/>
              <a:tabLst>
                <a:tab pos="723900" algn="l"/>
                <a:tab pos="1447800" algn="l"/>
                <a:tab pos="2171700" algn="l"/>
              </a:tabLst>
            </a:pPr>
            <a:r>
              <a:rPr lang="en-US" sz="1400" b="1" dirty="0">
                <a:solidFill>
                  <a:srgbClr val="A6A6A6"/>
                </a:solidFill>
                <a:cs typeface="Tahoma" charset="0"/>
              </a:rPr>
              <a:t>Copyright © </a:t>
            </a:r>
            <a:r>
              <a:rPr lang="en-US" sz="1400" b="1" dirty="0" smtClean="0">
                <a:solidFill>
                  <a:srgbClr val="A6A6A6"/>
                </a:solidFill>
                <a:cs typeface="Tahoma" charset="0"/>
              </a:rPr>
              <a:t>2012 </a:t>
            </a:r>
            <a:r>
              <a:rPr lang="en-US" sz="1400" b="1" dirty="0">
                <a:solidFill>
                  <a:srgbClr val="A6A6A6"/>
                </a:solidFill>
                <a:cs typeface="Tahoma" charset="0"/>
              </a:rPr>
              <a:t>Pearson Education, Inc.  </a:t>
            </a:r>
          </a:p>
          <a:p>
            <a:pPr>
              <a:lnSpc>
                <a:spcPct val="102000"/>
              </a:lnSpc>
              <a:buFont typeface="Wingdings" charset="2"/>
              <a:buNone/>
              <a:tabLst>
                <a:tab pos="723900" algn="l"/>
                <a:tab pos="1447800" algn="l"/>
                <a:tab pos="2171700" algn="l"/>
              </a:tabLst>
            </a:pPr>
            <a:r>
              <a:rPr lang="en-US" sz="1400" b="1" dirty="0">
                <a:solidFill>
                  <a:srgbClr val="A6A6A6"/>
                </a:solidFill>
                <a:cs typeface="Tahoma" charset="0"/>
              </a:rPr>
              <a:t>Publishing as Prentice Hall</a:t>
            </a:r>
          </a:p>
        </p:txBody>
      </p:sp>
      <p:sp>
        <p:nvSpPr>
          <p:cNvPr id="2" name="Title 1"/>
          <p:cNvSpPr>
            <a:spLocks noGrp="1"/>
          </p:cNvSpPr>
          <p:nvPr>
            <p:ph type="ctrTitle"/>
          </p:nvPr>
        </p:nvSpPr>
        <p:spPr>
          <a:xfrm>
            <a:off x="304800" y="2797175"/>
            <a:ext cx="71628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09600" y="4648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017713"/>
            <a:ext cx="398145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72050" y="2017713"/>
            <a:ext cx="398303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72050" y="4151313"/>
            <a:ext cx="398303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7" name="Footer Placeholder 6"/>
          <p:cNvSpPr>
            <a:spLocks noGrp="1"/>
          </p:cNvSpPr>
          <p:nvPr>
            <p:ph type="ftr" sz="quarter" idx="11"/>
          </p:nvPr>
        </p:nvSpPr>
        <p:spPr>
          <a:xfrm>
            <a:off x="3657600" y="6243638"/>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8"/>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lvl1pPr>
              <a:lnSpc>
                <a:spcPts val="3600"/>
              </a:lnSpc>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685800" y="1828800"/>
            <a:ext cx="7772400" cy="4572000"/>
          </a:xfrm>
        </p:spPr>
        <p:txBody>
          <a:bodyPr/>
          <a:lstStyle>
            <a:lvl1pPr>
              <a:spcBef>
                <a:spcPts val="0"/>
              </a:spcBef>
              <a:spcAft>
                <a:spcPts val="600"/>
              </a:spcAft>
              <a:defRPr b="0"/>
            </a:lvl1pPr>
            <a:lvl2pPr>
              <a:spcBef>
                <a:spcPts val="0"/>
              </a:spcBef>
              <a:spcAft>
                <a:spcPts val="600"/>
              </a:spcAft>
              <a:defRPr b="0"/>
            </a:lvl2pPr>
            <a:lvl3pPr>
              <a:spcBef>
                <a:spcPts val="0"/>
              </a:spcBef>
              <a:spcAft>
                <a:spcPts val="600"/>
              </a:spcAft>
              <a:defRPr b="0"/>
            </a:lvl3pPr>
            <a:lvl4pPr>
              <a:spcBef>
                <a:spcPts val="0"/>
              </a:spcBef>
              <a:spcAft>
                <a:spcPts val="600"/>
              </a:spcAft>
              <a:defRPr b="0"/>
            </a:lvl4pPr>
            <a:lvl5pPr>
              <a:spcBef>
                <a:spcPts val="0"/>
              </a:spcBef>
              <a:spcAft>
                <a:spcPts val="600"/>
              </a:spcAft>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p:nvPr>
        </p:nvSpPr>
        <p:spPr>
          <a:xfrm>
            <a:off x="914400" y="1371600"/>
            <a:ext cx="7162800" cy="381000"/>
          </a:xfrm>
        </p:spPr>
        <p:txBody>
          <a:bodyPr/>
          <a:lstStyle>
            <a:lvl1pPr algn="ctr">
              <a:lnSpc>
                <a:spcPts val="2800"/>
              </a:lnSpc>
              <a:spcBef>
                <a:spcPts val="0"/>
              </a:spcBef>
              <a:buNone/>
              <a:defRPr sz="2800" b="1" i="0">
                <a:solidFill>
                  <a:schemeClr val="tx2"/>
                </a:solidFill>
              </a:defRPr>
            </a:lvl1pPr>
          </a:lstStyle>
          <a:p>
            <a:pPr lvl="0"/>
            <a:r>
              <a:rPr lang="en-US" dirty="0" smtClean="0"/>
              <a:t>Click to edit Master text styles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8" name="Footer Placeholder 7"/>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7" name="Text Placeholder 7"/>
          <p:cNvSpPr>
            <a:spLocks noGrp="1"/>
          </p:cNvSpPr>
          <p:nvPr>
            <p:ph type="body" sz="quarter" idx="13"/>
          </p:nvPr>
        </p:nvSpPr>
        <p:spPr>
          <a:xfrm>
            <a:off x="914400" y="1447800"/>
            <a:ext cx="7162800" cy="381000"/>
          </a:xfrm>
        </p:spPr>
        <p:txBody>
          <a:bodyPr/>
          <a:lstStyle>
            <a:lvl1pPr algn="ctr">
              <a:buNone/>
              <a:defRPr sz="2800" b="1" i="0">
                <a:solidFill>
                  <a:schemeClr val="tx2"/>
                </a:solidFill>
              </a:defRPr>
            </a:lvl1pPr>
          </a:lstStyle>
          <a:p>
            <a:pPr lvl="0"/>
            <a:r>
              <a:rPr lang="en-US" dirty="0" smtClean="0"/>
              <a:t>Click to edit Master text styles</a:t>
            </a:r>
            <a:endParaRPr lang="en-US" dirty="0"/>
          </a:p>
        </p:txBody>
      </p:sp>
      <p:sp>
        <p:nvSpPr>
          <p:cNvPr id="4" name="Date Placeholder 2"/>
          <p:cNvSpPr>
            <a:spLocks noGrp="1"/>
          </p:cNvSpPr>
          <p:nvPr>
            <p:ph type="dt" sz="half" idx="14"/>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5" name="Footer Placeholder 3"/>
          <p:cNvSpPr>
            <a:spLocks noGrp="1"/>
          </p:cNvSpPr>
          <p:nvPr>
            <p:ph type="ftr" sz="quarter" idx="15"/>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3" name="Footer Placeholder 2"/>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5" name="Footer Placeholder 4"/>
          <p:cNvSpPr>
            <a:spLocks noGrp="1"/>
          </p:cNvSpPr>
          <p:nvPr>
            <p:ph type="ftr" sz="quarter" idx="11"/>
          </p:nvPr>
        </p:nvSpPr>
        <p:spPr>
          <a:xfrm>
            <a:off x="6096000" y="632460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Rectangle 5"/>
          <p:cNvSpPr txBox="1">
            <a:spLocks noChangeArrowheads="1"/>
          </p:cNvSpPr>
          <p:nvPr userDrawn="1"/>
        </p:nvSpPr>
        <p:spPr bwMode="auto">
          <a:xfrm>
            <a:off x="6096000" y="6477000"/>
            <a:ext cx="2117725" cy="381000"/>
          </a:xfrm>
          <a:prstGeom prst="rect">
            <a:avLst/>
          </a:prstGeom>
          <a:noFill/>
          <a:ln w="9525">
            <a:noFill/>
            <a:round/>
            <a:headEnd/>
            <a:tailEnd/>
          </a:ln>
          <a:effectLst/>
        </p:spPr>
        <p:txBody>
          <a:bodyPr lIns="0" tIns="0" rIns="0" bIns="0"/>
          <a:lstStyle/>
          <a:p>
            <a:pPr algn="ctr">
              <a:lnSpc>
                <a:spcPct val="102000"/>
              </a:lnSpc>
              <a:buFont typeface="Wingdings" charset="2"/>
              <a:buNone/>
              <a:tabLst>
                <a:tab pos="723900" algn="l"/>
                <a:tab pos="1447800" algn="l"/>
                <a:tab pos="2171700" algn="l"/>
              </a:tabLst>
            </a:pPr>
            <a:r>
              <a:rPr lang="en-US" sz="1600" b="1" dirty="0" smtClean="0">
                <a:solidFill>
                  <a:schemeClr val="tx1"/>
                </a:solidFill>
                <a:cs typeface="Tahoma" charset="0"/>
              </a:rPr>
              <a:t> </a:t>
            </a:r>
            <a:r>
              <a:rPr lang="en-US" sz="1600" b="1" dirty="0">
                <a:solidFill>
                  <a:schemeClr val="tx1"/>
                </a:solidFill>
                <a:cs typeface="Tahoma" charset="0"/>
              </a:rPr>
              <a:t>19 </a:t>
            </a:r>
            <a:r>
              <a:rPr lang="en-US" sz="1600" b="1" dirty="0" smtClean="0">
                <a:solidFill>
                  <a:schemeClr val="tx1"/>
                </a:solidFill>
                <a:cs typeface="Tahoma" charset="0"/>
              </a:rPr>
              <a:t>- </a:t>
            </a:r>
            <a:fld id="{44F04FE8-9AE4-4A0F-96BC-AF106542882D}" type="slidenum">
              <a:rPr lang="en-US" sz="1600" b="1">
                <a:solidFill>
                  <a:schemeClr val="tx1"/>
                </a:solidFill>
                <a:cs typeface="Tahoma" charset="0"/>
              </a:rPr>
              <a:pPr algn="ctr">
                <a:lnSpc>
                  <a:spcPct val="102000"/>
                </a:lnSpc>
                <a:buFont typeface="Wingdings" charset="2"/>
                <a:buNone/>
                <a:tabLst>
                  <a:tab pos="723900" algn="l"/>
                  <a:tab pos="1447800" algn="l"/>
                  <a:tab pos="2171700" algn="l"/>
                </a:tabLst>
              </a:pPr>
              <a:t>‹#›</a:t>
            </a:fld>
            <a:endParaRPr lang="en-US" sz="1600" b="1" dirty="0">
              <a:solidFill>
                <a:schemeClr val="tx1"/>
              </a:solidFill>
              <a:cs typeface="Tahoma" charset="0"/>
            </a:endParaRPr>
          </a:p>
        </p:txBody>
      </p:sp>
      <p:sp>
        <p:nvSpPr>
          <p:cNvPr id="7" name="Rectangle 5"/>
          <p:cNvSpPr txBox="1">
            <a:spLocks noChangeArrowheads="1"/>
          </p:cNvSpPr>
          <p:nvPr userDrawn="1"/>
        </p:nvSpPr>
        <p:spPr bwMode="auto">
          <a:xfrm>
            <a:off x="76200" y="6400800"/>
            <a:ext cx="4495800" cy="762000"/>
          </a:xfrm>
          <a:prstGeom prst="rect">
            <a:avLst/>
          </a:prstGeom>
          <a:noFill/>
          <a:ln w="9525">
            <a:noFill/>
            <a:round/>
            <a:headEnd/>
            <a:tailEnd/>
          </a:ln>
          <a:effectLst/>
        </p:spPr>
        <p:txBody>
          <a:bodyPr lIns="0" tIns="0" rIns="0" bIns="0"/>
          <a:lstStyle/>
          <a:p>
            <a:pPr>
              <a:lnSpc>
                <a:spcPct val="102000"/>
              </a:lnSpc>
              <a:buFont typeface="Wingdings" charset="2"/>
              <a:buNone/>
              <a:tabLst>
                <a:tab pos="723900" algn="l"/>
                <a:tab pos="1447800" algn="l"/>
                <a:tab pos="2171700" algn="l"/>
              </a:tabLst>
            </a:pPr>
            <a:r>
              <a:rPr lang="en-US" sz="1400" b="1" dirty="0">
                <a:solidFill>
                  <a:srgbClr val="A6A6A6"/>
                </a:solidFill>
                <a:cs typeface="Tahoma" charset="0"/>
              </a:rPr>
              <a:t>Copyright © </a:t>
            </a:r>
            <a:r>
              <a:rPr lang="en-US" sz="1400" b="1" dirty="0" smtClean="0">
                <a:solidFill>
                  <a:srgbClr val="A6A6A6"/>
                </a:solidFill>
                <a:cs typeface="Tahoma" charset="0"/>
              </a:rPr>
              <a:t>2012 </a:t>
            </a:r>
            <a:r>
              <a:rPr lang="en-US" sz="1400" b="1" dirty="0">
                <a:solidFill>
                  <a:srgbClr val="A6A6A6"/>
                </a:solidFill>
                <a:cs typeface="Tahoma" charset="0"/>
              </a:rPr>
              <a:t>Pearson Education, Inc.  </a:t>
            </a:r>
          </a:p>
          <a:p>
            <a:pPr>
              <a:lnSpc>
                <a:spcPct val="102000"/>
              </a:lnSpc>
              <a:buFont typeface="Wingdings" charset="2"/>
              <a:buNone/>
              <a:tabLst>
                <a:tab pos="723900" algn="l"/>
                <a:tab pos="1447800" algn="l"/>
                <a:tab pos="2171700" algn="l"/>
              </a:tabLst>
            </a:pPr>
            <a:r>
              <a:rPr lang="en-US" sz="1400" b="1" dirty="0">
                <a:solidFill>
                  <a:srgbClr val="A6A6A6"/>
                </a:solidFill>
                <a:cs typeface="Tahoma" charset="0"/>
              </a:rPr>
              <a:t>Publishing as Prentice Hall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0" fontAlgn="base" hangingPunct="0">
        <a:spcBef>
          <a:spcPct val="0"/>
        </a:spcBef>
        <a:spcAft>
          <a:spcPct val="0"/>
        </a:spcAft>
        <a:defRPr sz="3600" b="1">
          <a:solidFill>
            <a:schemeClr val="tx1"/>
          </a:solidFill>
          <a:latin typeface="+mj-lt"/>
          <a:ea typeface="+mj-ea"/>
          <a:cs typeface="ヒラギノ角ゴ Pro W3"/>
        </a:defRPr>
      </a:lvl1pPr>
      <a:lvl2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2pPr>
      <a:lvl3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3pPr>
      <a:lvl4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4pPr>
      <a:lvl5pPr algn="ctr" rtl="0" eaLnBrk="0" fontAlgn="base" hangingPunct="0">
        <a:spcBef>
          <a:spcPct val="0"/>
        </a:spcBef>
        <a:spcAft>
          <a:spcPct val="0"/>
        </a:spcAft>
        <a:defRPr sz="3600" b="1">
          <a:solidFill>
            <a:schemeClr val="tx1"/>
          </a:solidFill>
          <a:latin typeface="Arial" charset="0"/>
          <a:ea typeface="ヒラギノ角ゴ Pro W3" pitchFamily="1" charset="-128"/>
          <a:cs typeface="ヒラギノ角ゴ Pro W3"/>
        </a:defRPr>
      </a:lvl5pPr>
      <a:lvl6pPr marL="457200" algn="ctr" rtl="0" fontAlgn="base">
        <a:spcBef>
          <a:spcPct val="0"/>
        </a:spcBef>
        <a:spcAft>
          <a:spcPct val="0"/>
        </a:spcAft>
        <a:defRPr sz="4400">
          <a:solidFill>
            <a:schemeClr val="tx2"/>
          </a:solidFill>
          <a:latin typeface="Arial" charset="0"/>
          <a:ea typeface="ヒラギノ角ゴ Pro W3" pitchFamily="1" charset="-128"/>
        </a:defRPr>
      </a:lvl6pPr>
      <a:lvl7pPr marL="914400" algn="ctr" rtl="0" fontAlgn="base">
        <a:spcBef>
          <a:spcPct val="0"/>
        </a:spcBef>
        <a:spcAft>
          <a:spcPct val="0"/>
        </a:spcAft>
        <a:defRPr sz="4400">
          <a:solidFill>
            <a:schemeClr val="tx2"/>
          </a:solidFill>
          <a:latin typeface="Arial" charset="0"/>
          <a:ea typeface="ヒラギノ角ゴ Pro W3" pitchFamily="1" charset="-128"/>
        </a:defRPr>
      </a:lvl7pPr>
      <a:lvl8pPr marL="1371600" algn="ctr" rtl="0" fontAlgn="base">
        <a:spcBef>
          <a:spcPct val="0"/>
        </a:spcBef>
        <a:spcAft>
          <a:spcPct val="0"/>
        </a:spcAft>
        <a:defRPr sz="4400">
          <a:solidFill>
            <a:schemeClr val="tx2"/>
          </a:solidFill>
          <a:latin typeface="Arial" charset="0"/>
          <a:ea typeface="ヒラギノ角ゴ Pro W3" pitchFamily="1" charset="-128"/>
        </a:defRPr>
      </a:lvl8pPr>
      <a:lvl9pPr marL="1828800" algn="ctr" rtl="0" fontAlgn="base">
        <a:spcBef>
          <a:spcPct val="0"/>
        </a:spcBef>
        <a:spcAft>
          <a:spcPct val="0"/>
        </a:spcAft>
        <a:defRPr sz="4400">
          <a:solidFill>
            <a:schemeClr val="tx2"/>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2797175"/>
            <a:ext cx="9144000" cy="1470025"/>
          </a:xfrm>
        </p:spPr>
        <p:txBody>
          <a:bodyPr/>
          <a:lstStyle/>
          <a:p>
            <a:pPr eaLnBrk="1" hangingPunct="1"/>
            <a:r>
              <a:rPr lang="en-US" dirty="0" smtClean="0"/>
              <a:t/>
            </a:r>
            <a:br>
              <a:rPr lang="en-US" dirty="0" smtClean="0"/>
            </a:br>
            <a:r>
              <a:rPr lang="en-US" dirty="0" smtClean="0"/>
              <a:t>Chapter Nineteen</a:t>
            </a:r>
          </a:p>
        </p:txBody>
      </p:sp>
      <p:sp>
        <p:nvSpPr>
          <p:cNvPr id="13315" name="Subtitle 2"/>
          <p:cNvSpPr>
            <a:spLocks noGrp="1"/>
          </p:cNvSpPr>
          <p:nvPr>
            <p:ph type="subTitle" idx="1"/>
          </p:nvPr>
        </p:nvSpPr>
        <p:spPr>
          <a:xfrm>
            <a:off x="0" y="4648200"/>
            <a:ext cx="9144000" cy="990600"/>
          </a:xfrm>
        </p:spPr>
        <p:txBody>
          <a:bodyPr/>
          <a:lstStyle/>
          <a:p>
            <a:r>
              <a:rPr lang="en-US" b="1" dirty="0" smtClean="0">
                <a:latin typeface="Calibri" charset="0"/>
              </a:rPr>
              <a:t>The Global Marketplace</a:t>
            </a:r>
          </a:p>
        </p:txBody>
      </p:sp>
      <p:sp>
        <p:nvSpPr>
          <p:cNvPr id="4" name="Rectangle 3"/>
          <p:cNvSpPr/>
          <p:nvPr/>
        </p:nvSpPr>
        <p:spPr>
          <a:xfrm>
            <a:off x="457200" y="6477000"/>
            <a:ext cx="4572000" cy="215444"/>
          </a:xfrm>
          <a:prstGeom prst="rect">
            <a:avLst/>
          </a:prstGeom>
        </p:spPr>
        <p:txBody>
          <a:bodyPr>
            <a:spAutoFit/>
          </a:bodyPr>
          <a:lstStyle/>
          <a:p>
            <a:r>
              <a:rPr lang="en-US" sz="800" dirty="0" smtClean="0"/>
              <a:t>Copyright ©2014 by Pearson Education, Inc. All rights reserved</a:t>
            </a:r>
            <a:endParaRPr lang="en-US" sz="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Looking at the Global</a:t>
            </a:r>
            <a:br>
              <a:rPr lang="en-US" dirty="0" smtClean="0"/>
            </a:br>
            <a:r>
              <a:rPr lang="en-US" dirty="0" smtClean="0"/>
              <a:t> Marketing Environment</a:t>
            </a:r>
          </a:p>
        </p:txBody>
      </p:sp>
      <p:sp>
        <p:nvSpPr>
          <p:cNvPr id="33795" name="Content Placeholder 5"/>
          <p:cNvSpPr>
            <a:spLocks noGrp="1"/>
          </p:cNvSpPr>
          <p:nvPr>
            <p:ph idx="1"/>
          </p:nvPr>
        </p:nvSpPr>
        <p:spPr>
          <a:xfrm>
            <a:off x="4038600" y="2209800"/>
            <a:ext cx="4572000" cy="4572000"/>
          </a:xfrm>
        </p:spPr>
        <p:txBody>
          <a:bodyPr/>
          <a:lstStyle/>
          <a:p>
            <a:pPr>
              <a:spcBef>
                <a:spcPct val="0"/>
              </a:spcBef>
              <a:buFontTx/>
              <a:buNone/>
            </a:pPr>
            <a:r>
              <a:rPr lang="en-US" dirty="0" smtClean="0">
                <a:latin typeface="Calibri" charset="0"/>
              </a:rPr>
              <a:t>Economic factors reflect a country’s attractiveness as a market:</a:t>
            </a:r>
          </a:p>
          <a:p>
            <a:pPr>
              <a:spcBef>
                <a:spcPct val="0"/>
              </a:spcBef>
            </a:pPr>
            <a:r>
              <a:rPr lang="en-US" dirty="0" smtClean="0">
                <a:latin typeface="Calibri" charset="0"/>
              </a:rPr>
              <a:t>Industrial structure</a:t>
            </a:r>
          </a:p>
          <a:p>
            <a:pPr>
              <a:spcBef>
                <a:spcPct val="0"/>
              </a:spcBef>
            </a:pPr>
            <a:r>
              <a:rPr lang="en-US" dirty="0" smtClean="0">
                <a:latin typeface="Calibri" charset="0"/>
              </a:rPr>
              <a:t>Income distribution</a:t>
            </a:r>
          </a:p>
        </p:txBody>
      </p:sp>
      <p:sp>
        <p:nvSpPr>
          <p:cNvPr id="33796" name="Rectangle 3"/>
          <p:cNvSpPr>
            <a:spLocks noGrp="1" noChangeArrowheads="1"/>
          </p:cNvSpPr>
          <p:nvPr>
            <p:ph type="body" sz="quarter" idx="13"/>
          </p:nvPr>
        </p:nvSpPr>
        <p:spPr/>
        <p:txBody>
          <a:bodyPr/>
          <a:lstStyle/>
          <a:p>
            <a:pPr>
              <a:spcBef>
                <a:spcPct val="0"/>
              </a:spcBef>
            </a:pPr>
            <a:r>
              <a:rPr lang="en-US" dirty="0" smtClean="0">
                <a:latin typeface="Calibri" charset="0"/>
              </a:rPr>
              <a:t>Economic Environment</a:t>
            </a:r>
          </a:p>
          <a:p>
            <a:pPr>
              <a:spcBef>
                <a:spcPct val="0"/>
              </a:spcBef>
            </a:pPr>
            <a:endParaRPr lang="en-US" dirty="0" smtClean="0">
              <a:latin typeface="Calibri" charset="0"/>
            </a:endParaRPr>
          </a:p>
        </p:txBody>
      </p:sp>
      <p:pic>
        <p:nvPicPr>
          <p:cNvPr id="33797" name="Picture 8" descr="ph19_07.jpg"/>
          <p:cNvPicPr>
            <a:picLocks noChangeAspect="1"/>
          </p:cNvPicPr>
          <p:nvPr/>
        </p:nvPicPr>
        <p:blipFill>
          <a:blip r:embed="rId3" cstate="print"/>
          <a:srcRect/>
          <a:stretch>
            <a:fillRect/>
          </a:stretch>
        </p:blipFill>
        <p:spPr bwMode="auto">
          <a:xfrm>
            <a:off x="152400" y="2466975"/>
            <a:ext cx="3520605" cy="2257425"/>
          </a:xfrm>
          <a:prstGeom prst="rect">
            <a:avLst/>
          </a:prstGeom>
          <a:noFill/>
          <a:ln w="9525">
            <a:noFill/>
            <a:miter lim="800000"/>
            <a:headEnd/>
            <a:tailEnd/>
          </a:ln>
        </p:spPr>
      </p:pic>
      <p:sp>
        <p:nvSpPr>
          <p:cNvPr id="2" name="TextBox 1"/>
          <p:cNvSpPr txBox="1"/>
          <p:nvPr/>
        </p:nvSpPr>
        <p:spPr>
          <a:xfrm>
            <a:off x="914400" y="6553200"/>
            <a:ext cx="46482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Looking at the Global </a:t>
            </a:r>
            <a:br>
              <a:rPr lang="en-US" dirty="0" smtClean="0"/>
            </a:br>
            <a:r>
              <a:rPr lang="en-US" dirty="0" smtClean="0"/>
              <a:t>Marketing Environment</a:t>
            </a:r>
          </a:p>
        </p:txBody>
      </p:sp>
      <p:sp>
        <p:nvSpPr>
          <p:cNvPr id="35843" name="Rectangle 3"/>
          <p:cNvSpPr>
            <a:spLocks noGrp="1" noChangeArrowheads="1"/>
          </p:cNvSpPr>
          <p:nvPr>
            <p:ph idx="1"/>
          </p:nvPr>
        </p:nvSpPr>
        <p:spPr/>
        <p:txBody>
          <a:bodyPr/>
          <a:lstStyle/>
          <a:p>
            <a:pPr>
              <a:spcBef>
                <a:spcPct val="0"/>
              </a:spcBef>
              <a:buFontTx/>
              <a:buNone/>
            </a:pPr>
            <a:endParaRPr lang="en-US" dirty="0" smtClean="0">
              <a:latin typeface="Calibri" charset="0"/>
            </a:endParaRPr>
          </a:p>
          <a:p>
            <a:pPr>
              <a:spcBef>
                <a:spcPct val="0"/>
              </a:spcBef>
            </a:pPr>
            <a:r>
              <a:rPr lang="en-US" dirty="0" smtClean="0">
                <a:latin typeface="Calibri" charset="0"/>
              </a:rPr>
              <a:t>Subsistence economies</a:t>
            </a:r>
          </a:p>
          <a:p>
            <a:pPr>
              <a:spcBef>
                <a:spcPct val="0"/>
              </a:spcBef>
            </a:pPr>
            <a:r>
              <a:rPr lang="en-US" dirty="0" smtClean="0">
                <a:latin typeface="Calibri" charset="0"/>
              </a:rPr>
              <a:t>Raw material exporting economies</a:t>
            </a:r>
          </a:p>
          <a:p>
            <a:pPr>
              <a:spcBef>
                <a:spcPct val="0"/>
              </a:spcBef>
            </a:pPr>
            <a:r>
              <a:rPr lang="en-US" dirty="0" smtClean="0">
                <a:latin typeface="Calibri" charset="0"/>
              </a:rPr>
              <a:t>Emerging economies (Industrializing economies)</a:t>
            </a:r>
          </a:p>
          <a:p>
            <a:pPr>
              <a:spcBef>
                <a:spcPct val="0"/>
              </a:spcBef>
            </a:pPr>
            <a:r>
              <a:rPr lang="en-US" dirty="0" smtClean="0">
                <a:latin typeface="Calibri" charset="0"/>
              </a:rPr>
              <a:t>Industrial economies</a:t>
            </a:r>
          </a:p>
        </p:txBody>
      </p:sp>
      <p:sp>
        <p:nvSpPr>
          <p:cNvPr id="35844" name="Text Placeholder 3"/>
          <p:cNvSpPr>
            <a:spLocks noGrp="1"/>
          </p:cNvSpPr>
          <p:nvPr>
            <p:ph type="body" sz="quarter" idx="13"/>
          </p:nvPr>
        </p:nvSpPr>
        <p:spPr/>
        <p:txBody>
          <a:bodyPr/>
          <a:lstStyle/>
          <a:p>
            <a:pPr>
              <a:spcBef>
                <a:spcPct val="0"/>
              </a:spcBef>
            </a:pPr>
            <a:r>
              <a:rPr lang="en-US" dirty="0" smtClean="0">
                <a:latin typeface="Calibri" charset="0"/>
              </a:rPr>
              <a:t>Economic Environment</a:t>
            </a:r>
          </a:p>
          <a:p>
            <a:pPr>
              <a:spcBef>
                <a:spcPct val="0"/>
              </a:spcBef>
            </a:pPr>
            <a:r>
              <a:rPr lang="en-US" dirty="0" smtClean="0">
                <a:latin typeface="Calibri" charset="0"/>
              </a:rPr>
              <a:t>Industrial Structure</a:t>
            </a:r>
          </a:p>
          <a:p>
            <a:pPr>
              <a:spcBef>
                <a:spcPct val="0"/>
              </a:spcBef>
            </a:pPr>
            <a:endParaRPr lang="en-US" dirty="0" smtClean="0">
              <a:latin typeface="Calibri" charset="0"/>
            </a:endParaRPr>
          </a:p>
        </p:txBody>
      </p:sp>
      <p:sp>
        <p:nvSpPr>
          <p:cNvPr id="2" name="TextBox 1"/>
          <p:cNvSpPr txBox="1"/>
          <p:nvPr/>
        </p:nvSpPr>
        <p:spPr>
          <a:xfrm>
            <a:off x="685800" y="6553200"/>
            <a:ext cx="38100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Looking at the Global</a:t>
            </a:r>
            <a:br>
              <a:rPr lang="en-US" dirty="0" smtClean="0"/>
            </a:br>
            <a:r>
              <a:rPr lang="en-US" dirty="0" smtClean="0"/>
              <a:t>Marketing Environment</a:t>
            </a:r>
          </a:p>
        </p:txBody>
      </p:sp>
      <p:sp>
        <p:nvSpPr>
          <p:cNvPr id="37891" name="Rectangle 3"/>
          <p:cNvSpPr>
            <a:spLocks noGrp="1" noChangeArrowheads="1"/>
          </p:cNvSpPr>
          <p:nvPr>
            <p:ph idx="1"/>
          </p:nvPr>
        </p:nvSpPr>
        <p:spPr>
          <a:xfrm>
            <a:off x="609600" y="1752600"/>
            <a:ext cx="7772400" cy="4572000"/>
          </a:xfrm>
        </p:spPr>
        <p:txBody>
          <a:bodyPr/>
          <a:lstStyle/>
          <a:p>
            <a:pPr>
              <a:spcBef>
                <a:spcPct val="0"/>
              </a:spcBef>
            </a:pPr>
            <a:endParaRPr lang="en-US" dirty="0" smtClean="0">
              <a:latin typeface="Calibri" charset="0"/>
            </a:endParaRPr>
          </a:p>
          <a:p>
            <a:pPr>
              <a:spcBef>
                <a:spcPct val="0"/>
              </a:spcBef>
            </a:pPr>
            <a:r>
              <a:rPr lang="en-US" dirty="0" smtClean="0">
                <a:latin typeface="Calibri" charset="0"/>
              </a:rPr>
              <a:t>Low-income households</a:t>
            </a:r>
          </a:p>
          <a:p>
            <a:pPr>
              <a:spcBef>
                <a:spcPct val="0"/>
              </a:spcBef>
            </a:pPr>
            <a:r>
              <a:rPr lang="en-US" dirty="0" smtClean="0">
                <a:latin typeface="Calibri" charset="0"/>
              </a:rPr>
              <a:t>Middle-income households</a:t>
            </a:r>
          </a:p>
          <a:p>
            <a:pPr>
              <a:spcBef>
                <a:spcPct val="0"/>
              </a:spcBef>
            </a:pPr>
            <a:r>
              <a:rPr lang="en-US" dirty="0" smtClean="0">
                <a:latin typeface="Calibri" charset="0"/>
              </a:rPr>
              <a:t>High-income households</a:t>
            </a:r>
          </a:p>
        </p:txBody>
      </p:sp>
      <p:sp>
        <p:nvSpPr>
          <p:cNvPr id="37892" name="Text Placeholder 3"/>
          <p:cNvSpPr>
            <a:spLocks noGrp="1"/>
          </p:cNvSpPr>
          <p:nvPr>
            <p:ph type="body" sz="quarter" idx="13"/>
          </p:nvPr>
        </p:nvSpPr>
        <p:spPr/>
        <p:txBody>
          <a:bodyPr/>
          <a:lstStyle/>
          <a:p>
            <a:pPr>
              <a:spcBef>
                <a:spcPct val="0"/>
              </a:spcBef>
            </a:pPr>
            <a:r>
              <a:rPr lang="en-US" dirty="0" smtClean="0">
                <a:latin typeface="Calibri" charset="0"/>
              </a:rPr>
              <a:t>Economic Environment</a:t>
            </a:r>
          </a:p>
          <a:p>
            <a:pPr>
              <a:spcBef>
                <a:spcPct val="0"/>
              </a:spcBef>
            </a:pPr>
            <a:r>
              <a:rPr lang="en-US" dirty="0" smtClean="0">
                <a:latin typeface="Calibri" charset="0"/>
              </a:rPr>
              <a:t>Income Distribution</a:t>
            </a:r>
          </a:p>
          <a:p>
            <a:pPr>
              <a:spcBef>
                <a:spcPct val="0"/>
              </a:spcBef>
            </a:pPr>
            <a:endParaRPr lang="en-US" dirty="0" smtClean="0">
              <a:latin typeface="Calibri" charset="0"/>
            </a:endParaRPr>
          </a:p>
        </p:txBody>
      </p:sp>
      <p:sp>
        <p:nvSpPr>
          <p:cNvPr id="2" name="TextBox 1"/>
          <p:cNvSpPr txBox="1"/>
          <p:nvPr/>
        </p:nvSpPr>
        <p:spPr>
          <a:xfrm>
            <a:off x="762000" y="6477000"/>
            <a:ext cx="45720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Looking at the Global </a:t>
            </a:r>
            <a:br>
              <a:rPr lang="en-US" dirty="0" smtClean="0"/>
            </a:br>
            <a:r>
              <a:rPr lang="en-US" dirty="0" smtClean="0"/>
              <a:t>Marketing Environment</a:t>
            </a:r>
          </a:p>
        </p:txBody>
      </p:sp>
      <p:sp>
        <p:nvSpPr>
          <p:cNvPr id="39939" name="Rectangle 3"/>
          <p:cNvSpPr>
            <a:spLocks noGrp="1" noChangeArrowheads="1"/>
          </p:cNvSpPr>
          <p:nvPr>
            <p:ph idx="1"/>
          </p:nvPr>
        </p:nvSpPr>
        <p:spPr>
          <a:xfrm>
            <a:off x="685800" y="2057400"/>
            <a:ext cx="7772400" cy="4572000"/>
          </a:xfrm>
        </p:spPr>
        <p:txBody>
          <a:bodyPr/>
          <a:lstStyle/>
          <a:p>
            <a:pPr>
              <a:spcBef>
                <a:spcPct val="0"/>
              </a:spcBef>
            </a:pPr>
            <a:r>
              <a:rPr lang="en-US" dirty="0" smtClean="0">
                <a:latin typeface="Calibri" charset="0"/>
              </a:rPr>
              <a:t>Country’s attitude toward international buying</a:t>
            </a:r>
          </a:p>
          <a:p>
            <a:pPr>
              <a:spcBef>
                <a:spcPct val="0"/>
              </a:spcBef>
            </a:pPr>
            <a:r>
              <a:rPr lang="en-US" dirty="0" smtClean="0">
                <a:latin typeface="Calibri" charset="0"/>
              </a:rPr>
              <a:t>Government bureaucracy</a:t>
            </a:r>
          </a:p>
          <a:p>
            <a:pPr>
              <a:spcBef>
                <a:spcPct val="0"/>
              </a:spcBef>
            </a:pPr>
            <a:r>
              <a:rPr lang="en-US" dirty="0" smtClean="0">
                <a:latin typeface="Calibri" charset="0"/>
              </a:rPr>
              <a:t>Political stability</a:t>
            </a:r>
          </a:p>
          <a:p>
            <a:pPr>
              <a:spcBef>
                <a:spcPct val="0"/>
              </a:spcBef>
            </a:pPr>
            <a:r>
              <a:rPr lang="en-US" dirty="0" smtClean="0">
                <a:latin typeface="Calibri" charset="0"/>
              </a:rPr>
              <a:t>Monetary regulations</a:t>
            </a:r>
          </a:p>
        </p:txBody>
      </p:sp>
      <p:sp>
        <p:nvSpPr>
          <p:cNvPr id="39940" name="Text Placeholder 4"/>
          <p:cNvSpPr>
            <a:spLocks noGrp="1"/>
          </p:cNvSpPr>
          <p:nvPr>
            <p:ph type="body" sz="quarter" idx="13"/>
          </p:nvPr>
        </p:nvSpPr>
        <p:spPr/>
        <p:txBody>
          <a:bodyPr/>
          <a:lstStyle/>
          <a:p>
            <a:pPr>
              <a:spcBef>
                <a:spcPct val="0"/>
              </a:spcBef>
            </a:pPr>
            <a:r>
              <a:rPr lang="en-US" dirty="0" smtClean="0">
                <a:latin typeface="Calibri" charset="0"/>
              </a:rPr>
              <a:t>Political-Legal Environment</a:t>
            </a:r>
          </a:p>
          <a:p>
            <a:pPr>
              <a:spcBef>
                <a:spcPct val="0"/>
              </a:spcBef>
            </a:pPr>
            <a:endParaRPr lang="en-US" dirty="0" smtClean="0">
              <a:latin typeface="Calibri" charset="0"/>
            </a:endParaRPr>
          </a:p>
        </p:txBody>
      </p:sp>
      <p:sp>
        <p:nvSpPr>
          <p:cNvPr id="2" name="TextBox 1"/>
          <p:cNvSpPr txBox="1"/>
          <p:nvPr/>
        </p:nvSpPr>
        <p:spPr>
          <a:xfrm>
            <a:off x="838200" y="6400800"/>
            <a:ext cx="42672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Looking at the Global Marketing Environment</a:t>
            </a:r>
          </a:p>
        </p:txBody>
      </p:sp>
      <p:sp>
        <p:nvSpPr>
          <p:cNvPr id="46083" name="Content Placeholder 7"/>
          <p:cNvSpPr>
            <a:spLocks noGrp="1"/>
          </p:cNvSpPr>
          <p:nvPr>
            <p:ph idx="1"/>
          </p:nvPr>
        </p:nvSpPr>
        <p:spPr>
          <a:xfrm>
            <a:off x="609600" y="2286000"/>
            <a:ext cx="7772400" cy="4572000"/>
          </a:xfrm>
        </p:spPr>
        <p:txBody>
          <a:bodyPr/>
          <a:lstStyle/>
          <a:p>
            <a:pPr>
              <a:spcBef>
                <a:spcPct val="0"/>
              </a:spcBef>
              <a:buFontTx/>
              <a:buNone/>
            </a:pPr>
            <a:r>
              <a:rPr lang="en-US" dirty="0" smtClean="0">
                <a:latin typeface="Calibri" charset="0"/>
              </a:rPr>
              <a:t>The need to adapt to local cultural values and traditions rather than imposing their own</a:t>
            </a:r>
          </a:p>
          <a:p>
            <a:pPr>
              <a:spcBef>
                <a:spcPct val="0"/>
              </a:spcBef>
            </a:pPr>
            <a:endParaRPr lang="en-US" dirty="0" smtClean="0">
              <a:latin typeface="Calibri" charset="0"/>
            </a:endParaRPr>
          </a:p>
        </p:txBody>
      </p:sp>
      <p:sp>
        <p:nvSpPr>
          <p:cNvPr id="46084" name="Rectangle 3"/>
          <p:cNvSpPr>
            <a:spLocks noGrp="1" noChangeArrowheads="1"/>
          </p:cNvSpPr>
          <p:nvPr>
            <p:ph type="body" sz="quarter" idx="13"/>
          </p:nvPr>
        </p:nvSpPr>
        <p:spPr/>
        <p:txBody>
          <a:bodyPr/>
          <a:lstStyle/>
          <a:p>
            <a:pPr>
              <a:spcBef>
                <a:spcPct val="0"/>
              </a:spcBef>
            </a:pPr>
            <a:r>
              <a:rPr lang="en-US" dirty="0" smtClean="0">
                <a:latin typeface="Calibri" charset="0"/>
              </a:rPr>
              <a:t>Cultural Environment</a:t>
            </a:r>
          </a:p>
          <a:p>
            <a:pPr>
              <a:spcBef>
                <a:spcPct val="0"/>
              </a:spcBef>
            </a:pPr>
            <a:r>
              <a:rPr lang="en-US" dirty="0" smtClean="0">
                <a:latin typeface="Calibri" charset="0"/>
              </a:rPr>
              <a:t>Impact of Marketing Strategy on Cultures</a:t>
            </a:r>
          </a:p>
          <a:p>
            <a:pPr>
              <a:spcBef>
                <a:spcPct val="0"/>
              </a:spcBef>
            </a:pPr>
            <a:endParaRPr lang="en-US" dirty="0" smtClean="0">
              <a:latin typeface="Calibri" charset="0"/>
            </a:endParaRPr>
          </a:p>
        </p:txBody>
      </p:sp>
      <p:pic>
        <p:nvPicPr>
          <p:cNvPr id="46086" name="Picture 7" descr="ph19_09.jpg"/>
          <p:cNvPicPr>
            <a:picLocks noChangeAspect="1"/>
          </p:cNvPicPr>
          <p:nvPr/>
        </p:nvPicPr>
        <p:blipFill>
          <a:blip r:embed="rId3" cstate="print"/>
          <a:srcRect/>
          <a:stretch>
            <a:fillRect/>
          </a:stretch>
        </p:blipFill>
        <p:spPr bwMode="auto">
          <a:xfrm>
            <a:off x="2590800" y="3429000"/>
            <a:ext cx="4114800" cy="2736850"/>
          </a:xfrm>
          <a:prstGeom prst="rect">
            <a:avLst/>
          </a:prstGeom>
          <a:noFill/>
          <a:ln w="9525">
            <a:noFill/>
            <a:miter lim="800000"/>
            <a:headEnd/>
            <a:tailEnd/>
          </a:ln>
        </p:spPr>
      </p:pic>
      <p:sp>
        <p:nvSpPr>
          <p:cNvPr id="2" name="TextBox 1"/>
          <p:cNvSpPr txBox="1"/>
          <p:nvPr/>
        </p:nvSpPr>
        <p:spPr>
          <a:xfrm>
            <a:off x="762000" y="6488668"/>
            <a:ext cx="3962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Deciding Whether to Go Global</a:t>
            </a:r>
          </a:p>
        </p:txBody>
      </p:sp>
      <p:sp>
        <p:nvSpPr>
          <p:cNvPr id="48131" name="Rectangle 3"/>
          <p:cNvSpPr>
            <a:spLocks noGrp="1" noChangeArrowheads="1"/>
          </p:cNvSpPr>
          <p:nvPr>
            <p:ph idx="1"/>
          </p:nvPr>
        </p:nvSpPr>
        <p:spPr>
          <a:xfrm>
            <a:off x="685800" y="1981200"/>
            <a:ext cx="7772400" cy="4572000"/>
          </a:xfrm>
        </p:spPr>
        <p:txBody>
          <a:bodyPr/>
          <a:lstStyle/>
          <a:p>
            <a:pPr>
              <a:spcBef>
                <a:spcPct val="0"/>
              </a:spcBef>
            </a:pPr>
            <a:r>
              <a:rPr lang="en-US" sz="2800" dirty="0" smtClean="0">
                <a:latin typeface="Calibri" charset="0"/>
              </a:rPr>
              <a:t>Can the company understand the consumers?</a:t>
            </a:r>
          </a:p>
          <a:p>
            <a:pPr>
              <a:spcBef>
                <a:spcPct val="0"/>
              </a:spcBef>
            </a:pPr>
            <a:r>
              <a:rPr lang="en-US" sz="2800" dirty="0" smtClean="0">
                <a:latin typeface="Calibri" charset="0"/>
              </a:rPr>
              <a:t>Can it offer competitively attractive products?</a:t>
            </a:r>
          </a:p>
          <a:p>
            <a:pPr>
              <a:spcBef>
                <a:spcPct val="0"/>
              </a:spcBef>
            </a:pPr>
            <a:r>
              <a:rPr lang="en-US" sz="2800" dirty="0" smtClean="0">
                <a:latin typeface="Calibri" charset="0"/>
              </a:rPr>
              <a:t>Will it be able to adapt to local culture?</a:t>
            </a:r>
          </a:p>
          <a:p>
            <a:pPr>
              <a:spcBef>
                <a:spcPct val="0"/>
              </a:spcBef>
            </a:pPr>
            <a:r>
              <a:rPr lang="en-US" sz="2800" dirty="0" smtClean="0">
                <a:latin typeface="Calibri" charset="0"/>
              </a:rPr>
              <a:t>Can they deal with foreign nationals?</a:t>
            </a:r>
          </a:p>
          <a:p>
            <a:pPr>
              <a:spcBef>
                <a:spcPct val="0"/>
              </a:spcBef>
            </a:pPr>
            <a:r>
              <a:rPr lang="en-US" sz="2800" dirty="0" smtClean="0">
                <a:latin typeface="Calibri" charset="0"/>
              </a:rPr>
              <a:t>Do the company’s managers have the experience?</a:t>
            </a:r>
          </a:p>
          <a:p>
            <a:pPr>
              <a:spcBef>
                <a:spcPct val="0"/>
              </a:spcBef>
            </a:pPr>
            <a:r>
              <a:rPr lang="en-US" sz="2800" dirty="0" smtClean="0">
                <a:latin typeface="Calibri" charset="0"/>
              </a:rPr>
              <a:t>Has management considered regulation and political environment of other countries?</a:t>
            </a:r>
          </a:p>
          <a:p>
            <a:pPr>
              <a:spcBef>
                <a:spcPct val="0"/>
              </a:spcBef>
            </a:pPr>
            <a:endParaRPr lang="en-US" sz="2800" dirty="0" smtClean="0">
              <a:latin typeface="Calibri" charset="0"/>
            </a:endParaRPr>
          </a:p>
        </p:txBody>
      </p:sp>
      <p:sp>
        <p:nvSpPr>
          <p:cNvPr id="48132" name="Text Placeholder 3"/>
          <p:cNvSpPr>
            <a:spLocks noGrp="1"/>
          </p:cNvSpPr>
          <p:nvPr>
            <p:ph type="body" sz="quarter" idx="13"/>
          </p:nvPr>
        </p:nvSpPr>
        <p:spPr/>
        <p:txBody>
          <a:bodyPr/>
          <a:lstStyle/>
          <a:p>
            <a:pPr>
              <a:spcBef>
                <a:spcPct val="0"/>
              </a:spcBef>
            </a:pPr>
            <a:r>
              <a:rPr lang="en-US" dirty="0" smtClean="0">
                <a:latin typeface="Calibri" charset="0"/>
              </a:rPr>
              <a:t>Factors to consider</a:t>
            </a:r>
          </a:p>
          <a:p>
            <a:pPr>
              <a:spcBef>
                <a:spcPct val="0"/>
              </a:spcBef>
            </a:pPr>
            <a:endParaRPr lang="en-US" dirty="0" smtClean="0">
              <a:latin typeface="Calibri" charset="0"/>
            </a:endParaRPr>
          </a:p>
        </p:txBody>
      </p:sp>
      <p:sp>
        <p:nvSpPr>
          <p:cNvPr id="2" name="TextBox 1"/>
          <p:cNvSpPr txBox="1"/>
          <p:nvPr/>
        </p:nvSpPr>
        <p:spPr>
          <a:xfrm>
            <a:off x="914400" y="6477000"/>
            <a:ext cx="40386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1295400" y="1295400"/>
            <a:ext cx="6934200" cy="4800600"/>
          </a:xfrm>
        </p:spPr>
        <p:txBody>
          <a:bodyPr/>
          <a:lstStyle/>
          <a:p>
            <a:r>
              <a:rPr lang="en-US" dirty="0" smtClean="0">
                <a:latin typeface="Calibri" charset="0"/>
              </a:rPr>
              <a:t>Define international marketing objectives and policies</a:t>
            </a:r>
          </a:p>
          <a:p>
            <a:r>
              <a:rPr lang="en-US" dirty="0" smtClean="0">
                <a:latin typeface="Calibri" charset="0"/>
              </a:rPr>
              <a:t>Foreign sales volume</a:t>
            </a:r>
          </a:p>
          <a:p>
            <a:r>
              <a:rPr lang="en-US" dirty="0" smtClean="0">
                <a:latin typeface="Calibri" charset="0"/>
              </a:rPr>
              <a:t>How many countries to market to</a:t>
            </a:r>
          </a:p>
          <a:p>
            <a:r>
              <a:rPr lang="en-US" dirty="0" smtClean="0">
                <a:latin typeface="Calibri" charset="0"/>
              </a:rPr>
              <a:t>Types of countries to market to based on:</a:t>
            </a:r>
          </a:p>
          <a:p>
            <a:pPr lvl="1"/>
            <a:r>
              <a:rPr lang="en-US" dirty="0" smtClean="0">
                <a:latin typeface="Calibri" charset="0"/>
              </a:rPr>
              <a:t>Geography</a:t>
            </a:r>
          </a:p>
          <a:p>
            <a:pPr lvl="1"/>
            <a:r>
              <a:rPr lang="en-US" dirty="0" smtClean="0">
                <a:latin typeface="Calibri" charset="0"/>
              </a:rPr>
              <a:t>Income and population</a:t>
            </a:r>
          </a:p>
          <a:p>
            <a:pPr lvl="1"/>
            <a:r>
              <a:rPr lang="en-US" dirty="0" smtClean="0">
                <a:latin typeface="Calibri" charset="0"/>
              </a:rPr>
              <a:t>Political climate</a:t>
            </a:r>
          </a:p>
        </p:txBody>
      </p:sp>
      <p:sp>
        <p:nvSpPr>
          <p:cNvPr id="50179" name="Rectangle 2"/>
          <p:cNvSpPr>
            <a:spLocks noGrp="1" noChangeArrowheads="1"/>
          </p:cNvSpPr>
          <p:nvPr>
            <p:ph type="title"/>
          </p:nvPr>
        </p:nvSpPr>
        <p:spPr/>
        <p:txBody>
          <a:bodyPr/>
          <a:lstStyle/>
          <a:p>
            <a:r>
              <a:rPr lang="en-US" dirty="0" smtClean="0"/>
              <a:t>Deciding Which Markets to Enter</a:t>
            </a:r>
          </a:p>
        </p:txBody>
      </p:sp>
      <p:sp>
        <p:nvSpPr>
          <p:cNvPr id="2" name="TextBox 1"/>
          <p:cNvSpPr txBox="1"/>
          <p:nvPr/>
        </p:nvSpPr>
        <p:spPr>
          <a:xfrm>
            <a:off x="685800" y="6400800"/>
            <a:ext cx="4343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Deciding Which Markets to Enter</a:t>
            </a:r>
          </a:p>
        </p:txBody>
      </p:sp>
      <p:sp>
        <p:nvSpPr>
          <p:cNvPr id="52227" name="Content Placeholder 4"/>
          <p:cNvSpPr>
            <a:spLocks noGrp="1"/>
          </p:cNvSpPr>
          <p:nvPr>
            <p:ph idx="1"/>
          </p:nvPr>
        </p:nvSpPr>
        <p:spPr>
          <a:xfrm>
            <a:off x="685800" y="1219200"/>
            <a:ext cx="3810000" cy="4572000"/>
          </a:xfrm>
        </p:spPr>
        <p:txBody>
          <a:bodyPr/>
          <a:lstStyle/>
          <a:p>
            <a:pPr marL="533400" indent="-533400">
              <a:spcBef>
                <a:spcPct val="0"/>
              </a:spcBef>
              <a:buFontTx/>
              <a:buNone/>
            </a:pPr>
            <a:r>
              <a:rPr lang="en-US" dirty="0" smtClean="0">
                <a:latin typeface="Calibri" charset="0"/>
              </a:rPr>
              <a:t>Rank potential global markets based on:</a:t>
            </a:r>
          </a:p>
          <a:p>
            <a:pPr marL="533400" indent="-533400">
              <a:spcBef>
                <a:spcPct val="0"/>
              </a:spcBef>
            </a:pPr>
            <a:r>
              <a:rPr lang="en-US" dirty="0" smtClean="0">
                <a:latin typeface="Calibri" charset="0"/>
              </a:rPr>
              <a:t>Market size</a:t>
            </a:r>
          </a:p>
          <a:p>
            <a:pPr marL="533400" indent="-533400">
              <a:spcBef>
                <a:spcPct val="0"/>
              </a:spcBef>
            </a:pPr>
            <a:r>
              <a:rPr lang="en-US" dirty="0" smtClean="0">
                <a:latin typeface="Calibri" charset="0"/>
              </a:rPr>
              <a:t>Market growth</a:t>
            </a:r>
          </a:p>
          <a:p>
            <a:pPr marL="533400" indent="-533400">
              <a:spcBef>
                <a:spcPct val="0"/>
              </a:spcBef>
            </a:pPr>
            <a:r>
              <a:rPr lang="en-US" dirty="0" smtClean="0">
                <a:latin typeface="Calibri" charset="0"/>
              </a:rPr>
              <a:t>Cost of doing</a:t>
            </a:r>
          </a:p>
          <a:p>
            <a:pPr marL="533400" indent="-533400">
              <a:spcBef>
                <a:spcPct val="0"/>
              </a:spcBef>
              <a:buFontTx/>
              <a:buNone/>
            </a:pPr>
            <a:r>
              <a:rPr lang="en-US" dirty="0" smtClean="0">
                <a:latin typeface="Calibri" charset="0"/>
              </a:rPr>
              <a:t>     business</a:t>
            </a:r>
          </a:p>
          <a:p>
            <a:pPr marL="533400" indent="-533400">
              <a:spcBef>
                <a:spcPct val="0"/>
              </a:spcBef>
            </a:pPr>
            <a:r>
              <a:rPr lang="en-US" dirty="0" smtClean="0">
                <a:latin typeface="Calibri" charset="0"/>
              </a:rPr>
              <a:t>Competitive </a:t>
            </a:r>
            <a:br>
              <a:rPr lang="en-US" dirty="0" smtClean="0">
                <a:latin typeface="Calibri" charset="0"/>
              </a:rPr>
            </a:br>
            <a:r>
              <a:rPr lang="en-US" dirty="0" smtClean="0">
                <a:latin typeface="Calibri" charset="0"/>
              </a:rPr>
              <a:t>	advantage</a:t>
            </a:r>
          </a:p>
          <a:p>
            <a:pPr marL="533400" indent="-533400">
              <a:spcBef>
                <a:spcPct val="0"/>
              </a:spcBef>
            </a:pPr>
            <a:r>
              <a:rPr lang="en-US" dirty="0" smtClean="0">
                <a:latin typeface="Calibri" charset="0"/>
              </a:rPr>
              <a:t>Risk level</a:t>
            </a:r>
          </a:p>
          <a:p>
            <a:pPr marL="533400" indent="-533400">
              <a:spcBef>
                <a:spcPct val="0"/>
              </a:spcBef>
            </a:pPr>
            <a:endParaRPr lang="en-US" dirty="0" smtClean="0">
              <a:latin typeface="Calibri" charset="0"/>
            </a:endParaRPr>
          </a:p>
        </p:txBody>
      </p:sp>
      <p:pic>
        <p:nvPicPr>
          <p:cNvPr id="52228" name="Picture 5" descr="ph19_10.jpg"/>
          <p:cNvPicPr>
            <a:picLocks noChangeAspect="1"/>
          </p:cNvPicPr>
          <p:nvPr/>
        </p:nvPicPr>
        <p:blipFill>
          <a:blip r:embed="rId3" cstate="print"/>
          <a:srcRect/>
          <a:stretch>
            <a:fillRect/>
          </a:stretch>
        </p:blipFill>
        <p:spPr bwMode="auto">
          <a:xfrm>
            <a:off x="4725814" y="2286000"/>
            <a:ext cx="3958158" cy="2622550"/>
          </a:xfrm>
          <a:prstGeom prst="rect">
            <a:avLst/>
          </a:prstGeom>
          <a:noFill/>
          <a:ln w="9525">
            <a:noFill/>
            <a:miter lim="800000"/>
            <a:headEnd/>
            <a:tailEnd/>
          </a:ln>
        </p:spPr>
      </p:pic>
      <p:sp>
        <p:nvSpPr>
          <p:cNvPr id="2" name="TextBox 1"/>
          <p:cNvSpPr txBox="1"/>
          <p:nvPr/>
        </p:nvSpPr>
        <p:spPr>
          <a:xfrm>
            <a:off x="609600" y="6553200"/>
            <a:ext cx="41148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Deciding How to Enter the Market</a:t>
            </a:r>
          </a:p>
        </p:txBody>
      </p:sp>
      <p:pic>
        <p:nvPicPr>
          <p:cNvPr id="54276" name="Picture 6" descr="fig19_02wo.jpg"/>
          <p:cNvPicPr>
            <a:picLocks noChangeAspect="1"/>
          </p:cNvPicPr>
          <p:nvPr/>
        </p:nvPicPr>
        <p:blipFill>
          <a:blip r:embed="rId3" cstate="print"/>
          <a:srcRect/>
          <a:stretch>
            <a:fillRect/>
          </a:stretch>
        </p:blipFill>
        <p:spPr bwMode="auto">
          <a:xfrm>
            <a:off x="762000" y="2133600"/>
            <a:ext cx="7620000" cy="3227388"/>
          </a:xfrm>
          <a:prstGeom prst="rect">
            <a:avLst/>
          </a:prstGeom>
          <a:noFill/>
          <a:ln w="9525">
            <a:noFill/>
            <a:miter lim="800000"/>
            <a:headEnd/>
            <a:tailEnd/>
          </a:ln>
        </p:spPr>
      </p:pic>
      <p:sp>
        <p:nvSpPr>
          <p:cNvPr id="2" name="TextBox 1"/>
          <p:cNvSpPr txBox="1"/>
          <p:nvPr/>
        </p:nvSpPr>
        <p:spPr>
          <a:xfrm>
            <a:off x="838200" y="6477000"/>
            <a:ext cx="41148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extLst>
      <p:ext uri="{BB962C8B-B14F-4D97-AF65-F5344CB8AC3E}">
        <p14:creationId xmlns:p14="http://schemas.microsoft.com/office/powerpoint/2010/main" val="9495050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Deciding How to Enter the Market</a:t>
            </a:r>
          </a:p>
        </p:txBody>
      </p:sp>
      <p:sp>
        <p:nvSpPr>
          <p:cNvPr id="56323" name="Rectangle 3"/>
          <p:cNvSpPr>
            <a:spLocks noGrp="1" noChangeArrowheads="1"/>
          </p:cNvSpPr>
          <p:nvPr>
            <p:ph idx="1"/>
          </p:nvPr>
        </p:nvSpPr>
        <p:spPr/>
        <p:txBody>
          <a:bodyPr/>
          <a:lstStyle/>
          <a:p>
            <a:pPr marL="533400" indent="-533400">
              <a:spcBef>
                <a:spcPct val="0"/>
              </a:spcBef>
              <a:buFontTx/>
              <a:buNone/>
            </a:pPr>
            <a:r>
              <a:rPr lang="en-US" sz="3000" b="1" dirty="0" smtClean="0">
                <a:latin typeface="Calibri" charset="0"/>
              </a:rPr>
              <a:t>Exporting</a:t>
            </a:r>
            <a:r>
              <a:rPr lang="en-US" sz="3000" dirty="0" smtClean="0">
                <a:latin typeface="Calibri" charset="0"/>
              </a:rPr>
              <a:t> is when the company produces its goods in the home country and sells them in a foreign market</a:t>
            </a:r>
            <a:r>
              <a:rPr lang="en-US" sz="3000" dirty="0" smtClean="0">
                <a:latin typeface="Calibri" charset="0"/>
              </a:rPr>
              <a:t>.</a:t>
            </a:r>
          </a:p>
          <a:p>
            <a:pPr marL="533400" indent="-533400">
              <a:spcBef>
                <a:spcPct val="0"/>
              </a:spcBef>
              <a:buFontTx/>
              <a:buNone/>
            </a:pPr>
            <a:r>
              <a:rPr lang="en-US" sz="3000" dirty="0" smtClean="0">
                <a:latin typeface="Calibri" charset="0"/>
              </a:rPr>
              <a:t>It </a:t>
            </a:r>
            <a:r>
              <a:rPr lang="en-US" sz="3000" dirty="0" smtClean="0">
                <a:latin typeface="Calibri" charset="0"/>
              </a:rPr>
              <a:t>is the simplest means involving the least change in the company’s product lines, organization, investments, or mission.</a:t>
            </a:r>
          </a:p>
          <a:p>
            <a:pPr marL="533400" indent="-533400">
              <a:lnSpc>
                <a:spcPct val="90000"/>
              </a:lnSpc>
              <a:spcBef>
                <a:spcPct val="0"/>
              </a:spcBef>
            </a:pPr>
            <a:r>
              <a:rPr lang="en-US" sz="2800" dirty="0" smtClean="0">
                <a:latin typeface="Calibri" charset="0"/>
              </a:rPr>
              <a:t>Indirect exporting</a:t>
            </a:r>
          </a:p>
          <a:p>
            <a:pPr marL="533400" indent="-533400">
              <a:lnSpc>
                <a:spcPct val="90000"/>
              </a:lnSpc>
              <a:spcBef>
                <a:spcPct val="0"/>
              </a:spcBef>
            </a:pPr>
            <a:r>
              <a:rPr lang="en-US" sz="2800" dirty="0" smtClean="0">
                <a:latin typeface="Calibri" charset="0"/>
              </a:rPr>
              <a:t>Direct exporting</a:t>
            </a:r>
          </a:p>
        </p:txBody>
      </p:sp>
      <p:sp>
        <p:nvSpPr>
          <p:cNvPr id="2" name="TextBox 1"/>
          <p:cNvSpPr txBox="1"/>
          <p:nvPr/>
        </p:nvSpPr>
        <p:spPr>
          <a:xfrm>
            <a:off x="609600" y="6400800"/>
            <a:ext cx="55626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The Global Marketplace</a:t>
            </a:r>
          </a:p>
        </p:txBody>
      </p:sp>
      <p:sp>
        <p:nvSpPr>
          <p:cNvPr id="15363" name="Rectangle 3"/>
          <p:cNvSpPr>
            <a:spLocks noGrp="1" noChangeArrowheads="1"/>
          </p:cNvSpPr>
          <p:nvPr>
            <p:ph idx="1"/>
          </p:nvPr>
        </p:nvSpPr>
        <p:spPr>
          <a:xfrm>
            <a:off x="1524000" y="1981200"/>
            <a:ext cx="7620000" cy="4267200"/>
          </a:xfrm>
        </p:spPr>
        <p:txBody>
          <a:bodyPr/>
          <a:lstStyle/>
          <a:p>
            <a:pPr>
              <a:lnSpc>
                <a:spcPct val="90000"/>
              </a:lnSpc>
              <a:spcBef>
                <a:spcPct val="0"/>
              </a:spcBef>
            </a:pPr>
            <a:r>
              <a:rPr lang="en-US" sz="3000" dirty="0" smtClean="0">
                <a:latin typeface="Calibri" charset="0"/>
              </a:rPr>
              <a:t>Global Marketing Today</a:t>
            </a:r>
          </a:p>
          <a:p>
            <a:pPr>
              <a:lnSpc>
                <a:spcPct val="90000"/>
              </a:lnSpc>
              <a:spcBef>
                <a:spcPct val="0"/>
              </a:spcBef>
            </a:pPr>
            <a:r>
              <a:rPr lang="en-US" sz="3000" dirty="0" smtClean="0">
                <a:latin typeface="Calibri" charset="0"/>
              </a:rPr>
              <a:t>Looking at the Global Marketing Environment</a:t>
            </a:r>
          </a:p>
          <a:p>
            <a:pPr>
              <a:lnSpc>
                <a:spcPct val="90000"/>
              </a:lnSpc>
              <a:spcBef>
                <a:spcPct val="0"/>
              </a:spcBef>
            </a:pPr>
            <a:r>
              <a:rPr lang="en-US" sz="3000" dirty="0" smtClean="0">
                <a:latin typeface="Calibri" charset="0"/>
              </a:rPr>
              <a:t>Deciding Whether to Go Global</a:t>
            </a:r>
          </a:p>
          <a:p>
            <a:pPr>
              <a:lnSpc>
                <a:spcPct val="90000"/>
              </a:lnSpc>
              <a:spcBef>
                <a:spcPct val="0"/>
              </a:spcBef>
            </a:pPr>
            <a:r>
              <a:rPr lang="en-US" sz="3000" dirty="0" smtClean="0">
                <a:latin typeface="Calibri" charset="0"/>
              </a:rPr>
              <a:t>Deciding Which Markets to Enter</a:t>
            </a:r>
          </a:p>
          <a:p>
            <a:pPr>
              <a:lnSpc>
                <a:spcPct val="90000"/>
              </a:lnSpc>
              <a:spcBef>
                <a:spcPct val="0"/>
              </a:spcBef>
            </a:pPr>
            <a:r>
              <a:rPr lang="en-US" sz="3000" dirty="0" smtClean="0">
                <a:latin typeface="Calibri" charset="0"/>
              </a:rPr>
              <a:t>Deciding How to Enter the Market</a:t>
            </a:r>
          </a:p>
          <a:p>
            <a:pPr>
              <a:lnSpc>
                <a:spcPct val="90000"/>
              </a:lnSpc>
              <a:spcBef>
                <a:spcPct val="0"/>
              </a:spcBef>
            </a:pPr>
            <a:r>
              <a:rPr lang="en-US" sz="3000" dirty="0" smtClean="0">
                <a:latin typeface="Calibri" charset="0"/>
              </a:rPr>
              <a:t>Deciding on the Global Marketing Program</a:t>
            </a:r>
          </a:p>
          <a:p>
            <a:pPr>
              <a:lnSpc>
                <a:spcPct val="90000"/>
              </a:lnSpc>
              <a:spcBef>
                <a:spcPct val="0"/>
              </a:spcBef>
            </a:pPr>
            <a:r>
              <a:rPr lang="en-US" sz="3000" dirty="0" smtClean="0">
                <a:latin typeface="Calibri" charset="0"/>
              </a:rPr>
              <a:t>Deciding on the Global Marketing Organization</a:t>
            </a:r>
          </a:p>
        </p:txBody>
      </p:sp>
      <p:sp>
        <p:nvSpPr>
          <p:cNvPr id="15364" name="Text Placeholder 3"/>
          <p:cNvSpPr>
            <a:spLocks noGrp="1"/>
          </p:cNvSpPr>
          <p:nvPr>
            <p:ph type="body" sz="quarter" idx="13"/>
          </p:nvPr>
        </p:nvSpPr>
        <p:spPr/>
        <p:txBody>
          <a:bodyPr/>
          <a:lstStyle/>
          <a:p>
            <a:pPr>
              <a:spcBef>
                <a:spcPct val="0"/>
              </a:spcBef>
            </a:pPr>
            <a:r>
              <a:rPr lang="en-US" dirty="0" smtClean="0">
                <a:latin typeface="Calibri" charset="0"/>
              </a:rPr>
              <a:t>Topic Outline</a:t>
            </a:r>
          </a:p>
        </p:txBody>
      </p:sp>
      <p:sp>
        <p:nvSpPr>
          <p:cNvPr id="2" name="TextBox 1"/>
          <p:cNvSpPr txBox="1"/>
          <p:nvPr/>
        </p:nvSpPr>
        <p:spPr>
          <a:xfrm>
            <a:off x="685800" y="6475968"/>
            <a:ext cx="5486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Deciding How to Enter the Market</a:t>
            </a:r>
          </a:p>
        </p:txBody>
      </p:sp>
      <p:sp>
        <p:nvSpPr>
          <p:cNvPr id="58371" name="Rectangle 3"/>
          <p:cNvSpPr>
            <a:spLocks noGrp="1" noChangeArrowheads="1"/>
          </p:cNvSpPr>
          <p:nvPr>
            <p:ph idx="1"/>
          </p:nvPr>
        </p:nvSpPr>
        <p:spPr>
          <a:xfrm>
            <a:off x="685800" y="1447800"/>
            <a:ext cx="7772400" cy="4572000"/>
          </a:xfrm>
        </p:spPr>
        <p:txBody>
          <a:bodyPr/>
          <a:lstStyle/>
          <a:p>
            <a:pPr marL="533400" indent="-533400">
              <a:lnSpc>
                <a:spcPct val="80000"/>
              </a:lnSpc>
              <a:spcBef>
                <a:spcPct val="0"/>
              </a:spcBef>
              <a:buFontTx/>
              <a:buNone/>
            </a:pPr>
            <a:r>
              <a:rPr lang="en-US" b="1" dirty="0" smtClean="0">
                <a:latin typeface="Calibri" charset="0"/>
              </a:rPr>
              <a:t>Joint venturing</a:t>
            </a:r>
            <a:r>
              <a:rPr lang="en-US" dirty="0" smtClean="0">
                <a:latin typeface="Calibri" charset="0"/>
              </a:rPr>
              <a:t> is when a firm joins with foreign companies to produce or market products or services</a:t>
            </a:r>
          </a:p>
          <a:p>
            <a:pPr marL="533400" indent="-533400">
              <a:lnSpc>
                <a:spcPct val="80000"/>
              </a:lnSpc>
              <a:spcBef>
                <a:spcPct val="0"/>
              </a:spcBef>
            </a:pPr>
            <a:r>
              <a:rPr lang="en-US" sz="3000" dirty="0" smtClean="0">
                <a:latin typeface="Calibri" charset="0"/>
              </a:rPr>
              <a:t>Licensing</a:t>
            </a:r>
          </a:p>
          <a:p>
            <a:pPr marL="533400" indent="-533400">
              <a:lnSpc>
                <a:spcPct val="80000"/>
              </a:lnSpc>
              <a:spcBef>
                <a:spcPct val="0"/>
              </a:spcBef>
            </a:pPr>
            <a:r>
              <a:rPr lang="en-US" sz="3000" dirty="0" smtClean="0">
                <a:latin typeface="Calibri" charset="0"/>
              </a:rPr>
              <a:t>Contract manufacturing</a:t>
            </a:r>
          </a:p>
          <a:p>
            <a:pPr marL="533400" indent="-533400">
              <a:lnSpc>
                <a:spcPct val="80000"/>
              </a:lnSpc>
              <a:spcBef>
                <a:spcPct val="0"/>
              </a:spcBef>
            </a:pPr>
            <a:r>
              <a:rPr lang="en-US" sz="3000" dirty="0" smtClean="0">
                <a:latin typeface="Calibri" charset="0"/>
              </a:rPr>
              <a:t>Management contracting</a:t>
            </a:r>
          </a:p>
          <a:p>
            <a:pPr marL="533400" indent="-533400">
              <a:lnSpc>
                <a:spcPct val="80000"/>
              </a:lnSpc>
              <a:spcBef>
                <a:spcPct val="0"/>
              </a:spcBef>
            </a:pPr>
            <a:r>
              <a:rPr lang="en-US" sz="3000" dirty="0" smtClean="0">
                <a:latin typeface="Calibri" charset="0"/>
              </a:rPr>
              <a:t>Joint ownership</a:t>
            </a:r>
          </a:p>
          <a:p>
            <a:pPr marL="533400" indent="-533400">
              <a:lnSpc>
                <a:spcPct val="80000"/>
              </a:lnSpc>
              <a:spcBef>
                <a:spcPct val="0"/>
              </a:spcBef>
              <a:buFontTx/>
              <a:buNone/>
            </a:pPr>
            <a:endParaRPr lang="en-US" sz="1200" dirty="0" smtClean="0">
              <a:latin typeface="Calibri" charset="0"/>
            </a:endParaRPr>
          </a:p>
          <a:p>
            <a:pPr marL="533400" indent="-533400">
              <a:lnSpc>
                <a:spcPct val="80000"/>
              </a:lnSpc>
              <a:spcBef>
                <a:spcPct val="0"/>
              </a:spcBef>
              <a:buFontTx/>
              <a:buNone/>
            </a:pPr>
            <a:r>
              <a:rPr lang="en-US" dirty="0" smtClean="0">
                <a:latin typeface="Calibri" charset="0"/>
              </a:rPr>
              <a:t>Joint venturing differs from exporting in that the company joins with a host country partner to sell or market abroad</a:t>
            </a:r>
          </a:p>
        </p:txBody>
      </p:sp>
      <p:sp>
        <p:nvSpPr>
          <p:cNvPr id="2" name="TextBox 1"/>
          <p:cNvSpPr txBox="1"/>
          <p:nvPr/>
        </p:nvSpPr>
        <p:spPr>
          <a:xfrm>
            <a:off x="609600" y="6477000"/>
            <a:ext cx="45720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0"/>
            <a:ext cx="7772400" cy="1143000"/>
          </a:xfrm>
        </p:spPr>
        <p:txBody>
          <a:bodyPr/>
          <a:lstStyle/>
          <a:p>
            <a:r>
              <a:rPr lang="en-US" dirty="0" smtClean="0"/>
              <a:t>Deciding How to Enter the Market</a:t>
            </a:r>
          </a:p>
        </p:txBody>
      </p:sp>
      <p:sp>
        <p:nvSpPr>
          <p:cNvPr id="60419" name="Content Placeholder 6"/>
          <p:cNvSpPr>
            <a:spLocks noGrp="1"/>
          </p:cNvSpPr>
          <p:nvPr>
            <p:ph idx="1"/>
          </p:nvPr>
        </p:nvSpPr>
        <p:spPr>
          <a:xfrm>
            <a:off x="3733800" y="1905000"/>
            <a:ext cx="4800600" cy="4572000"/>
          </a:xfrm>
        </p:spPr>
        <p:txBody>
          <a:bodyPr/>
          <a:lstStyle/>
          <a:p>
            <a:pPr>
              <a:spcBef>
                <a:spcPct val="0"/>
              </a:spcBef>
              <a:buFontTx/>
              <a:buNone/>
            </a:pPr>
            <a:r>
              <a:rPr lang="en-US" sz="2800" b="1" dirty="0" smtClean="0">
                <a:latin typeface="Calibri" charset="0"/>
              </a:rPr>
              <a:t>Licensing</a:t>
            </a:r>
            <a:r>
              <a:rPr lang="en-US" sz="2800" dirty="0" smtClean="0">
                <a:latin typeface="Calibri" charset="0"/>
              </a:rPr>
              <a:t> is when a firm enters into an agreement with a licensee in a foreign market. For a fee or royalty, the licensee buys the right to use the company’s process, trademark, patent, trade secret, or other item of value.</a:t>
            </a:r>
          </a:p>
          <a:p>
            <a:pPr>
              <a:spcBef>
                <a:spcPct val="0"/>
              </a:spcBef>
            </a:pPr>
            <a:endParaRPr lang="en-US" sz="2800" dirty="0" smtClean="0">
              <a:latin typeface="Calibri" charset="0"/>
            </a:endParaRPr>
          </a:p>
        </p:txBody>
      </p:sp>
      <p:sp>
        <p:nvSpPr>
          <p:cNvPr id="60420" name="Rectangle 3"/>
          <p:cNvSpPr>
            <a:spLocks noGrp="1" noChangeArrowheads="1"/>
          </p:cNvSpPr>
          <p:nvPr>
            <p:ph type="body" sz="quarter" idx="13"/>
          </p:nvPr>
        </p:nvSpPr>
        <p:spPr/>
        <p:txBody>
          <a:bodyPr/>
          <a:lstStyle/>
          <a:p>
            <a:pPr>
              <a:spcBef>
                <a:spcPct val="0"/>
              </a:spcBef>
            </a:pPr>
            <a:endParaRPr lang="en-US" dirty="0" smtClean="0">
              <a:latin typeface="Calibri" charset="0"/>
            </a:endParaRPr>
          </a:p>
          <a:p>
            <a:pPr>
              <a:spcBef>
                <a:spcPct val="0"/>
              </a:spcBef>
            </a:pPr>
            <a:endParaRPr lang="en-US" dirty="0" smtClean="0">
              <a:latin typeface="Calibri" charset="0"/>
            </a:endParaRPr>
          </a:p>
          <a:p>
            <a:pPr>
              <a:spcBef>
                <a:spcPct val="0"/>
              </a:spcBef>
            </a:pPr>
            <a:endParaRPr lang="en-US" dirty="0" smtClean="0">
              <a:latin typeface="Calibri" charset="0"/>
            </a:endParaRPr>
          </a:p>
        </p:txBody>
      </p:sp>
      <p:sp>
        <p:nvSpPr>
          <p:cNvPr id="60421" name="Text Box 9"/>
          <p:cNvSpPr txBox="1">
            <a:spLocks noChangeArrowheads="1"/>
          </p:cNvSpPr>
          <p:nvPr/>
        </p:nvSpPr>
        <p:spPr bwMode="auto">
          <a:xfrm>
            <a:off x="2133600" y="990600"/>
            <a:ext cx="4953000" cy="708025"/>
          </a:xfrm>
          <a:prstGeom prst="rect">
            <a:avLst/>
          </a:prstGeom>
          <a:noFill/>
          <a:ln w="9525">
            <a:noFill/>
            <a:miter lim="800000"/>
            <a:headEnd/>
            <a:tailEnd/>
          </a:ln>
        </p:spPr>
        <p:txBody>
          <a:bodyPr>
            <a:spAutoFit/>
          </a:bodyPr>
          <a:lstStyle/>
          <a:p>
            <a:pPr algn="ctr">
              <a:lnSpc>
                <a:spcPct val="80000"/>
              </a:lnSpc>
              <a:spcBef>
                <a:spcPct val="20000"/>
              </a:spcBef>
              <a:buClr>
                <a:schemeClr val="folHlink"/>
              </a:buClr>
              <a:buSzPct val="60000"/>
              <a:buFont typeface="Wingdings" charset="2"/>
              <a:buNone/>
            </a:pPr>
            <a:r>
              <a:rPr lang="en-US" sz="2800" b="1" dirty="0">
                <a:solidFill>
                  <a:schemeClr val="tx2"/>
                </a:solidFill>
              </a:rPr>
              <a:t>Joint Venturing</a:t>
            </a:r>
          </a:p>
          <a:p>
            <a:pPr algn="ctr"/>
            <a:endParaRPr lang="en-US" dirty="0"/>
          </a:p>
        </p:txBody>
      </p:sp>
      <p:pic>
        <p:nvPicPr>
          <p:cNvPr id="60422" name="Picture 7" descr="ph19_11.jpg"/>
          <p:cNvPicPr>
            <a:picLocks noChangeAspect="1"/>
          </p:cNvPicPr>
          <p:nvPr/>
        </p:nvPicPr>
        <p:blipFill>
          <a:blip r:embed="rId3" cstate="print"/>
          <a:srcRect/>
          <a:stretch>
            <a:fillRect/>
          </a:stretch>
        </p:blipFill>
        <p:spPr bwMode="auto">
          <a:xfrm>
            <a:off x="106363" y="1600200"/>
            <a:ext cx="3475037" cy="4648200"/>
          </a:xfrm>
          <a:prstGeom prst="rect">
            <a:avLst/>
          </a:prstGeom>
          <a:noFill/>
          <a:ln w="9525">
            <a:noFill/>
            <a:miter lim="800000"/>
            <a:headEnd/>
            <a:tailEnd/>
          </a:ln>
        </p:spPr>
      </p:pic>
      <p:sp>
        <p:nvSpPr>
          <p:cNvPr id="2" name="TextBox 1"/>
          <p:cNvSpPr txBox="1"/>
          <p:nvPr/>
        </p:nvSpPr>
        <p:spPr>
          <a:xfrm>
            <a:off x="762000" y="6505601"/>
            <a:ext cx="50292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Deciding How to Enter the Market</a:t>
            </a:r>
          </a:p>
        </p:txBody>
      </p:sp>
      <p:sp>
        <p:nvSpPr>
          <p:cNvPr id="62467" name="Rectangle 3"/>
          <p:cNvSpPr>
            <a:spLocks noGrp="1" noChangeArrowheads="1"/>
          </p:cNvSpPr>
          <p:nvPr>
            <p:ph idx="1"/>
          </p:nvPr>
        </p:nvSpPr>
        <p:spPr/>
        <p:txBody>
          <a:bodyPr/>
          <a:lstStyle/>
          <a:p>
            <a:pPr marL="533400" indent="-533400" algn="ctr">
              <a:lnSpc>
                <a:spcPct val="90000"/>
              </a:lnSpc>
              <a:spcBef>
                <a:spcPct val="0"/>
              </a:spcBef>
              <a:buFontTx/>
              <a:buNone/>
            </a:pPr>
            <a:endParaRPr lang="en-US" b="1" i="1" dirty="0" smtClean="0">
              <a:solidFill>
                <a:srgbClr val="1A643E"/>
              </a:solidFill>
              <a:latin typeface="Times New Roman" charset="0"/>
            </a:endParaRPr>
          </a:p>
          <a:p>
            <a:pPr marL="533400" indent="-533400">
              <a:lnSpc>
                <a:spcPct val="90000"/>
              </a:lnSpc>
              <a:spcBef>
                <a:spcPct val="0"/>
              </a:spcBef>
              <a:buFontTx/>
              <a:buNone/>
            </a:pPr>
            <a:r>
              <a:rPr lang="en-US" b="1" dirty="0" smtClean="0">
                <a:latin typeface="Calibri" charset="0"/>
              </a:rPr>
              <a:t>Contract manufacturing</a:t>
            </a:r>
            <a:r>
              <a:rPr lang="en-US" dirty="0" smtClean="0">
                <a:latin typeface="Calibri" charset="0"/>
              </a:rPr>
              <a:t> is when a firm contracts with manufacturers in the foreign market to produce its product or provide its service. Benefits include faster startup, less risk, and the opportunity to form a partnership or to buy out the local manufacturer.</a:t>
            </a:r>
          </a:p>
          <a:p>
            <a:pPr marL="533400" indent="-533400">
              <a:lnSpc>
                <a:spcPct val="90000"/>
              </a:lnSpc>
              <a:spcBef>
                <a:spcPct val="0"/>
              </a:spcBef>
              <a:buFontTx/>
              <a:buNone/>
            </a:pPr>
            <a:endParaRPr lang="en-US" dirty="0" smtClean="0">
              <a:latin typeface="Calibri" charset="0"/>
            </a:endParaRPr>
          </a:p>
        </p:txBody>
      </p:sp>
      <p:sp>
        <p:nvSpPr>
          <p:cNvPr id="62468" name="Text Placeholder 3"/>
          <p:cNvSpPr>
            <a:spLocks noGrp="1"/>
          </p:cNvSpPr>
          <p:nvPr>
            <p:ph type="body" sz="quarter" idx="13"/>
          </p:nvPr>
        </p:nvSpPr>
        <p:spPr/>
        <p:txBody>
          <a:bodyPr/>
          <a:lstStyle/>
          <a:p>
            <a:pPr>
              <a:spcBef>
                <a:spcPct val="0"/>
              </a:spcBef>
            </a:pPr>
            <a:r>
              <a:rPr lang="en-US" dirty="0" smtClean="0">
                <a:latin typeface="Calibri" charset="0"/>
              </a:rPr>
              <a:t>Joint Venturing</a:t>
            </a:r>
          </a:p>
          <a:p>
            <a:pPr>
              <a:spcBef>
                <a:spcPct val="0"/>
              </a:spcBef>
            </a:pPr>
            <a:endParaRPr lang="en-US" dirty="0" smtClean="0">
              <a:latin typeface="Calibri" charset="0"/>
            </a:endParaRPr>
          </a:p>
        </p:txBody>
      </p:sp>
      <p:sp>
        <p:nvSpPr>
          <p:cNvPr id="2" name="TextBox 1"/>
          <p:cNvSpPr txBox="1"/>
          <p:nvPr/>
        </p:nvSpPr>
        <p:spPr>
          <a:xfrm>
            <a:off x="838200" y="6477000"/>
            <a:ext cx="4343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smtClean="0"/>
              <a:t>Deciding How to Enter the Market</a:t>
            </a:r>
          </a:p>
        </p:txBody>
      </p:sp>
      <p:sp>
        <p:nvSpPr>
          <p:cNvPr id="64515" name="Rectangle 3"/>
          <p:cNvSpPr>
            <a:spLocks noGrp="1" noChangeArrowheads="1"/>
          </p:cNvSpPr>
          <p:nvPr>
            <p:ph idx="1"/>
          </p:nvPr>
        </p:nvSpPr>
        <p:spPr>
          <a:xfrm>
            <a:off x="685800" y="2057400"/>
            <a:ext cx="7772400" cy="4572000"/>
          </a:xfrm>
        </p:spPr>
        <p:txBody>
          <a:bodyPr/>
          <a:lstStyle/>
          <a:p>
            <a:pPr marL="533400" indent="-533400">
              <a:lnSpc>
                <a:spcPct val="90000"/>
              </a:lnSpc>
              <a:spcBef>
                <a:spcPct val="0"/>
              </a:spcBef>
              <a:buFontTx/>
              <a:buNone/>
            </a:pPr>
            <a:r>
              <a:rPr lang="en-US" b="1" dirty="0" smtClean="0">
                <a:latin typeface="Calibri" charset="0"/>
              </a:rPr>
              <a:t>Management contracting</a:t>
            </a:r>
            <a:r>
              <a:rPr lang="en-US" dirty="0" smtClean="0">
                <a:latin typeface="Calibri" charset="0"/>
              </a:rPr>
              <a:t> is when the domestic firm supplies management skill to a foreign company that supplies capital. The domestic firm is exporting management services rather than products.</a:t>
            </a:r>
          </a:p>
          <a:p>
            <a:pPr marL="533400" indent="-533400">
              <a:lnSpc>
                <a:spcPct val="90000"/>
              </a:lnSpc>
              <a:spcBef>
                <a:spcPct val="0"/>
              </a:spcBef>
              <a:buFontTx/>
              <a:buNone/>
            </a:pPr>
            <a:endParaRPr lang="en-US" sz="2400" dirty="0" smtClean="0">
              <a:latin typeface="Calibri" charset="0"/>
            </a:endParaRPr>
          </a:p>
        </p:txBody>
      </p:sp>
      <p:sp>
        <p:nvSpPr>
          <p:cNvPr id="64516" name="Text Placeholder 3"/>
          <p:cNvSpPr>
            <a:spLocks noGrp="1"/>
          </p:cNvSpPr>
          <p:nvPr>
            <p:ph type="body" sz="quarter" idx="13"/>
          </p:nvPr>
        </p:nvSpPr>
        <p:spPr/>
        <p:txBody>
          <a:bodyPr/>
          <a:lstStyle/>
          <a:p>
            <a:pPr>
              <a:spcBef>
                <a:spcPct val="0"/>
              </a:spcBef>
            </a:pPr>
            <a:r>
              <a:rPr lang="en-US" dirty="0" smtClean="0">
                <a:latin typeface="Calibri" charset="0"/>
              </a:rPr>
              <a:t>Joint Venturing</a:t>
            </a:r>
          </a:p>
          <a:p>
            <a:pPr>
              <a:spcBef>
                <a:spcPct val="0"/>
              </a:spcBef>
            </a:pPr>
            <a:endParaRPr lang="en-US" dirty="0" smtClean="0">
              <a:latin typeface="Calibri" charset="0"/>
            </a:endParaRPr>
          </a:p>
        </p:txBody>
      </p:sp>
      <p:sp>
        <p:nvSpPr>
          <p:cNvPr id="2" name="TextBox 1"/>
          <p:cNvSpPr txBox="1"/>
          <p:nvPr/>
        </p:nvSpPr>
        <p:spPr>
          <a:xfrm>
            <a:off x="838200" y="6400800"/>
            <a:ext cx="41148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smtClean="0"/>
              <a:t>Deciding How to Enter the Market</a:t>
            </a:r>
          </a:p>
        </p:txBody>
      </p:sp>
      <p:sp>
        <p:nvSpPr>
          <p:cNvPr id="64515" name="Rectangle 3"/>
          <p:cNvSpPr>
            <a:spLocks noGrp="1" noChangeArrowheads="1"/>
          </p:cNvSpPr>
          <p:nvPr>
            <p:ph idx="1"/>
          </p:nvPr>
        </p:nvSpPr>
        <p:spPr>
          <a:xfrm>
            <a:off x="685800" y="2057400"/>
            <a:ext cx="7772400" cy="4572000"/>
          </a:xfrm>
        </p:spPr>
        <p:txBody>
          <a:bodyPr/>
          <a:lstStyle/>
          <a:p>
            <a:pPr marL="533400" indent="-533400">
              <a:lnSpc>
                <a:spcPct val="90000"/>
              </a:lnSpc>
              <a:spcBef>
                <a:spcPct val="0"/>
              </a:spcBef>
              <a:buFontTx/>
              <a:buNone/>
            </a:pPr>
            <a:r>
              <a:rPr lang="en-US" b="1" dirty="0" smtClean="0">
                <a:latin typeface="Calibri" charset="0"/>
              </a:rPr>
              <a:t>Joint ownership</a:t>
            </a:r>
            <a:r>
              <a:rPr lang="en-US" dirty="0" smtClean="0">
                <a:latin typeface="Calibri" charset="0"/>
              </a:rPr>
              <a:t> is when one company joins forces with foreign investors to create a local business in which they share joint ownership and control. Joint ownership is sometimes required for economic or political reasons.</a:t>
            </a:r>
          </a:p>
          <a:p>
            <a:pPr marL="533400" indent="-533400">
              <a:lnSpc>
                <a:spcPct val="90000"/>
              </a:lnSpc>
              <a:spcBef>
                <a:spcPct val="0"/>
              </a:spcBef>
              <a:buFontTx/>
              <a:buNone/>
            </a:pPr>
            <a:endParaRPr lang="en-US" sz="2400" dirty="0" smtClean="0">
              <a:latin typeface="Calibri" charset="0"/>
            </a:endParaRPr>
          </a:p>
        </p:txBody>
      </p:sp>
      <p:sp>
        <p:nvSpPr>
          <p:cNvPr id="64516" name="Text Placeholder 3"/>
          <p:cNvSpPr>
            <a:spLocks noGrp="1"/>
          </p:cNvSpPr>
          <p:nvPr>
            <p:ph type="body" sz="quarter" idx="13"/>
          </p:nvPr>
        </p:nvSpPr>
        <p:spPr/>
        <p:txBody>
          <a:bodyPr/>
          <a:lstStyle/>
          <a:p>
            <a:pPr>
              <a:spcBef>
                <a:spcPct val="0"/>
              </a:spcBef>
            </a:pPr>
            <a:r>
              <a:rPr lang="en-US" dirty="0" smtClean="0">
                <a:latin typeface="Calibri" charset="0"/>
              </a:rPr>
              <a:t>Joint Venturing</a:t>
            </a:r>
          </a:p>
          <a:p>
            <a:pPr>
              <a:spcBef>
                <a:spcPct val="0"/>
              </a:spcBef>
            </a:pPr>
            <a:endParaRPr lang="en-US" dirty="0" smtClean="0">
              <a:latin typeface="Calibri" charset="0"/>
            </a:endParaRPr>
          </a:p>
        </p:txBody>
      </p:sp>
      <p:sp>
        <p:nvSpPr>
          <p:cNvPr id="2" name="TextBox 1"/>
          <p:cNvSpPr txBox="1"/>
          <p:nvPr/>
        </p:nvSpPr>
        <p:spPr>
          <a:xfrm>
            <a:off x="838200" y="6324600"/>
            <a:ext cx="44196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t>Deciding How to Enter the Market</a:t>
            </a:r>
          </a:p>
        </p:txBody>
      </p:sp>
      <p:sp>
        <p:nvSpPr>
          <p:cNvPr id="66563" name="Rectangle 3"/>
          <p:cNvSpPr>
            <a:spLocks noGrp="1" noChangeArrowheads="1"/>
          </p:cNvSpPr>
          <p:nvPr>
            <p:ph idx="1"/>
          </p:nvPr>
        </p:nvSpPr>
        <p:spPr>
          <a:xfrm>
            <a:off x="1447800" y="1828800"/>
            <a:ext cx="7010400" cy="4343400"/>
          </a:xfrm>
        </p:spPr>
        <p:txBody>
          <a:bodyPr/>
          <a:lstStyle/>
          <a:p>
            <a:pPr marL="533400" indent="-533400">
              <a:lnSpc>
                <a:spcPct val="90000"/>
              </a:lnSpc>
              <a:spcBef>
                <a:spcPct val="0"/>
              </a:spcBef>
              <a:buFontTx/>
              <a:buNone/>
            </a:pPr>
            <a:r>
              <a:rPr lang="en-US" b="1" dirty="0" smtClean="0">
                <a:latin typeface="Calibri" charset="0"/>
              </a:rPr>
              <a:t>Direct investment </a:t>
            </a:r>
            <a:r>
              <a:rPr lang="en-US" dirty="0" smtClean="0">
                <a:latin typeface="Calibri" charset="0"/>
              </a:rPr>
              <a:t>is the development of foreign-based assembly or manufacturing facilities and offers a number of advantages including</a:t>
            </a:r>
          </a:p>
          <a:p>
            <a:pPr marL="533400" indent="-533400">
              <a:lnSpc>
                <a:spcPct val="90000"/>
              </a:lnSpc>
              <a:spcBef>
                <a:spcPct val="0"/>
              </a:spcBef>
            </a:pPr>
            <a:r>
              <a:rPr lang="en-US" dirty="0" smtClean="0">
                <a:latin typeface="Calibri" charset="0"/>
              </a:rPr>
              <a:t>Labor</a:t>
            </a:r>
          </a:p>
          <a:p>
            <a:pPr marL="533400" indent="-533400">
              <a:lnSpc>
                <a:spcPct val="90000"/>
              </a:lnSpc>
              <a:spcBef>
                <a:spcPct val="0"/>
              </a:spcBef>
            </a:pPr>
            <a:r>
              <a:rPr lang="en-US" dirty="0" smtClean="0">
                <a:latin typeface="Calibri" charset="0"/>
              </a:rPr>
              <a:t>Logistics </a:t>
            </a:r>
          </a:p>
          <a:p>
            <a:pPr marL="533400" indent="-533400">
              <a:lnSpc>
                <a:spcPct val="90000"/>
              </a:lnSpc>
              <a:spcBef>
                <a:spcPct val="0"/>
              </a:spcBef>
            </a:pPr>
            <a:r>
              <a:rPr lang="en-US" dirty="0" smtClean="0">
                <a:latin typeface="Calibri" charset="0"/>
              </a:rPr>
              <a:t>Control</a:t>
            </a:r>
          </a:p>
          <a:p>
            <a:pPr marL="533400" indent="-533400">
              <a:lnSpc>
                <a:spcPct val="90000"/>
              </a:lnSpc>
              <a:spcBef>
                <a:spcPct val="0"/>
              </a:spcBef>
            </a:pPr>
            <a:r>
              <a:rPr lang="en-US" dirty="0" smtClean="0">
                <a:latin typeface="Calibri" charset="0"/>
              </a:rPr>
              <a:t>Government incentives</a:t>
            </a:r>
          </a:p>
          <a:p>
            <a:pPr marL="533400" indent="-533400">
              <a:lnSpc>
                <a:spcPct val="90000"/>
              </a:lnSpc>
              <a:spcBef>
                <a:spcPct val="0"/>
              </a:spcBef>
              <a:buFontTx/>
              <a:buNone/>
            </a:pPr>
            <a:endParaRPr lang="en-US" dirty="0" smtClean="0">
              <a:latin typeface="Calibri" charset="0"/>
            </a:endParaRPr>
          </a:p>
        </p:txBody>
      </p:sp>
      <p:sp>
        <p:nvSpPr>
          <p:cNvPr id="66564" name="Rectangle 3"/>
          <p:cNvSpPr txBox="1">
            <a:spLocks noChangeArrowheads="1"/>
          </p:cNvSpPr>
          <p:nvPr/>
        </p:nvSpPr>
        <p:spPr bwMode="auto">
          <a:xfrm>
            <a:off x="4114800" y="3657600"/>
            <a:ext cx="3657600" cy="1905000"/>
          </a:xfrm>
          <a:prstGeom prst="rect">
            <a:avLst/>
          </a:prstGeom>
          <a:noFill/>
          <a:ln w="9525">
            <a:noFill/>
            <a:miter lim="800000"/>
            <a:headEnd/>
            <a:tailEnd/>
          </a:ln>
        </p:spPr>
        <p:txBody>
          <a:bodyPr/>
          <a:lstStyle/>
          <a:p>
            <a:pPr marL="533400" indent="-533400" eaLnBrk="0" hangingPunct="0">
              <a:lnSpc>
                <a:spcPct val="90000"/>
              </a:lnSpc>
              <a:spcAft>
                <a:spcPts val="600"/>
              </a:spcAft>
              <a:buFontTx/>
              <a:buChar char="•"/>
            </a:pPr>
            <a:r>
              <a:rPr lang="en-US" sz="3200" dirty="0">
                <a:latin typeface="Calibri" charset="0"/>
              </a:rPr>
              <a:t>Lower costs</a:t>
            </a:r>
          </a:p>
          <a:p>
            <a:pPr marL="533400" indent="-533400" eaLnBrk="0" hangingPunct="0">
              <a:lnSpc>
                <a:spcPct val="90000"/>
              </a:lnSpc>
              <a:spcAft>
                <a:spcPts val="600"/>
              </a:spcAft>
              <a:buFontTx/>
              <a:buChar char="•"/>
            </a:pPr>
            <a:r>
              <a:rPr lang="en-US" sz="3200" dirty="0">
                <a:latin typeface="Calibri" charset="0"/>
              </a:rPr>
              <a:t>Raw material</a:t>
            </a:r>
          </a:p>
        </p:txBody>
      </p:sp>
      <p:sp>
        <p:nvSpPr>
          <p:cNvPr id="2" name="TextBox 1"/>
          <p:cNvSpPr txBox="1"/>
          <p:nvPr/>
        </p:nvSpPr>
        <p:spPr>
          <a:xfrm>
            <a:off x="609600" y="6477000"/>
            <a:ext cx="3962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smtClean="0"/>
              <a:t>Deciding on the Global</a:t>
            </a:r>
            <a:br>
              <a:rPr lang="en-US" dirty="0" smtClean="0"/>
            </a:br>
            <a:r>
              <a:rPr lang="en-US" dirty="0" smtClean="0"/>
              <a:t>Marketing Program</a:t>
            </a:r>
          </a:p>
        </p:txBody>
      </p:sp>
      <p:sp>
        <p:nvSpPr>
          <p:cNvPr id="68611" name="Rectangle 3"/>
          <p:cNvSpPr>
            <a:spLocks noGrp="1" noChangeArrowheads="1"/>
          </p:cNvSpPr>
          <p:nvPr>
            <p:ph idx="1"/>
          </p:nvPr>
        </p:nvSpPr>
        <p:spPr/>
        <p:txBody>
          <a:bodyPr/>
          <a:lstStyle/>
          <a:p>
            <a:pPr marL="533400" indent="-533400" algn="ctr">
              <a:spcBef>
                <a:spcPct val="0"/>
              </a:spcBef>
              <a:buFontTx/>
              <a:buNone/>
            </a:pPr>
            <a:endParaRPr lang="en-US" sz="2800" b="1" i="1" dirty="0" smtClean="0">
              <a:latin typeface="Times New Roman" charset="0"/>
            </a:endParaRPr>
          </a:p>
          <a:p>
            <a:pPr marL="533400" indent="-533400">
              <a:spcBef>
                <a:spcPct val="0"/>
              </a:spcBef>
              <a:buFontTx/>
              <a:buNone/>
            </a:pPr>
            <a:r>
              <a:rPr lang="en-US" b="1" dirty="0" smtClean="0">
                <a:latin typeface="Calibri" charset="0"/>
              </a:rPr>
              <a:t>Standardized marketing mix</a:t>
            </a:r>
            <a:r>
              <a:rPr lang="en-US" dirty="0" smtClean="0">
                <a:latin typeface="Calibri" charset="0"/>
              </a:rPr>
              <a:t> involves selling the same products and using the same marketing approaches worldwide</a:t>
            </a:r>
          </a:p>
          <a:p>
            <a:pPr marL="533400" indent="-533400">
              <a:spcBef>
                <a:spcPct val="0"/>
              </a:spcBef>
              <a:buFontTx/>
              <a:buNone/>
            </a:pPr>
            <a:r>
              <a:rPr lang="en-US" b="1" dirty="0" smtClean="0">
                <a:latin typeface="Calibri" charset="0"/>
              </a:rPr>
              <a:t>Adapted marketing mix</a:t>
            </a:r>
            <a:r>
              <a:rPr lang="en-US" dirty="0" smtClean="0">
                <a:latin typeface="Calibri" charset="0"/>
              </a:rPr>
              <a:t> involves adjusting the marketing mix elements in each target market, bearing more costs but hoping for a larger market share and ROI</a:t>
            </a:r>
          </a:p>
          <a:p>
            <a:pPr marL="533400" indent="-533400">
              <a:spcBef>
                <a:spcPct val="0"/>
              </a:spcBef>
              <a:buFontTx/>
              <a:buNone/>
            </a:pPr>
            <a:endParaRPr lang="en-US" dirty="0" smtClean="0">
              <a:latin typeface="Calibri" charset="0"/>
            </a:endParaRPr>
          </a:p>
        </p:txBody>
      </p:sp>
      <p:sp>
        <p:nvSpPr>
          <p:cNvPr id="2" name="TextBox 1"/>
          <p:cNvSpPr txBox="1"/>
          <p:nvPr/>
        </p:nvSpPr>
        <p:spPr>
          <a:xfrm>
            <a:off x="685800" y="6324600"/>
            <a:ext cx="4343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3200" dirty="0" smtClean="0"/>
              <a:t>Deciding on the Global </a:t>
            </a:r>
            <a:br>
              <a:rPr lang="en-US" sz="3200" dirty="0" smtClean="0"/>
            </a:br>
            <a:r>
              <a:rPr lang="en-US" sz="3200" dirty="0" smtClean="0"/>
              <a:t>Marketing Program</a:t>
            </a:r>
          </a:p>
        </p:txBody>
      </p:sp>
      <p:sp>
        <p:nvSpPr>
          <p:cNvPr id="70659" name="Rectangle 3"/>
          <p:cNvSpPr>
            <a:spLocks noGrp="1" noChangeArrowheads="1"/>
          </p:cNvSpPr>
          <p:nvPr>
            <p:ph idx="1"/>
          </p:nvPr>
        </p:nvSpPr>
        <p:spPr>
          <a:xfrm>
            <a:off x="685800" y="2133600"/>
            <a:ext cx="7772400" cy="4572000"/>
          </a:xfrm>
        </p:spPr>
        <p:txBody>
          <a:bodyPr/>
          <a:lstStyle/>
          <a:p>
            <a:pPr marL="533400" indent="-533400">
              <a:lnSpc>
                <a:spcPct val="90000"/>
              </a:lnSpc>
              <a:spcBef>
                <a:spcPct val="0"/>
              </a:spcBef>
              <a:buFontTx/>
              <a:buNone/>
            </a:pPr>
            <a:r>
              <a:rPr lang="en-US" sz="3000" b="1" dirty="0" smtClean="0">
                <a:latin typeface="Calibri" charset="0"/>
              </a:rPr>
              <a:t>Straight product extension </a:t>
            </a:r>
            <a:r>
              <a:rPr lang="en-US" sz="3000" dirty="0" smtClean="0">
                <a:latin typeface="Calibri" charset="0"/>
              </a:rPr>
              <a:t>means marketing a product in a foreign market without any change</a:t>
            </a:r>
          </a:p>
          <a:p>
            <a:pPr marL="533400" indent="-533400">
              <a:lnSpc>
                <a:spcPct val="90000"/>
              </a:lnSpc>
              <a:spcBef>
                <a:spcPct val="0"/>
              </a:spcBef>
              <a:buFontTx/>
              <a:buNone/>
            </a:pPr>
            <a:r>
              <a:rPr lang="en-US" sz="3000" b="1" dirty="0" smtClean="0">
                <a:latin typeface="Calibri" charset="0"/>
              </a:rPr>
              <a:t>Product adaptation </a:t>
            </a:r>
            <a:r>
              <a:rPr lang="en-US" sz="3000" dirty="0" smtClean="0">
                <a:latin typeface="Calibri" charset="0"/>
              </a:rPr>
              <a:t>involves changing the product to meet local conditions or wants</a:t>
            </a:r>
          </a:p>
          <a:p>
            <a:pPr marL="533400" indent="-533400">
              <a:lnSpc>
                <a:spcPct val="90000"/>
              </a:lnSpc>
              <a:spcBef>
                <a:spcPct val="0"/>
              </a:spcBef>
              <a:buFontTx/>
              <a:buNone/>
            </a:pPr>
            <a:r>
              <a:rPr lang="en-US" sz="3000" b="1" dirty="0" smtClean="0">
                <a:latin typeface="Calibri" charset="0"/>
              </a:rPr>
              <a:t>Product invention </a:t>
            </a:r>
            <a:r>
              <a:rPr lang="en-US" sz="3000" dirty="0" smtClean="0">
                <a:latin typeface="Calibri" charset="0"/>
              </a:rPr>
              <a:t>consists of creating something new for a specific country market</a:t>
            </a:r>
          </a:p>
          <a:p>
            <a:pPr marL="933450" lvl="1" indent="-533400">
              <a:lnSpc>
                <a:spcPct val="90000"/>
              </a:lnSpc>
              <a:spcBef>
                <a:spcPct val="0"/>
              </a:spcBef>
            </a:pPr>
            <a:r>
              <a:rPr lang="en-US" sz="3000" dirty="0" smtClean="0">
                <a:latin typeface="Calibri" charset="0"/>
              </a:rPr>
              <a:t>Maintain or reintroduce earlier products</a:t>
            </a:r>
          </a:p>
          <a:p>
            <a:pPr marL="933450" lvl="1" indent="-533400">
              <a:lnSpc>
                <a:spcPct val="90000"/>
              </a:lnSpc>
              <a:spcBef>
                <a:spcPct val="0"/>
              </a:spcBef>
            </a:pPr>
            <a:r>
              <a:rPr lang="en-US" sz="3000" dirty="0" smtClean="0">
                <a:latin typeface="Calibri" charset="0"/>
              </a:rPr>
              <a:t>Create new products</a:t>
            </a:r>
          </a:p>
          <a:p>
            <a:pPr marL="533400" indent="-533400">
              <a:lnSpc>
                <a:spcPct val="90000"/>
              </a:lnSpc>
              <a:spcBef>
                <a:spcPct val="0"/>
              </a:spcBef>
            </a:pPr>
            <a:endParaRPr lang="en-US" sz="2800" dirty="0" smtClean="0">
              <a:latin typeface="Calibri" charset="0"/>
            </a:endParaRPr>
          </a:p>
        </p:txBody>
      </p:sp>
      <p:sp>
        <p:nvSpPr>
          <p:cNvPr id="70660" name="Text Placeholder 3"/>
          <p:cNvSpPr>
            <a:spLocks noGrp="1"/>
          </p:cNvSpPr>
          <p:nvPr>
            <p:ph type="body" sz="quarter" idx="13"/>
          </p:nvPr>
        </p:nvSpPr>
        <p:spPr/>
        <p:txBody>
          <a:bodyPr/>
          <a:lstStyle/>
          <a:p>
            <a:pPr>
              <a:spcBef>
                <a:spcPct val="0"/>
              </a:spcBef>
            </a:pPr>
            <a:r>
              <a:rPr lang="en-US" dirty="0" smtClean="0">
                <a:latin typeface="Calibri" charset="0"/>
              </a:rPr>
              <a:t>Product</a:t>
            </a:r>
          </a:p>
        </p:txBody>
      </p:sp>
      <p:sp>
        <p:nvSpPr>
          <p:cNvPr id="2" name="TextBox 1"/>
          <p:cNvSpPr txBox="1"/>
          <p:nvPr/>
        </p:nvSpPr>
        <p:spPr>
          <a:xfrm>
            <a:off x="762000" y="6477000"/>
            <a:ext cx="40386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Deciding on the Global    Marketing Program</a:t>
            </a:r>
          </a:p>
        </p:txBody>
      </p:sp>
      <p:sp>
        <p:nvSpPr>
          <p:cNvPr id="74755" name="Content Placeholder 6"/>
          <p:cNvSpPr>
            <a:spLocks noGrp="1"/>
          </p:cNvSpPr>
          <p:nvPr>
            <p:ph idx="1"/>
          </p:nvPr>
        </p:nvSpPr>
        <p:spPr>
          <a:xfrm>
            <a:off x="685800" y="2252264"/>
            <a:ext cx="7772400" cy="4572000"/>
          </a:xfrm>
        </p:spPr>
        <p:txBody>
          <a:bodyPr/>
          <a:lstStyle/>
          <a:p>
            <a:pPr marL="0" indent="0">
              <a:spcBef>
                <a:spcPct val="0"/>
              </a:spcBef>
              <a:buNone/>
            </a:pPr>
            <a:r>
              <a:rPr lang="en-US" dirty="0" smtClean="0">
                <a:latin typeface="Calibri" charset="0"/>
              </a:rPr>
              <a:t>Companies can either adopt the same communication strategy they use at home or change it for each </a:t>
            </a:r>
            <a:r>
              <a:rPr lang="en-US" dirty="0" smtClean="0">
                <a:latin typeface="Calibri" charset="0"/>
              </a:rPr>
              <a:t>market</a:t>
            </a:r>
          </a:p>
          <a:p>
            <a:pPr marL="0" indent="0">
              <a:spcBef>
                <a:spcPct val="0"/>
              </a:spcBef>
              <a:buNone/>
            </a:pPr>
            <a:r>
              <a:rPr lang="en-US" dirty="0" smtClean="0">
                <a:latin typeface="Calibri" charset="0"/>
              </a:rPr>
              <a:t>Even in standardized communications campaigns, adjustments may be required for language or cultural differences</a:t>
            </a:r>
            <a:endParaRPr lang="en-US" dirty="0" smtClean="0">
              <a:latin typeface="Calibri" charset="0"/>
            </a:endParaRPr>
          </a:p>
          <a:p>
            <a:pPr>
              <a:spcBef>
                <a:spcPct val="0"/>
              </a:spcBef>
            </a:pPr>
            <a:endParaRPr lang="en-US" dirty="0" smtClean="0">
              <a:latin typeface="Calibri" charset="0"/>
            </a:endParaRPr>
          </a:p>
        </p:txBody>
      </p:sp>
      <p:sp>
        <p:nvSpPr>
          <p:cNvPr id="74756" name="Rectangle 3"/>
          <p:cNvSpPr>
            <a:spLocks noGrp="1" noChangeArrowheads="1"/>
          </p:cNvSpPr>
          <p:nvPr>
            <p:ph type="body" sz="quarter" idx="13"/>
          </p:nvPr>
        </p:nvSpPr>
        <p:spPr/>
        <p:txBody>
          <a:bodyPr/>
          <a:lstStyle/>
          <a:p>
            <a:pPr>
              <a:spcBef>
                <a:spcPct val="0"/>
              </a:spcBef>
            </a:pPr>
            <a:r>
              <a:rPr lang="en-US" dirty="0" smtClean="0">
                <a:latin typeface="Calibri" charset="0"/>
              </a:rPr>
              <a:t>Promotion</a:t>
            </a:r>
          </a:p>
        </p:txBody>
      </p:sp>
      <p:sp>
        <p:nvSpPr>
          <p:cNvPr id="74757" name="Text Box 8"/>
          <p:cNvSpPr txBox="1">
            <a:spLocks noChangeArrowheads="1"/>
          </p:cNvSpPr>
          <p:nvPr/>
        </p:nvSpPr>
        <p:spPr bwMode="auto">
          <a:xfrm>
            <a:off x="3429000" y="1905000"/>
            <a:ext cx="273050" cy="793750"/>
          </a:xfrm>
          <a:prstGeom prst="rect">
            <a:avLst/>
          </a:prstGeom>
          <a:noFill/>
          <a:ln w="9525">
            <a:noFill/>
            <a:miter lim="800000"/>
            <a:headEnd/>
            <a:tailEnd/>
          </a:ln>
        </p:spPr>
        <p:txBody>
          <a:bodyPr wrap="none">
            <a:spAutoFit/>
          </a:bodyPr>
          <a:lstStyle/>
          <a:p>
            <a:pPr>
              <a:spcBef>
                <a:spcPct val="20000"/>
              </a:spcBef>
              <a:buClr>
                <a:schemeClr val="folHlink"/>
              </a:buClr>
              <a:buSzPct val="60000"/>
              <a:buFont typeface="Wingdings" charset="2"/>
              <a:buNone/>
            </a:pPr>
            <a:r>
              <a:rPr lang="en-US" sz="2800" b="1" i="1" dirty="0">
                <a:latin typeface="Times New Roman" charset="0"/>
              </a:rPr>
              <a:t> </a:t>
            </a:r>
          </a:p>
          <a:p>
            <a:endParaRPr lang="en-US" dirty="0"/>
          </a:p>
        </p:txBody>
      </p:sp>
      <p:sp>
        <p:nvSpPr>
          <p:cNvPr id="2" name="TextBox 1"/>
          <p:cNvSpPr txBox="1"/>
          <p:nvPr/>
        </p:nvSpPr>
        <p:spPr>
          <a:xfrm>
            <a:off x="914400" y="6400800"/>
            <a:ext cx="41148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200" dirty="0" smtClean="0"/>
              <a:t>Deciding on the </a:t>
            </a:r>
            <a:br>
              <a:rPr lang="en-US" sz="3200" dirty="0" smtClean="0"/>
            </a:br>
            <a:r>
              <a:rPr lang="en-US" sz="3200" dirty="0" smtClean="0"/>
              <a:t>Global Marketing Program</a:t>
            </a:r>
          </a:p>
        </p:txBody>
      </p:sp>
      <p:sp>
        <p:nvSpPr>
          <p:cNvPr id="76803" name="Rectangle 3"/>
          <p:cNvSpPr>
            <a:spLocks noGrp="1" noChangeArrowheads="1"/>
          </p:cNvSpPr>
          <p:nvPr>
            <p:ph idx="1"/>
          </p:nvPr>
        </p:nvSpPr>
        <p:spPr/>
        <p:txBody>
          <a:bodyPr/>
          <a:lstStyle/>
          <a:p>
            <a:pPr marL="533400" indent="-533400" algn="ctr">
              <a:lnSpc>
                <a:spcPct val="80000"/>
              </a:lnSpc>
              <a:spcBef>
                <a:spcPct val="0"/>
              </a:spcBef>
              <a:buFontTx/>
              <a:buNone/>
            </a:pPr>
            <a:endParaRPr lang="en-US" b="1" i="1" dirty="0" smtClean="0">
              <a:latin typeface="Times New Roman" charset="0"/>
            </a:endParaRPr>
          </a:p>
          <a:p>
            <a:pPr marL="533400" indent="-533400">
              <a:spcBef>
                <a:spcPct val="0"/>
              </a:spcBef>
              <a:buFontTx/>
              <a:buNone/>
            </a:pPr>
            <a:r>
              <a:rPr lang="en-US" sz="3000" b="1" dirty="0" smtClean="0">
                <a:latin typeface="Calibri" charset="0"/>
              </a:rPr>
              <a:t>Uniform pricing</a:t>
            </a:r>
            <a:r>
              <a:rPr lang="en-US" sz="3000" dirty="0" smtClean="0">
                <a:latin typeface="Calibri" charset="0"/>
              </a:rPr>
              <a:t> is the same price in all markets but does not consider income or wealth where the price may be too high in some or not high enough in other markets</a:t>
            </a:r>
          </a:p>
          <a:p>
            <a:pPr marL="533400" indent="-533400">
              <a:spcBef>
                <a:spcPct val="0"/>
              </a:spcBef>
              <a:buFontTx/>
              <a:buNone/>
            </a:pPr>
            <a:r>
              <a:rPr lang="en-US" sz="3000" b="1" dirty="0" smtClean="0">
                <a:latin typeface="Calibri" charset="0"/>
              </a:rPr>
              <a:t>Standard markup pricing</a:t>
            </a:r>
            <a:r>
              <a:rPr lang="en-US" sz="3000" dirty="0" smtClean="0">
                <a:latin typeface="Calibri" charset="0"/>
              </a:rPr>
              <a:t> is a price based on a percentage of cost but can cause problems in countries with high costs</a:t>
            </a:r>
          </a:p>
        </p:txBody>
      </p:sp>
      <p:sp>
        <p:nvSpPr>
          <p:cNvPr id="76804" name="Text Placeholder 3"/>
          <p:cNvSpPr>
            <a:spLocks noGrp="1"/>
          </p:cNvSpPr>
          <p:nvPr>
            <p:ph type="body" sz="quarter" idx="13"/>
          </p:nvPr>
        </p:nvSpPr>
        <p:spPr/>
        <p:txBody>
          <a:bodyPr/>
          <a:lstStyle/>
          <a:p>
            <a:pPr>
              <a:spcBef>
                <a:spcPct val="0"/>
              </a:spcBef>
            </a:pPr>
            <a:r>
              <a:rPr lang="en-US" dirty="0" smtClean="0">
                <a:latin typeface="Calibri" charset="0"/>
              </a:rPr>
              <a:t>Price</a:t>
            </a:r>
            <a:r>
              <a:rPr lang="en-US" i="1" dirty="0" smtClean="0">
                <a:latin typeface="Times New Roman" charset="0"/>
              </a:rPr>
              <a:t> </a:t>
            </a:r>
            <a:endParaRPr lang="en-US" sz="2400" i="1" dirty="0" smtClean="0">
              <a:latin typeface="Times New Roman" charset="0"/>
            </a:endParaRPr>
          </a:p>
          <a:p>
            <a:pPr>
              <a:spcBef>
                <a:spcPct val="0"/>
              </a:spcBef>
            </a:pPr>
            <a:endParaRPr lang="en-US" dirty="0" smtClean="0">
              <a:latin typeface="Calibri" charset="0"/>
            </a:endParaRPr>
          </a:p>
        </p:txBody>
      </p:sp>
      <p:sp>
        <p:nvSpPr>
          <p:cNvPr id="2" name="TextBox 1"/>
          <p:cNvSpPr txBox="1"/>
          <p:nvPr/>
        </p:nvSpPr>
        <p:spPr>
          <a:xfrm>
            <a:off x="762000" y="6400800"/>
            <a:ext cx="41910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Global Marketing Today</a:t>
            </a:r>
          </a:p>
        </p:txBody>
      </p:sp>
      <p:sp>
        <p:nvSpPr>
          <p:cNvPr id="17411" name="Rectangle 3"/>
          <p:cNvSpPr>
            <a:spLocks noGrp="1" noChangeArrowheads="1"/>
          </p:cNvSpPr>
          <p:nvPr>
            <p:ph idx="1"/>
          </p:nvPr>
        </p:nvSpPr>
        <p:spPr>
          <a:xfrm>
            <a:off x="1066800" y="1828800"/>
            <a:ext cx="7391400" cy="4572000"/>
          </a:xfrm>
        </p:spPr>
        <p:txBody>
          <a:bodyPr/>
          <a:lstStyle/>
          <a:p>
            <a:pPr>
              <a:spcBef>
                <a:spcPct val="0"/>
              </a:spcBef>
              <a:buFontTx/>
              <a:buNone/>
            </a:pPr>
            <a:r>
              <a:rPr lang="en-US" b="1" dirty="0" smtClean="0">
                <a:latin typeface="Calibri" charset="0"/>
              </a:rPr>
              <a:t>A global firm </a:t>
            </a:r>
          </a:p>
          <a:p>
            <a:pPr>
              <a:spcBef>
                <a:spcPct val="0"/>
              </a:spcBef>
            </a:pPr>
            <a:r>
              <a:rPr lang="en-US" dirty="0" smtClean="0">
                <a:latin typeface="Calibri" charset="0"/>
              </a:rPr>
              <a:t>Operates in more than one country</a:t>
            </a:r>
          </a:p>
          <a:p>
            <a:pPr>
              <a:spcBef>
                <a:spcPct val="0"/>
              </a:spcBef>
            </a:pPr>
            <a:r>
              <a:rPr lang="en-US" dirty="0" smtClean="0">
                <a:latin typeface="Calibri" charset="0"/>
              </a:rPr>
              <a:t>Gains marketing, production, R&amp;D, and financial advantages not available to purely domestic competitors</a:t>
            </a:r>
          </a:p>
          <a:p>
            <a:pPr>
              <a:spcBef>
                <a:spcPct val="0"/>
              </a:spcBef>
            </a:pPr>
            <a:r>
              <a:rPr lang="en-US" dirty="0">
                <a:latin typeface="Calibri" charset="0"/>
              </a:rPr>
              <a:t>S</a:t>
            </a:r>
            <a:r>
              <a:rPr lang="en-US" dirty="0" smtClean="0">
                <a:latin typeface="Calibri" charset="0"/>
              </a:rPr>
              <a:t>ees </a:t>
            </a:r>
            <a:r>
              <a:rPr lang="en-US" dirty="0" smtClean="0">
                <a:latin typeface="Calibri" charset="0"/>
              </a:rPr>
              <a:t>the world as one market</a:t>
            </a:r>
          </a:p>
        </p:txBody>
      </p:sp>
      <p:sp>
        <p:nvSpPr>
          <p:cNvPr id="2" name="TextBox 1"/>
          <p:cNvSpPr txBox="1"/>
          <p:nvPr/>
        </p:nvSpPr>
        <p:spPr>
          <a:xfrm>
            <a:off x="609600" y="6477000"/>
            <a:ext cx="5105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3200" dirty="0" smtClean="0"/>
              <a:t>Deciding on the </a:t>
            </a:r>
            <a:br>
              <a:rPr lang="en-US" sz="3200" dirty="0" smtClean="0"/>
            </a:br>
            <a:r>
              <a:rPr lang="en-US" sz="3200" dirty="0" smtClean="0"/>
              <a:t>Global Marketing Program</a:t>
            </a:r>
          </a:p>
        </p:txBody>
      </p:sp>
      <p:sp>
        <p:nvSpPr>
          <p:cNvPr id="78851" name="Rectangle 3"/>
          <p:cNvSpPr>
            <a:spLocks noGrp="1" noChangeArrowheads="1"/>
          </p:cNvSpPr>
          <p:nvPr>
            <p:ph idx="1"/>
          </p:nvPr>
        </p:nvSpPr>
        <p:spPr>
          <a:xfrm>
            <a:off x="1295400" y="1676400"/>
            <a:ext cx="7162800" cy="4572000"/>
          </a:xfrm>
        </p:spPr>
        <p:txBody>
          <a:bodyPr/>
          <a:lstStyle/>
          <a:p>
            <a:pPr marL="533400" indent="-533400">
              <a:lnSpc>
                <a:spcPct val="90000"/>
              </a:lnSpc>
              <a:spcBef>
                <a:spcPct val="0"/>
              </a:spcBef>
              <a:buFontTx/>
              <a:buNone/>
            </a:pPr>
            <a:endParaRPr lang="en-US" b="1" dirty="0" smtClean="0">
              <a:solidFill>
                <a:srgbClr val="333399"/>
              </a:solidFill>
              <a:latin typeface="Calibri" charset="0"/>
            </a:endParaRPr>
          </a:p>
          <a:p>
            <a:pPr marL="533400" indent="-533400">
              <a:lnSpc>
                <a:spcPct val="90000"/>
              </a:lnSpc>
              <a:spcBef>
                <a:spcPct val="0"/>
              </a:spcBef>
              <a:buFontTx/>
              <a:buNone/>
            </a:pPr>
            <a:r>
              <a:rPr lang="en-US" b="1" dirty="0" smtClean="0">
                <a:latin typeface="Calibri" charset="0"/>
              </a:rPr>
              <a:t>Seller’s headquarters organization </a:t>
            </a:r>
            <a:r>
              <a:rPr lang="en-US" dirty="0" smtClean="0">
                <a:latin typeface="Calibri" charset="0"/>
              </a:rPr>
              <a:t>supervises the channel and is also a part of the channel</a:t>
            </a:r>
          </a:p>
          <a:p>
            <a:pPr marL="533400" indent="-533400">
              <a:lnSpc>
                <a:spcPct val="90000"/>
              </a:lnSpc>
              <a:spcBef>
                <a:spcPct val="0"/>
              </a:spcBef>
              <a:buFontTx/>
              <a:buNone/>
            </a:pPr>
            <a:r>
              <a:rPr lang="en-US" b="1" dirty="0" smtClean="0">
                <a:latin typeface="Calibri" charset="0"/>
              </a:rPr>
              <a:t>Channels between nations </a:t>
            </a:r>
            <a:r>
              <a:rPr lang="en-US" dirty="0" smtClean="0">
                <a:latin typeface="Calibri" charset="0"/>
              </a:rPr>
              <a:t>move the products to the borders of the foreign nations</a:t>
            </a:r>
          </a:p>
          <a:p>
            <a:pPr marL="533400" indent="-533400">
              <a:lnSpc>
                <a:spcPct val="90000"/>
              </a:lnSpc>
              <a:spcBef>
                <a:spcPct val="0"/>
              </a:spcBef>
              <a:buFontTx/>
              <a:buNone/>
            </a:pPr>
            <a:r>
              <a:rPr lang="en-US" b="1" dirty="0" smtClean="0">
                <a:latin typeface="Calibri" charset="0"/>
              </a:rPr>
              <a:t>Channels within nations </a:t>
            </a:r>
            <a:r>
              <a:rPr lang="en-US" dirty="0" smtClean="0">
                <a:latin typeface="Calibri" charset="0"/>
              </a:rPr>
              <a:t>move the products from their foreign point of entry to the final customers</a:t>
            </a:r>
            <a:endParaRPr lang="en-US" sz="3600" dirty="0" smtClean="0">
              <a:latin typeface="Calibri" charset="0"/>
            </a:endParaRPr>
          </a:p>
        </p:txBody>
      </p:sp>
      <p:sp>
        <p:nvSpPr>
          <p:cNvPr id="78852" name="Text Placeholder 3"/>
          <p:cNvSpPr>
            <a:spLocks noGrp="1"/>
          </p:cNvSpPr>
          <p:nvPr>
            <p:ph type="body" sz="quarter" idx="13"/>
          </p:nvPr>
        </p:nvSpPr>
        <p:spPr/>
        <p:txBody>
          <a:bodyPr/>
          <a:lstStyle/>
          <a:p>
            <a:pPr marL="533400" indent="-533400">
              <a:lnSpc>
                <a:spcPct val="90000"/>
              </a:lnSpc>
              <a:spcBef>
                <a:spcPct val="0"/>
              </a:spcBef>
            </a:pPr>
            <a:r>
              <a:rPr lang="en-US" dirty="0" smtClean="0">
                <a:latin typeface="Calibri" charset="0"/>
              </a:rPr>
              <a:t>Distribution Channels</a:t>
            </a:r>
          </a:p>
          <a:p>
            <a:pPr marL="533400" indent="-533400">
              <a:lnSpc>
                <a:spcPct val="90000"/>
              </a:lnSpc>
              <a:spcBef>
                <a:spcPct val="0"/>
              </a:spcBef>
            </a:pPr>
            <a:r>
              <a:rPr lang="en-US" dirty="0" smtClean="0">
                <a:latin typeface="Calibri" charset="0"/>
              </a:rPr>
              <a:t>Whole-Channel View</a:t>
            </a:r>
          </a:p>
          <a:p>
            <a:pPr marL="533400" indent="-533400">
              <a:spcBef>
                <a:spcPct val="0"/>
              </a:spcBef>
            </a:pPr>
            <a:endParaRPr lang="en-US" dirty="0" smtClean="0">
              <a:latin typeface="Calibri" charset="0"/>
            </a:endParaRPr>
          </a:p>
        </p:txBody>
      </p:sp>
      <p:sp>
        <p:nvSpPr>
          <p:cNvPr id="2" name="TextBox 1"/>
          <p:cNvSpPr txBox="1"/>
          <p:nvPr/>
        </p:nvSpPr>
        <p:spPr>
          <a:xfrm>
            <a:off x="609600" y="6477000"/>
            <a:ext cx="44196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200" dirty="0" smtClean="0"/>
              <a:t>Deciding on the </a:t>
            </a:r>
            <a:br>
              <a:rPr lang="en-US" sz="3200" dirty="0" smtClean="0"/>
            </a:br>
            <a:r>
              <a:rPr lang="en-US" sz="3200" dirty="0" smtClean="0"/>
              <a:t>Global Marketing Organization</a:t>
            </a:r>
          </a:p>
        </p:txBody>
      </p:sp>
      <p:sp>
        <p:nvSpPr>
          <p:cNvPr id="80899" name="Rectangle 3"/>
          <p:cNvSpPr>
            <a:spLocks noGrp="1" noChangeArrowheads="1"/>
          </p:cNvSpPr>
          <p:nvPr>
            <p:ph idx="1"/>
          </p:nvPr>
        </p:nvSpPr>
        <p:spPr>
          <a:xfrm>
            <a:off x="1066800" y="1828800"/>
            <a:ext cx="7772400" cy="4572000"/>
          </a:xfrm>
        </p:spPr>
        <p:txBody>
          <a:bodyPr/>
          <a:lstStyle/>
          <a:p>
            <a:pPr marL="533400" indent="-533400">
              <a:spcBef>
                <a:spcPct val="0"/>
              </a:spcBef>
              <a:buFontTx/>
              <a:buNone/>
            </a:pPr>
            <a:r>
              <a:rPr lang="en-US" dirty="0" smtClean="0">
                <a:latin typeface="Calibri" charset="0"/>
              </a:rPr>
              <a:t>Typical management of international marketing activities include:</a:t>
            </a:r>
          </a:p>
          <a:p>
            <a:pPr marL="533400" indent="-533400">
              <a:spcBef>
                <a:spcPct val="0"/>
              </a:spcBef>
            </a:pPr>
            <a:r>
              <a:rPr lang="en-US" sz="3000" dirty="0" smtClean="0">
                <a:latin typeface="Calibri" charset="0"/>
              </a:rPr>
              <a:t>Establishing an exporting department with a sales manager and staff</a:t>
            </a:r>
          </a:p>
          <a:p>
            <a:pPr marL="533400" indent="-533400">
              <a:spcBef>
                <a:spcPct val="0"/>
              </a:spcBef>
            </a:pPr>
            <a:r>
              <a:rPr lang="en-US" sz="3000" dirty="0" smtClean="0">
                <a:latin typeface="Calibri" charset="0"/>
              </a:rPr>
              <a:t>Creating an international division organized by geography, products, or operating units</a:t>
            </a:r>
          </a:p>
          <a:p>
            <a:pPr marL="533400" indent="-533400">
              <a:spcBef>
                <a:spcPct val="0"/>
              </a:spcBef>
            </a:pPr>
            <a:r>
              <a:rPr lang="en-US" sz="3000" dirty="0" smtClean="0">
                <a:latin typeface="Calibri" charset="0"/>
              </a:rPr>
              <a:t>Becoming a complete global organization</a:t>
            </a:r>
          </a:p>
        </p:txBody>
      </p:sp>
      <p:sp>
        <p:nvSpPr>
          <p:cNvPr id="2" name="TextBox 1"/>
          <p:cNvSpPr txBox="1"/>
          <p:nvPr/>
        </p:nvSpPr>
        <p:spPr>
          <a:xfrm>
            <a:off x="685800" y="6400800"/>
            <a:ext cx="42672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Global Marketing Today</a:t>
            </a:r>
          </a:p>
        </p:txBody>
      </p:sp>
      <p:sp>
        <p:nvSpPr>
          <p:cNvPr id="19459" name="Rectangle 3"/>
          <p:cNvSpPr>
            <a:spLocks noGrp="1" noChangeArrowheads="1"/>
          </p:cNvSpPr>
          <p:nvPr>
            <p:ph idx="1"/>
          </p:nvPr>
        </p:nvSpPr>
        <p:spPr>
          <a:xfrm>
            <a:off x="1219200" y="1295400"/>
            <a:ext cx="7086600" cy="4572000"/>
          </a:xfrm>
        </p:spPr>
        <p:txBody>
          <a:bodyPr/>
          <a:lstStyle/>
          <a:p>
            <a:pPr marL="533400" indent="-533400">
              <a:lnSpc>
                <a:spcPct val="90000"/>
              </a:lnSpc>
              <a:spcBef>
                <a:spcPct val="0"/>
              </a:spcBef>
              <a:buFontTx/>
              <a:buNone/>
            </a:pPr>
            <a:r>
              <a:rPr lang="en-US" dirty="0" smtClean="0">
                <a:latin typeface="Calibri" charset="0"/>
              </a:rPr>
              <a:t>Global firms ask a number of basic questions:</a:t>
            </a:r>
          </a:p>
          <a:p>
            <a:pPr marL="533400" indent="-533400">
              <a:lnSpc>
                <a:spcPct val="90000"/>
              </a:lnSpc>
              <a:spcBef>
                <a:spcPct val="0"/>
              </a:spcBef>
            </a:pPr>
            <a:r>
              <a:rPr lang="en-US" sz="3000" dirty="0" smtClean="0">
                <a:latin typeface="Calibri" charset="0"/>
              </a:rPr>
              <a:t>What market position should we try to establish in our own country, in our economic region, and globally?</a:t>
            </a:r>
          </a:p>
          <a:p>
            <a:pPr marL="533400" indent="-533400">
              <a:lnSpc>
                <a:spcPct val="90000"/>
              </a:lnSpc>
              <a:spcBef>
                <a:spcPct val="0"/>
              </a:spcBef>
            </a:pPr>
            <a:r>
              <a:rPr lang="en-US" sz="3000" dirty="0" smtClean="0">
                <a:latin typeface="Calibri" charset="0"/>
              </a:rPr>
              <a:t>Who will our global competitors be, and what are their strategies and resources?</a:t>
            </a:r>
          </a:p>
          <a:p>
            <a:pPr marL="533400" indent="-533400">
              <a:lnSpc>
                <a:spcPct val="90000"/>
              </a:lnSpc>
              <a:spcBef>
                <a:spcPct val="0"/>
              </a:spcBef>
            </a:pPr>
            <a:r>
              <a:rPr lang="en-US" sz="3000" dirty="0" smtClean="0">
                <a:latin typeface="Calibri" charset="0"/>
              </a:rPr>
              <a:t>Where should we produce or source our product?</a:t>
            </a:r>
          </a:p>
          <a:p>
            <a:pPr marL="533400" indent="-533400">
              <a:lnSpc>
                <a:spcPct val="90000"/>
              </a:lnSpc>
              <a:spcBef>
                <a:spcPct val="0"/>
              </a:spcBef>
            </a:pPr>
            <a:r>
              <a:rPr lang="en-US" sz="3000" dirty="0" smtClean="0">
                <a:latin typeface="Calibri" charset="0"/>
              </a:rPr>
              <a:t>What strategic alliances should we form with other firms around the world?</a:t>
            </a:r>
          </a:p>
        </p:txBody>
      </p:sp>
      <p:sp>
        <p:nvSpPr>
          <p:cNvPr id="2" name="TextBox 1"/>
          <p:cNvSpPr txBox="1"/>
          <p:nvPr/>
        </p:nvSpPr>
        <p:spPr>
          <a:xfrm>
            <a:off x="685800" y="6553200"/>
            <a:ext cx="38100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Looking at the Global </a:t>
            </a:r>
            <a:br>
              <a:rPr lang="en-US" dirty="0" smtClean="0"/>
            </a:br>
            <a:r>
              <a:rPr lang="en-US" dirty="0" smtClean="0"/>
              <a:t>Marketing Environment</a:t>
            </a:r>
          </a:p>
        </p:txBody>
      </p:sp>
      <p:sp>
        <p:nvSpPr>
          <p:cNvPr id="23555" name="Rectangle 3"/>
          <p:cNvSpPr>
            <a:spLocks noGrp="1" noChangeArrowheads="1"/>
          </p:cNvSpPr>
          <p:nvPr>
            <p:ph idx="1"/>
          </p:nvPr>
        </p:nvSpPr>
        <p:spPr>
          <a:xfrm>
            <a:off x="990600" y="1828800"/>
            <a:ext cx="7467600" cy="4572000"/>
          </a:xfrm>
        </p:spPr>
        <p:txBody>
          <a:bodyPr/>
          <a:lstStyle/>
          <a:p>
            <a:pPr marL="533400" indent="-533400" algn="ctr">
              <a:lnSpc>
                <a:spcPct val="90000"/>
              </a:lnSpc>
              <a:spcBef>
                <a:spcPct val="0"/>
              </a:spcBef>
              <a:buFontTx/>
              <a:buNone/>
            </a:pPr>
            <a:endParaRPr lang="en-US" sz="2800" b="1" i="1" dirty="0" smtClean="0">
              <a:solidFill>
                <a:srgbClr val="1A643E"/>
              </a:solidFill>
              <a:latin typeface="Times New Roman" charset="0"/>
            </a:endParaRPr>
          </a:p>
          <a:p>
            <a:pPr marL="533400" indent="-533400">
              <a:lnSpc>
                <a:spcPct val="90000"/>
              </a:lnSpc>
              <a:spcBef>
                <a:spcPct val="0"/>
              </a:spcBef>
              <a:buFontTx/>
              <a:buNone/>
            </a:pPr>
            <a:r>
              <a:rPr lang="en-US" b="1" dirty="0" smtClean="0">
                <a:latin typeface="Calibri" charset="0"/>
              </a:rPr>
              <a:t>Tariffs</a:t>
            </a:r>
            <a:r>
              <a:rPr lang="en-US" dirty="0" smtClean="0">
                <a:latin typeface="Calibri" charset="0"/>
              </a:rPr>
              <a:t> are taxes on certain imported products designed to raise revenue or to protect domestic firms</a:t>
            </a:r>
          </a:p>
          <a:p>
            <a:pPr marL="533400" indent="-533400">
              <a:lnSpc>
                <a:spcPct val="90000"/>
              </a:lnSpc>
              <a:spcBef>
                <a:spcPct val="0"/>
              </a:spcBef>
              <a:buFontTx/>
              <a:buNone/>
            </a:pPr>
            <a:r>
              <a:rPr lang="en-US" b="1" dirty="0" smtClean="0">
                <a:latin typeface="Calibri" charset="0"/>
              </a:rPr>
              <a:t>Quotas</a:t>
            </a:r>
            <a:r>
              <a:rPr lang="en-US" dirty="0" smtClean="0">
                <a:latin typeface="Calibri" charset="0"/>
              </a:rPr>
              <a:t> are limits on the amount of foreign imports a country will accept in certain product categories to conserve on foreign exchange and protect domestic industry and employment</a:t>
            </a:r>
          </a:p>
          <a:p>
            <a:pPr marL="533400" indent="-533400">
              <a:lnSpc>
                <a:spcPct val="90000"/>
              </a:lnSpc>
              <a:spcBef>
                <a:spcPct val="0"/>
              </a:spcBef>
              <a:buFontTx/>
              <a:buNone/>
            </a:pPr>
            <a:endParaRPr lang="en-US" sz="2400" dirty="0" smtClean="0">
              <a:latin typeface="Calibri" charset="0"/>
            </a:endParaRPr>
          </a:p>
          <a:p>
            <a:pPr marL="533400" indent="-533400">
              <a:lnSpc>
                <a:spcPct val="90000"/>
              </a:lnSpc>
              <a:spcBef>
                <a:spcPct val="0"/>
              </a:spcBef>
              <a:buFontTx/>
              <a:buNone/>
            </a:pPr>
            <a:endParaRPr lang="en-US" sz="2400" dirty="0" smtClean="0">
              <a:latin typeface="Calibri" charset="0"/>
            </a:endParaRPr>
          </a:p>
        </p:txBody>
      </p:sp>
      <p:sp>
        <p:nvSpPr>
          <p:cNvPr id="23556" name="Text Placeholder 3"/>
          <p:cNvSpPr>
            <a:spLocks noGrp="1"/>
          </p:cNvSpPr>
          <p:nvPr>
            <p:ph type="body" sz="quarter" idx="13"/>
          </p:nvPr>
        </p:nvSpPr>
        <p:spPr/>
        <p:txBody>
          <a:bodyPr/>
          <a:lstStyle/>
          <a:p>
            <a:pPr>
              <a:spcBef>
                <a:spcPct val="0"/>
              </a:spcBef>
            </a:pPr>
            <a:r>
              <a:rPr lang="en-US" dirty="0" smtClean="0">
                <a:latin typeface="Calibri" charset="0"/>
              </a:rPr>
              <a:t>The International Trade System</a:t>
            </a:r>
          </a:p>
          <a:p>
            <a:pPr>
              <a:spcBef>
                <a:spcPct val="0"/>
              </a:spcBef>
            </a:pPr>
            <a:endParaRPr lang="en-US" dirty="0" smtClean="0">
              <a:latin typeface="Calibri" charset="0"/>
            </a:endParaRPr>
          </a:p>
        </p:txBody>
      </p:sp>
      <p:sp>
        <p:nvSpPr>
          <p:cNvPr id="2" name="TextBox 1"/>
          <p:cNvSpPr txBox="1"/>
          <p:nvPr/>
        </p:nvSpPr>
        <p:spPr>
          <a:xfrm>
            <a:off x="609600" y="6477000"/>
            <a:ext cx="4343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Looking at the Global </a:t>
            </a:r>
            <a:br>
              <a:rPr lang="en-US" dirty="0" smtClean="0"/>
            </a:br>
            <a:r>
              <a:rPr lang="en-US" dirty="0" smtClean="0"/>
              <a:t>Marketing Environment</a:t>
            </a:r>
          </a:p>
        </p:txBody>
      </p:sp>
      <p:sp>
        <p:nvSpPr>
          <p:cNvPr id="25603" name="Rectangle 3"/>
          <p:cNvSpPr>
            <a:spLocks noGrp="1" noChangeArrowheads="1"/>
          </p:cNvSpPr>
          <p:nvPr>
            <p:ph idx="1"/>
          </p:nvPr>
        </p:nvSpPr>
        <p:spPr/>
        <p:txBody>
          <a:bodyPr/>
          <a:lstStyle/>
          <a:p>
            <a:pPr marL="533400" indent="-533400" algn="ctr">
              <a:lnSpc>
                <a:spcPct val="90000"/>
              </a:lnSpc>
              <a:spcBef>
                <a:spcPct val="0"/>
              </a:spcBef>
              <a:buFontTx/>
              <a:buNone/>
            </a:pPr>
            <a:endParaRPr lang="en-US" sz="2800" b="1" i="1" dirty="0" smtClean="0">
              <a:latin typeface="Times New Roman" charset="0"/>
            </a:endParaRPr>
          </a:p>
          <a:p>
            <a:pPr marL="533400" indent="-533400">
              <a:spcBef>
                <a:spcPct val="0"/>
              </a:spcBef>
              <a:buFontTx/>
              <a:buNone/>
            </a:pPr>
            <a:r>
              <a:rPr lang="en-US" b="1" dirty="0" smtClean="0">
                <a:latin typeface="Calibri" charset="0"/>
              </a:rPr>
              <a:t>Exchange controls</a:t>
            </a:r>
            <a:r>
              <a:rPr lang="en-US" dirty="0" smtClean="0">
                <a:latin typeface="Calibri" charset="0"/>
              </a:rPr>
              <a:t> are a limit on the amount of foreign exchange and the exchange rate against other currencies</a:t>
            </a:r>
          </a:p>
          <a:p>
            <a:pPr marL="533400" indent="-533400">
              <a:lnSpc>
                <a:spcPct val="90000"/>
              </a:lnSpc>
              <a:spcBef>
                <a:spcPct val="0"/>
              </a:spcBef>
              <a:buFontTx/>
              <a:buNone/>
            </a:pPr>
            <a:endParaRPr lang="en-US" dirty="0" smtClean="0">
              <a:latin typeface="Calibri" charset="0"/>
            </a:endParaRPr>
          </a:p>
          <a:p>
            <a:pPr marL="533400" indent="-533400">
              <a:spcBef>
                <a:spcPct val="0"/>
              </a:spcBef>
              <a:buFontTx/>
              <a:buNone/>
            </a:pPr>
            <a:r>
              <a:rPr lang="en-US" b="1" dirty="0" smtClean="0">
                <a:latin typeface="Calibri" charset="0"/>
              </a:rPr>
              <a:t>Nontariff trade barriers</a:t>
            </a:r>
            <a:r>
              <a:rPr lang="en-US" dirty="0" smtClean="0">
                <a:latin typeface="Calibri" charset="0"/>
              </a:rPr>
              <a:t> are biases against bids or restrictive product standards that go against American product features</a:t>
            </a:r>
          </a:p>
        </p:txBody>
      </p:sp>
      <p:sp>
        <p:nvSpPr>
          <p:cNvPr id="25604" name="Text Placeholder 3"/>
          <p:cNvSpPr>
            <a:spLocks noGrp="1"/>
          </p:cNvSpPr>
          <p:nvPr>
            <p:ph type="body" sz="quarter" idx="13"/>
          </p:nvPr>
        </p:nvSpPr>
        <p:spPr/>
        <p:txBody>
          <a:bodyPr/>
          <a:lstStyle/>
          <a:p>
            <a:pPr>
              <a:spcBef>
                <a:spcPct val="0"/>
              </a:spcBef>
            </a:pPr>
            <a:r>
              <a:rPr lang="en-US" dirty="0" smtClean="0">
                <a:latin typeface="Calibri" charset="0"/>
              </a:rPr>
              <a:t>The International Trade System</a:t>
            </a:r>
          </a:p>
          <a:p>
            <a:pPr>
              <a:spcBef>
                <a:spcPct val="0"/>
              </a:spcBef>
            </a:pPr>
            <a:endParaRPr lang="en-US" dirty="0" smtClean="0">
              <a:latin typeface="Calibri" charset="0"/>
            </a:endParaRPr>
          </a:p>
        </p:txBody>
      </p:sp>
      <p:sp>
        <p:nvSpPr>
          <p:cNvPr id="2" name="TextBox 1"/>
          <p:cNvSpPr txBox="1"/>
          <p:nvPr/>
        </p:nvSpPr>
        <p:spPr>
          <a:xfrm>
            <a:off x="762000" y="6400800"/>
            <a:ext cx="3962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Looking at the Global </a:t>
            </a:r>
            <a:br>
              <a:rPr lang="en-US" dirty="0" smtClean="0"/>
            </a:br>
            <a:r>
              <a:rPr lang="en-US" dirty="0" smtClean="0"/>
              <a:t>Marketing Environment</a:t>
            </a:r>
          </a:p>
        </p:txBody>
      </p:sp>
      <p:sp>
        <p:nvSpPr>
          <p:cNvPr id="27651" name="Rectangle 3"/>
          <p:cNvSpPr>
            <a:spLocks noGrp="1" noChangeArrowheads="1"/>
          </p:cNvSpPr>
          <p:nvPr>
            <p:ph idx="1"/>
          </p:nvPr>
        </p:nvSpPr>
        <p:spPr/>
        <p:txBody>
          <a:bodyPr/>
          <a:lstStyle/>
          <a:p>
            <a:pPr marL="533400" indent="-533400" algn="ctr">
              <a:lnSpc>
                <a:spcPct val="90000"/>
              </a:lnSpc>
              <a:spcBef>
                <a:spcPct val="0"/>
              </a:spcBef>
              <a:buFontTx/>
              <a:buNone/>
            </a:pPr>
            <a:endParaRPr lang="en-US" sz="2400" b="1" i="1" dirty="0" smtClean="0">
              <a:latin typeface="Times New Roman" charset="0"/>
            </a:endParaRPr>
          </a:p>
          <a:p>
            <a:pPr marL="533400" indent="-533400">
              <a:lnSpc>
                <a:spcPct val="90000"/>
              </a:lnSpc>
              <a:spcBef>
                <a:spcPct val="0"/>
              </a:spcBef>
              <a:buFontTx/>
              <a:buNone/>
            </a:pPr>
            <a:r>
              <a:rPr lang="en-US" sz="2800" b="1" dirty="0" smtClean="0">
                <a:latin typeface="Calibri" charset="0"/>
              </a:rPr>
              <a:t>General Agreement on Tariffs and Trade</a:t>
            </a:r>
            <a:r>
              <a:rPr lang="en-US" sz="2800" dirty="0" smtClean="0">
                <a:latin typeface="Calibri" charset="0"/>
              </a:rPr>
              <a:t> </a:t>
            </a:r>
            <a:r>
              <a:rPr lang="en-US" sz="2800" b="1" dirty="0" smtClean="0">
                <a:latin typeface="Calibri" charset="0"/>
              </a:rPr>
              <a:t>(GATT):</a:t>
            </a:r>
          </a:p>
          <a:p>
            <a:pPr marL="533400" indent="-533400">
              <a:lnSpc>
                <a:spcPct val="90000"/>
              </a:lnSpc>
              <a:spcBef>
                <a:spcPct val="0"/>
              </a:spcBef>
            </a:pPr>
            <a:r>
              <a:rPr lang="en-US" sz="2800" dirty="0" smtClean="0">
                <a:latin typeface="Calibri" charset="0"/>
              </a:rPr>
              <a:t>A 61-year-old treaty </a:t>
            </a:r>
          </a:p>
          <a:p>
            <a:pPr marL="533400" indent="-533400">
              <a:lnSpc>
                <a:spcPct val="90000"/>
              </a:lnSpc>
              <a:spcBef>
                <a:spcPct val="0"/>
              </a:spcBef>
            </a:pPr>
            <a:r>
              <a:rPr lang="en-US" sz="2800" dirty="0" smtClean="0">
                <a:latin typeface="Calibri" charset="0"/>
              </a:rPr>
              <a:t>Designed to promote world trade</a:t>
            </a:r>
          </a:p>
          <a:p>
            <a:pPr marL="533400" indent="-533400">
              <a:lnSpc>
                <a:spcPct val="90000"/>
              </a:lnSpc>
              <a:spcBef>
                <a:spcPct val="0"/>
              </a:spcBef>
            </a:pPr>
            <a:r>
              <a:rPr lang="en-US" sz="2800" dirty="0" smtClean="0">
                <a:latin typeface="Calibri" charset="0"/>
              </a:rPr>
              <a:t>Reduces tariffs and other international trade barriers</a:t>
            </a:r>
          </a:p>
        </p:txBody>
      </p:sp>
      <p:sp>
        <p:nvSpPr>
          <p:cNvPr id="27652" name="Text Placeholder 3"/>
          <p:cNvSpPr>
            <a:spLocks noGrp="1"/>
          </p:cNvSpPr>
          <p:nvPr>
            <p:ph type="body" sz="quarter" idx="13"/>
          </p:nvPr>
        </p:nvSpPr>
        <p:spPr/>
        <p:txBody>
          <a:bodyPr/>
          <a:lstStyle/>
          <a:p>
            <a:pPr marL="533400" indent="-533400">
              <a:lnSpc>
                <a:spcPct val="90000"/>
              </a:lnSpc>
              <a:spcBef>
                <a:spcPct val="0"/>
              </a:spcBef>
            </a:pPr>
            <a:r>
              <a:rPr lang="en-US" dirty="0" smtClean="0">
                <a:latin typeface="Calibri" charset="0"/>
              </a:rPr>
              <a:t>The International Trade System</a:t>
            </a:r>
          </a:p>
          <a:p>
            <a:pPr marL="533400" indent="-533400">
              <a:lnSpc>
                <a:spcPct val="90000"/>
              </a:lnSpc>
              <a:spcBef>
                <a:spcPct val="0"/>
              </a:spcBef>
            </a:pPr>
            <a:r>
              <a:rPr lang="en-US" dirty="0" smtClean="0">
                <a:latin typeface="Calibri" charset="0"/>
              </a:rPr>
              <a:t>The World Trade Organization and GATT</a:t>
            </a:r>
          </a:p>
          <a:p>
            <a:pPr marL="533400" indent="-533400">
              <a:spcBef>
                <a:spcPct val="0"/>
              </a:spcBef>
            </a:pPr>
            <a:endParaRPr lang="en-US" dirty="0" smtClean="0">
              <a:latin typeface="Calibri" charset="0"/>
            </a:endParaRPr>
          </a:p>
        </p:txBody>
      </p:sp>
      <p:sp>
        <p:nvSpPr>
          <p:cNvPr id="2" name="TextBox 1"/>
          <p:cNvSpPr txBox="1"/>
          <p:nvPr/>
        </p:nvSpPr>
        <p:spPr>
          <a:xfrm>
            <a:off x="609600" y="6400800"/>
            <a:ext cx="39624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r>
              <a:rPr lang="en-US" dirty="0" smtClean="0"/>
              <a:t>Looking at the Global </a:t>
            </a:r>
            <a:br>
              <a:rPr lang="en-US" dirty="0" smtClean="0"/>
            </a:br>
            <a:r>
              <a:rPr lang="en-US" dirty="0" smtClean="0"/>
              <a:t>Marketing Environment</a:t>
            </a:r>
          </a:p>
        </p:txBody>
      </p:sp>
      <p:sp>
        <p:nvSpPr>
          <p:cNvPr id="29699" name="Rectangle 1027"/>
          <p:cNvSpPr>
            <a:spLocks noGrp="1" noChangeArrowheads="1"/>
          </p:cNvSpPr>
          <p:nvPr>
            <p:ph idx="1"/>
          </p:nvPr>
        </p:nvSpPr>
        <p:spPr>
          <a:xfrm>
            <a:off x="838200" y="2514600"/>
            <a:ext cx="7772400" cy="4572000"/>
          </a:xfrm>
        </p:spPr>
        <p:txBody>
          <a:bodyPr/>
          <a:lstStyle/>
          <a:p>
            <a:pPr marL="533400" indent="-533400">
              <a:spcBef>
                <a:spcPct val="0"/>
              </a:spcBef>
              <a:buFontTx/>
              <a:buNone/>
            </a:pPr>
            <a:r>
              <a:rPr lang="en-US" b="1" dirty="0" smtClean="0">
                <a:latin typeface="Calibri" charset="0"/>
              </a:rPr>
              <a:t>World Trade Organization</a:t>
            </a:r>
          </a:p>
          <a:p>
            <a:pPr marL="533400" indent="-533400">
              <a:spcBef>
                <a:spcPct val="0"/>
              </a:spcBef>
            </a:pPr>
            <a:r>
              <a:rPr lang="en-US" dirty="0" smtClean="0">
                <a:latin typeface="Calibri" charset="0"/>
              </a:rPr>
              <a:t>Enforces GATT rules</a:t>
            </a:r>
          </a:p>
          <a:p>
            <a:pPr marL="533400" indent="-533400">
              <a:spcBef>
                <a:spcPct val="0"/>
              </a:spcBef>
            </a:pPr>
            <a:r>
              <a:rPr lang="en-US" dirty="0" smtClean="0">
                <a:latin typeface="Calibri" charset="0"/>
              </a:rPr>
              <a:t>Mediates disputes</a:t>
            </a:r>
          </a:p>
          <a:p>
            <a:pPr marL="533400" indent="-533400">
              <a:spcBef>
                <a:spcPct val="0"/>
              </a:spcBef>
            </a:pPr>
            <a:r>
              <a:rPr lang="en-US" dirty="0" smtClean="0">
                <a:latin typeface="Calibri" charset="0"/>
              </a:rPr>
              <a:t>Imposes trade sanctions</a:t>
            </a:r>
          </a:p>
        </p:txBody>
      </p:sp>
      <p:sp>
        <p:nvSpPr>
          <p:cNvPr id="29700" name="Text Placeholder 7"/>
          <p:cNvSpPr>
            <a:spLocks noGrp="1"/>
          </p:cNvSpPr>
          <p:nvPr>
            <p:ph type="body" sz="quarter" idx="13"/>
          </p:nvPr>
        </p:nvSpPr>
        <p:spPr/>
        <p:txBody>
          <a:bodyPr/>
          <a:lstStyle/>
          <a:p>
            <a:pPr>
              <a:spcBef>
                <a:spcPct val="0"/>
              </a:spcBef>
            </a:pPr>
            <a:r>
              <a:rPr lang="en-US" dirty="0" smtClean="0">
                <a:latin typeface="Calibri" charset="0"/>
              </a:rPr>
              <a:t>The International Trade System</a:t>
            </a:r>
          </a:p>
          <a:p>
            <a:pPr>
              <a:spcBef>
                <a:spcPct val="0"/>
              </a:spcBef>
            </a:pPr>
            <a:r>
              <a:rPr lang="en-US" dirty="0" smtClean="0">
                <a:latin typeface="Calibri" charset="0"/>
              </a:rPr>
              <a:t>The World Trade Organization and GATT</a:t>
            </a:r>
          </a:p>
          <a:p>
            <a:pPr>
              <a:spcBef>
                <a:spcPct val="0"/>
              </a:spcBef>
            </a:pPr>
            <a:endParaRPr lang="en-US" dirty="0" smtClean="0">
              <a:latin typeface="Calibri" charset="0"/>
            </a:endParaRPr>
          </a:p>
        </p:txBody>
      </p:sp>
      <p:sp>
        <p:nvSpPr>
          <p:cNvPr id="2" name="TextBox 1"/>
          <p:cNvSpPr txBox="1"/>
          <p:nvPr/>
        </p:nvSpPr>
        <p:spPr>
          <a:xfrm>
            <a:off x="838200" y="6553200"/>
            <a:ext cx="3200400" cy="215444"/>
          </a:xfrm>
          <a:prstGeom prst="rect">
            <a:avLst/>
          </a:prstGeom>
          <a:noFill/>
        </p:spPr>
        <p:txBody>
          <a:bodyPr wrap="square" rtlCol="0">
            <a:spAutoFit/>
          </a:bodyPr>
          <a:lstStyle/>
          <a:p>
            <a:r>
              <a:rPr lang="en-US" sz="800" dirty="0"/>
              <a:t>Copyright ©2014 by Pearson Education, Inc. All rights reserved</a:t>
            </a:r>
            <a:endParaRPr lang="en-US" sz="8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Looking at the Global Marketing Environment</a:t>
            </a:r>
          </a:p>
        </p:txBody>
      </p:sp>
      <p:sp>
        <p:nvSpPr>
          <p:cNvPr id="31747" name="Content Placeholder 5"/>
          <p:cNvSpPr>
            <a:spLocks noGrp="1"/>
          </p:cNvSpPr>
          <p:nvPr>
            <p:ph idx="1"/>
          </p:nvPr>
        </p:nvSpPr>
        <p:spPr>
          <a:xfrm>
            <a:off x="609600" y="2438400"/>
            <a:ext cx="4191000" cy="3657600"/>
          </a:xfrm>
        </p:spPr>
        <p:txBody>
          <a:bodyPr/>
          <a:lstStyle/>
          <a:p>
            <a:pPr>
              <a:spcBef>
                <a:spcPct val="0"/>
              </a:spcBef>
            </a:pPr>
            <a:r>
              <a:rPr lang="en-US" sz="2600" dirty="0" smtClean="0">
                <a:latin typeface="Calibri" charset="0"/>
              </a:rPr>
              <a:t>Economic communities are free trade zones</a:t>
            </a:r>
          </a:p>
          <a:p>
            <a:pPr>
              <a:spcBef>
                <a:spcPct val="0"/>
              </a:spcBef>
            </a:pPr>
            <a:r>
              <a:rPr lang="en-US" sz="2600" dirty="0" smtClean="0">
                <a:latin typeface="Calibri" charset="0"/>
              </a:rPr>
              <a:t>European Union (EU)</a:t>
            </a:r>
          </a:p>
          <a:p>
            <a:pPr>
              <a:spcBef>
                <a:spcPct val="0"/>
              </a:spcBef>
            </a:pPr>
            <a:r>
              <a:rPr lang="en-US" sz="2600" dirty="0" smtClean="0">
                <a:latin typeface="Calibri" charset="0"/>
              </a:rPr>
              <a:t>North American Free Trade Agreement (NAFTA)</a:t>
            </a:r>
          </a:p>
          <a:p>
            <a:pPr>
              <a:spcBef>
                <a:spcPct val="0"/>
              </a:spcBef>
            </a:pPr>
            <a:r>
              <a:rPr lang="en-US" sz="2600" dirty="0" smtClean="0">
                <a:latin typeface="Calibri" charset="0"/>
              </a:rPr>
              <a:t>Central American Free Trade Association (CAFTA)</a:t>
            </a:r>
          </a:p>
          <a:p>
            <a:pPr>
              <a:spcBef>
                <a:spcPct val="0"/>
              </a:spcBef>
            </a:pPr>
            <a:endParaRPr lang="en-US" sz="2200" dirty="0" smtClean="0">
              <a:latin typeface="Calibri" charset="0"/>
            </a:endParaRPr>
          </a:p>
        </p:txBody>
      </p:sp>
      <p:sp>
        <p:nvSpPr>
          <p:cNvPr id="31748" name="Rectangle 3"/>
          <p:cNvSpPr>
            <a:spLocks noGrp="1" noChangeArrowheads="1"/>
          </p:cNvSpPr>
          <p:nvPr>
            <p:ph type="body" sz="quarter" idx="13"/>
          </p:nvPr>
        </p:nvSpPr>
        <p:spPr/>
        <p:txBody>
          <a:bodyPr/>
          <a:lstStyle/>
          <a:p>
            <a:pPr>
              <a:spcBef>
                <a:spcPct val="0"/>
              </a:spcBef>
            </a:pPr>
            <a:r>
              <a:rPr lang="en-US" dirty="0" smtClean="0">
                <a:latin typeface="Calibri" charset="0"/>
              </a:rPr>
              <a:t>The International Trade System</a:t>
            </a:r>
          </a:p>
          <a:p>
            <a:pPr>
              <a:spcBef>
                <a:spcPct val="0"/>
              </a:spcBef>
            </a:pPr>
            <a:r>
              <a:rPr lang="en-US" dirty="0" smtClean="0">
                <a:latin typeface="Calibri" charset="0"/>
              </a:rPr>
              <a:t>Regional Free Trade Zones</a:t>
            </a:r>
          </a:p>
        </p:txBody>
      </p:sp>
      <p:pic>
        <p:nvPicPr>
          <p:cNvPr id="31749" name="Picture 5" descr="ph19_06.jpg"/>
          <p:cNvPicPr>
            <a:picLocks noChangeAspect="1"/>
          </p:cNvPicPr>
          <p:nvPr/>
        </p:nvPicPr>
        <p:blipFill>
          <a:blip r:embed="rId3" cstate="print"/>
          <a:srcRect/>
          <a:stretch>
            <a:fillRect/>
          </a:stretch>
        </p:blipFill>
        <p:spPr bwMode="auto">
          <a:xfrm>
            <a:off x="4800600" y="2590800"/>
            <a:ext cx="3376613" cy="3276600"/>
          </a:xfrm>
          <a:prstGeom prst="rect">
            <a:avLst/>
          </a:prstGeom>
          <a:noFill/>
          <a:ln w="9525">
            <a:noFill/>
            <a:miter lim="800000"/>
            <a:headEnd/>
            <a:tailEnd/>
          </a:ln>
        </p:spPr>
      </p:pic>
      <p:sp>
        <p:nvSpPr>
          <p:cNvPr id="2" name="TextBox 1"/>
          <p:cNvSpPr txBox="1"/>
          <p:nvPr/>
        </p:nvSpPr>
        <p:spPr>
          <a:xfrm>
            <a:off x="685800" y="6553200"/>
            <a:ext cx="4038600" cy="215444"/>
          </a:xfrm>
          <a:prstGeom prst="rect">
            <a:avLst/>
          </a:prstGeom>
          <a:noFill/>
        </p:spPr>
        <p:txBody>
          <a:bodyPr wrap="square" rtlCol="0">
            <a:spAutoFit/>
          </a:bodyPr>
          <a:lstStyle/>
          <a:p>
            <a:pPr lvl="0"/>
            <a:r>
              <a:rPr lang="en-US" sz="800" dirty="0">
                <a:solidFill>
                  <a:srgbClr val="FFFFFF"/>
                </a:solidFill>
                <a:ea typeface="ヒラギノ角ゴ Pro W3"/>
                <a:cs typeface="Arial" charset="0"/>
              </a:rPr>
              <a:t>Copyright ©2014 by Pearson Education, Inc. All rights reserved</a:t>
            </a:r>
            <a:endParaRPr lang="en-US" dirty="0">
              <a:solidFill>
                <a:srgbClr val="FFFFFF"/>
              </a:solidFill>
              <a:ea typeface="ヒラギノ角ゴ Pro W3"/>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1_Blank Presentation">
  <a:themeElements>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1167</TotalTime>
  <Words>13882</Words>
  <Application>Microsoft Macintosh PowerPoint</Application>
  <PresentationFormat>On-screen Show (4:3)</PresentationFormat>
  <Paragraphs>393</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1_Blank Presentation</vt:lpstr>
      <vt:lpstr> Chapter Nineteen</vt:lpstr>
      <vt:lpstr>The Global Marketplace</vt:lpstr>
      <vt:lpstr>Global Marketing Today</vt:lpstr>
      <vt:lpstr>Global Marketing Today</vt:lpstr>
      <vt:lpstr>Looking at the Global  Marketing Environment</vt:lpstr>
      <vt:lpstr>Looking at the Global  Marketing Environment</vt:lpstr>
      <vt:lpstr>Looking at the Global  Marketing Environment</vt:lpstr>
      <vt:lpstr>Looking at the Global  Marketing Environment</vt:lpstr>
      <vt:lpstr>Looking at the Global Marketing Environment</vt:lpstr>
      <vt:lpstr>Looking at the Global  Marketing Environment</vt:lpstr>
      <vt:lpstr>Looking at the Global  Marketing Environment</vt:lpstr>
      <vt:lpstr>Looking at the Global Marketing Environment</vt:lpstr>
      <vt:lpstr>Looking at the Global  Marketing Environment</vt:lpstr>
      <vt:lpstr>Looking at the Global Marketing Environment</vt:lpstr>
      <vt:lpstr>Deciding Whether to Go Global</vt:lpstr>
      <vt:lpstr>Deciding Which Markets to Enter</vt:lpstr>
      <vt:lpstr>Deciding Which Markets to Enter</vt:lpstr>
      <vt:lpstr>Deciding How to Enter the Market</vt:lpstr>
      <vt:lpstr>Deciding How to Enter the Market</vt:lpstr>
      <vt:lpstr>Deciding How to Enter the Market</vt:lpstr>
      <vt:lpstr>Deciding How to Enter the Market</vt:lpstr>
      <vt:lpstr>Deciding How to Enter the Market</vt:lpstr>
      <vt:lpstr>Deciding How to Enter the Market</vt:lpstr>
      <vt:lpstr>Deciding How to Enter the Market</vt:lpstr>
      <vt:lpstr>Deciding How to Enter the Market</vt:lpstr>
      <vt:lpstr>Deciding on the Global Marketing Program</vt:lpstr>
      <vt:lpstr>Deciding on the Global  Marketing Program</vt:lpstr>
      <vt:lpstr>Deciding on the Global    Marketing Program</vt:lpstr>
      <vt:lpstr>Deciding on the  Global Marketing Program</vt:lpstr>
      <vt:lpstr>Deciding on the  Global Marketing Program</vt:lpstr>
      <vt:lpstr>Deciding on the  Global Marketing Organization</vt:lpstr>
    </vt:vector>
  </TitlesOfParts>
  <Company>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utter</dc:creator>
  <cp:lastModifiedBy>Carol Davis</cp:lastModifiedBy>
  <cp:revision>86</cp:revision>
  <dcterms:created xsi:type="dcterms:W3CDTF">2011-02-20T23:09:33Z</dcterms:created>
  <dcterms:modified xsi:type="dcterms:W3CDTF">2013-11-02T21:23:12Z</dcterms:modified>
</cp:coreProperties>
</file>