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0" r:id="rId4"/>
    <p:sldId id="261" r:id="rId5"/>
    <p:sldId id="263" r:id="rId6"/>
    <p:sldId id="265" r:id="rId7"/>
    <p:sldId id="266" r:id="rId8"/>
    <p:sldId id="269" r:id="rId9"/>
    <p:sldId id="267" r:id="rId10"/>
    <p:sldId id="275" r:id="rId11"/>
    <p:sldId id="276" r:id="rId12"/>
    <p:sldId id="278" r:id="rId13"/>
    <p:sldId id="279" r:id="rId14"/>
    <p:sldId id="280" r:id="rId15"/>
    <p:sldId id="282" r:id="rId16"/>
    <p:sldId id="284" r:id="rId17"/>
    <p:sldId id="285" r:id="rId18"/>
    <p:sldId id="288" r:id="rId19"/>
    <p:sldId id="287" r:id="rId20"/>
    <p:sldId id="289" r:id="rId21"/>
    <p:sldId id="290" r:id="rId22"/>
    <p:sldId id="324" r:id="rId23"/>
    <p:sldId id="291" r:id="rId24"/>
    <p:sldId id="292" r:id="rId25"/>
    <p:sldId id="297" r:id="rId26"/>
    <p:sldId id="298" r:id="rId27"/>
    <p:sldId id="303" r:id="rId28"/>
    <p:sldId id="305" r:id="rId29"/>
    <p:sldId id="306" r:id="rId30"/>
    <p:sldId id="311" r:id="rId31"/>
    <p:sldId id="31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36" autoAdjust="0"/>
    <p:restoredTop sz="70625" autoAdjust="0"/>
  </p:normalViewPr>
  <p:slideViewPr>
    <p:cSldViewPr>
      <p:cViewPr varScale="1">
        <p:scale>
          <a:sx n="76" d="100"/>
          <a:sy n="76" d="100"/>
        </p:scale>
        <p:origin x="-1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1408" y="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17990-1B36-4882-9547-0AB35B157D7D}" type="doc">
      <dgm:prSet loTypeId="urn:microsoft.com/office/officeart/2005/8/layout/hList1" loCatId="list" qsTypeId="urn:microsoft.com/office/officeart/2005/8/quickstyle/simple1#1" qsCatId="simple" csTypeId="urn:microsoft.com/office/officeart/2005/8/colors/colorful2" csCatId="colorful"/>
      <dgm:spPr/>
      <dgm:t>
        <a:bodyPr/>
        <a:lstStyle/>
        <a:p>
          <a:endParaRPr lang="en-US"/>
        </a:p>
      </dgm:t>
    </dgm:pt>
    <dgm:pt modelId="{B772A1BA-20A0-4DAE-AAE9-3D73CA6A16EF}">
      <dgm:prSet/>
      <dgm:spPr/>
      <dgm:t>
        <a:bodyPr/>
        <a:lstStyle/>
        <a:p>
          <a:pPr rtl="0"/>
          <a:r>
            <a:rPr lang="en-US" b="0" dirty="0" smtClean="0"/>
            <a:t>Business objectives  </a:t>
          </a:r>
          <a:endParaRPr lang="en-US" dirty="0"/>
        </a:p>
      </dgm:t>
    </dgm:pt>
    <dgm:pt modelId="{58099CFC-C6C9-481F-90AA-A95028687CB8}" type="parTrans" cxnId="{AEE361FC-9D3C-4226-90BA-40A0D8810A40}">
      <dgm:prSet/>
      <dgm:spPr/>
      <dgm:t>
        <a:bodyPr/>
        <a:lstStyle/>
        <a:p>
          <a:endParaRPr lang="en-US"/>
        </a:p>
      </dgm:t>
    </dgm:pt>
    <dgm:pt modelId="{9B34DE0D-4FFD-44C7-9EB4-A44DEC4135A6}" type="sibTrans" cxnId="{AEE361FC-9D3C-4226-90BA-40A0D8810A40}">
      <dgm:prSet/>
      <dgm:spPr/>
      <dgm:t>
        <a:bodyPr/>
        <a:lstStyle/>
        <a:p>
          <a:endParaRPr lang="en-US"/>
        </a:p>
      </dgm:t>
    </dgm:pt>
    <dgm:pt modelId="{C38C1299-EF6D-4824-9BEE-0558F2CDDF7C}">
      <dgm:prSet/>
      <dgm:spPr/>
      <dgm:t>
        <a:bodyPr/>
        <a:lstStyle/>
        <a:p>
          <a:pPr rtl="0"/>
          <a:r>
            <a:rPr lang="en-US" b="0" dirty="0" smtClean="0"/>
            <a:t>Build profitable customer relationships</a:t>
          </a:r>
          <a:endParaRPr lang="en-US" dirty="0"/>
        </a:p>
      </dgm:t>
    </dgm:pt>
    <dgm:pt modelId="{6D3F3598-8474-4F44-BDC4-000A9F2F1C51}" type="parTrans" cxnId="{EE0FACBD-42B1-4956-9903-6D9654CA2C29}">
      <dgm:prSet/>
      <dgm:spPr/>
      <dgm:t>
        <a:bodyPr/>
        <a:lstStyle/>
        <a:p>
          <a:endParaRPr lang="en-US"/>
        </a:p>
      </dgm:t>
    </dgm:pt>
    <dgm:pt modelId="{E779480A-86A1-46A2-970F-7A2376440122}" type="sibTrans" cxnId="{EE0FACBD-42B1-4956-9903-6D9654CA2C29}">
      <dgm:prSet/>
      <dgm:spPr/>
      <dgm:t>
        <a:bodyPr/>
        <a:lstStyle/>
        <a:p>
          <a:endParaRPr lang="en-US"/>
        </a:p>
      </dgm:t>
    </dgm:pt>
    <dgm:pt modelId="{C872B7DB-D280-4A5B-A044-868D7B68E09B}">
      <dgm:prSet/>
      <dgm:spPr/>
      <dgm:t>
        <a:bodyPr/>
        <a:lstStyle/>
        <a:p>
          <a:pPr rtl="0"/>
          <a:r>
            <a:rPr lang="en-US" b="0" dirty="0" smtClean="0"/>
            <a:t>Invest in research</a:t>
          </a:r>
          <a:endParaRPr lang="en-US" dirty="0"/>
        </a:p>
      </dgm:t>
    </dgm:pt>
    <dgm:pt modelId="{0C00FFAF-D812-4224-B733-D4546CA47A73}" type="parTrans" cxnId="{7587ACEA-5F3B-4B1A-83A7-4801A2B36849}">
      <dgm:prSet/>
      <dgm:spPr/>
      <dgm:t>
        <a:bodyPr/>
        <a:lstStyle/>
        <a:p>
          <a:endParaRPr lang="en-US"/>
        </a:p>
      </dgm:t>
    </dgm:pt>
    <dgm:pt modelId="{F25FFD7D-D856-42BF-A066-AEEB31A7C7A7}" type="sibTrans" cxnId="{7587ACEA-5F3B-4B1A-83A7-4801A2B36849}">
      <dgm:prSet/>
      <dgm:spPr/>
      <dgm:t>
        <a:bodyPr/>
        <a:lstStyle/>
        <a:p>
          <a:endParaRPr lang="en-US"/>
        </a:p>
      </dgm:t>
    </dgm:pt>
    <dgm:pt modelId="{08F25F2E-CE35-4023-84C0-3F4BA5D293B7}">
      <dgm:prSet/>
      <dgm:spPr/>
      <dgm:t>
        <a:bodyPr/>
        <a:lstStyle/>
        <a:p>
          <a:pPr rtl="0"/>
          <a:r>
            <a:rPr lang="en-US" b="0" dirty="0" smtClean="0"/>
            <a:t>Improve profits</a:t>
          </a:r>
          <a:endParaRPr lang="en-US" dirty="0"/>
        </a:p>
      </dgm:t>
    </dgm:pt>
    <dgm:pt modelId="{E7386F7E-02B6-4225-B2D0-A3A6BE8A9965}" type="parTrans" cxnId="{66CCF02B-EBAC-4530-BE0F-ABFE4A30805A}">
      <dgm:prSet/>
      <dgm:spPr/>
      <dgm:t>
        <a:bodyPr/>
        <a:lstStyle/>
        <a:p>
          <a:endParaRPr lang="en-US"/>
        </a:p>
      </dgm:t>
    </dgm:pt>
    <dgm:pt modelId="{0EA42ACF-4C63-4F89-B6AE-B249F1EBC6E1}" type="sibTrans" cxnId="{66CCF02B-EBAC-4530-BE0F-ABFE4A30805A}">
      <dgm:prSet/>
      <dgm:spPr/>
      <dgm:t>
        <a:bodyPr/>
        <a:lstStyle/>
        <a:p>
          <a:endParaRPr lang="en-US"/>
        </a:p>
      </dgm:t>
    </dgm:pt>
    <dgm:pt modelId="{9187F990-89D1-425D-B2B1-96F78F83EC0D}">
      <dgm:prSet/>
      <dgm:spPr/>
      <dgm:t>
        <a:bodyPr/>
        <a:lstStyle/>
        <a:p>
          <a:pPr rtl="0"/>
          <a:r>
            <a:rPr lang="en-US" b="0" dirty="0" smtClean="0"/>
            <a:t>Marketing objectives</a:t>
          </a:r>
          <a:endParaRPr lang="en-US" dirty="0"/>
        </a:p>
      </dgm:t>
    </dgm:pt>
    <dgm:pt modelId="{E4EEB799-1215-4799-B8A5-FE1982A827AF}" type="parTrans" cxnId="{8AF764E8-5C65-4B00-959E-6CDBE4297F88}">
      <dgm:prSet/>
      <dgm:spPr/>
      <dgm:t>
        <a:bodyPr/>
        <a:lstStyle/>
        <a:p>
          <a:endParaRPr lang="en-US"/>
        </a:p>
      </dgm:t>
    </dgm:pt>
    <dgm:pt modelId="{9A8F5D54-9D82-4ECF-BCF3-9DE2BD6B125F}" type="sibTrans" cxnId="{8AF764E8-5C65-4B00-959E-6CDBE4297F88}">
      <dgm:prSet/>
      <dgm:spPr/>
      <dgm:t>
        <a:bodyPr/>
        <a:lstStyle/>
        <a:p>
          <a:endParaRPr lang="en-US"/>
        </a:p>
      </dgm:t>
    </dgm:pt>
    <dgm:pt modelId="{EF52BE60-D87E-4787-ACD7-0082DC3B7285}">
      <dgm:prSet/>
      <dgm:spPr/>
      <dgm:t>
        <a:bodyPr/>
        <a:lstStyle/>
        <a:p>
          <a:pPr rtl="0"/>
          <a:r>
            <a:rPr lang="en-US" b="0" dirty="0" smtClean="0"/>
            <a:t>Increase market share</a:t>
          </a:r>
          <a:endParaRPr lang="en-US" dirty="0"/>
        </a:p>
      </dgm:t>
    </dgm:pt>
    <dgm:pt modelId="{6AC32FE1-7178-4542-A331-C31FF79A914C}" type="parTrans" cxnId="{C3FDB3B5-7711-48F3-A9D8-34691CE53BEA}">
      <dgm:prSet/>
      <dgm:spPr/>
      <dgm:t>
        <a:bodyPr/>
        <a:lstStyle/>
        <a:p>
          <a:endParaRPr lang="en-US"/>
        </a:p>
      </dgm:t>
    </dgm:pt>
    <dgm:pt modelId="{7E3BD09E-DDE7-4F78-B992-72589D095391}" type="sibTrans" cxnId="{C3FDB3B5-7711-48F3-A9D8-34691CE53BEA}">
      <dgm:prSet/>
      <dgm:spPr/>
      <dgm:t>
        <a:bodyPr/>
        <a:lstStyle/>
        <a:p>
          <a:endParaRPr lang="en-US"/>
        </a:p>
      </dgm:t>
    </dgm:pt>
    <dgm:pt modelId="{DC425323-1F2A-4120-B88C-2CDD559FF9C6}">
      <dgm:prSet/>
      <dgm:spPr/>
      <dgm:t>
        <a:bodyPr/>
        <a:lstStyle/>
        <a:p>
          <a:pPr rtl="0"/>
          <a:r>
            <a:rPr lang="en-US" b="0" dirty="0" smtClean="0"/>
            <a:t>Create local partnerships</a:t>
          </a:r>
          <a:endParaRPr lang="en-US" dirty="0"/>
        </a:p>
      </dgm:t>
    </dgm:pt>
    <dgm:pt modelId="{F78B18B0-5820-4BF3-B724-2BB1A628F689}" type="parTrans" cxnId="{A7591078-CD86-4675-8A4B-0B80E4BFF3FF}">
      <dgm:prSet/>
      <dgm:spPr/>
      <dgm:t>
        <a:bodyPr/>
        <a:lstStyle/>
        <a:p>
          <a:endParaRPr lang="en-US"/>
        </a:p>
      </dgm:t>
    </dgm:pt>
    <dgm:pt modelId="{B6805086-FADD-4961-B650-FB0202DA72D9}" type="sibTrans" cxnId="{A7591078-CD86-4675-8A4B-0B80E4BFF3FF}">
      <dgm:prSet/>
      <dgm:spPr/>
      <dgm:t>
        <a:bodyPr/>
        <a:lstStyle/>
        <a:p>
          <a:endParaRPr lang="en-US"/>
        </a:p>
      </dgm:t>
    </dgm:pt>
    <dgm:pt modelId="{2496CA23-B3FF-4F65-91FF-BF29B322FC56}">
      <dgm:prSet/>
      <dgm:spPr/>
      <dgm:t>
        <a:bodyPr/>
        <a:lstStyle/>
        <a:p>
          <a:pPr rtl="0"/>
          <a:r>
            <a:rPr lang="en-US" b="0" dirty="0" smtClean="0"/>
            <a:t>Increase promotion</a:t>
          </a:r>
          <a:endParaRPr lang="en-US" dirty="0"/>
        </a:p>
      </dgm:t>
    </dgm:pt>
    <dgm:pt modelId="{ADB102C4-D182-46A5-9878-62352ED2808A}" type="parTrans" cxnId="{5AB868BB-684B-4976-892F-4E5CA7F58F47}">
      <dgm:prSet/>
      <dgm:spPr/>
      <dgm:t>
        <a:bodyPr/>
        <a:lstStyle/>
        <a:p>
          <a:endParaRPr lang="en-US"/>
        </a:p>
      </dgm:t>
    </dgm:pt>
    <dgm:pt modelId="{9D4C903D-094D-4B58-A731-3F44F9FC46DB}" type="sibTrans" cxnId="{5AB868BB-684B-4976-892F-4E5CA7F58F47}">
      <dgm:prSet/>
      <dgm:spPr/>
      <dgm:t>
        <a:bodyPr/>
        <a:lstStyle/>
        <a:p>
          <a:endParaRPr lang="en-US"/>
        </a:p>
      </dgm:t>
    </dgm:pt>
    <dgm:pt modelId="{D0C07292-0D04-4CC4-B4A2-01F7C0FDE2D2}" type="pres">
      <dgm:prSet presAssocID="{91E17990-1B36-4882-9547-0AB35B157D7D}" presName="Name0" presStyleCnt="0">
        <dgm:presLayoutVars>
          <dgm:dir/>
          <dgm:animLvl val="lvl"/>
          <dgm:resizeHandles val="exact"/>
        </dgm:presLayoutVars>
      </dgm:prSet>
      <dgm:spPr/>
      <dgm:t>
        <a:bodyPr/>
        <a:lstStyle/>
        <a:p>
          <a:endParaRPr lang="en-US"/>
        </a:p>
      </dgm:t>
    </dgm:pt>
    <dgm:pt modelId="{4BE3F5B8-F767-4D9C-9B91-F36AACDCD055}" type="pres">
      <dgm:prSet presAssocID="{B772A1BA-20A0-4DAE-AAE9-3D73CA6A16EF}" presName="composite" presStyleCnt="0"/>
      <dgm:spPr/>
      <dgm:t>
        <a:bodyPr/>
        <a:lstStyle/>
        <a:p>
          <a:endParaRPr lang="en-US"/>
        </a:p>
      </dgm:t>
    </dgm:pt>
    <dgm:pt modelId="{854D64B1-368B-4A61-A48D-50C68040DE27}" type="pres">
      <dgm:prSet presAssocID="{B772A1BA-20A0-4DAE-AAE9-3D73CA6A16EF}" presName="parTx" presStyleLbl="alignNode1" presStyleIdx="0" presStyleCnt="2">
        <dgm:presLayoutVars>
          <dgm:chMax val="0"/>
          <dgm:chPref val="0"/>
          <dgm:bulletEnabled val="1"/>
        </dgm:presLayoutVars>
      </dgm:prSet>
      <dgm:spPr/>
      <dgm:t>
        <a:bodyPr/>
        <a:lstStyle/>
        <a:p>
          <a:endParaRPr lang="en-US"/>
        </a:p>
      </dgm:t>
    </dgm:pt>
    <dgm:pt modelId="{1E8DA66C-F1E4-406A-95DB-2ADB228D16C7}" type="pres">
      <dgm:prSet presAssocID="{B772A1BA-20A0-4DAE-AAE9-3D73CA6A16EF}" presName="desTx" presStyleLbl="alignAccFollowNode1" presStyleIdx="0" presStyleCnt="2">
        <dgm:presLayoutVars>
          <dgm:bulletEnabled val="1"/>
        </dgm:presLayoutVars>
      </dgm:prSet>
      <dgm:spPr/>
      <dgm:t>
        <a:bodyPr/>
        <a:lstStyle/>
        <a:p>
          <a:endParaRPr lang="en-US"/>
        </a:p>
      </dgm:t>
    </dgm:pt>
    <dgm:pt modelId="{E2DD084C-B9D2-4181-97E8-A4EBC6190008}" type="pres">
      <dgm:prSet presAssocID="{9B34DE0D-4FFD-44C7-9EB4-A44DEC4135A6}" presName="space" presStyleCnt="0"/>
      <dgm:spPr/>
      <dgm:t>
        <a:bodyPr/>
        <a:lstStyle/>
        <a:p>
          <a:endParaRPr lang="en-US"/>
        </a:p>
      </dgm:t>
    </dgm:pt>
    <dgm:pt modelId="{DBFF0C25-5524-4867-9C26-6F23A7108B99}" type="pres">
      <dgm:prSet presAssocID="{9187F990-89D1-425D-B2B1-96F78F83EC0D}" presName="composite" presStyleCnt="0"/>
      <dgm:spPr/>
      <dgm:t>
        <a:bodyPr/>
        <a:lstStyle/>
        <a:p>
          <a:endParaRPr lang="en-US"/>
        </a:p>
      </dgm:t>
    </dgm:pt>
    <dgm:pt modelId="{BBF4D3C0-2DEE-46A2-BCD0-D9DCDFEE486C}" type="pres">
      <dgm:prSet presAssocID="{9187F990-89D1-425D-B2B1-96F78F83EC0D}" presName="parTx" presStyleLbl="alignNode1" presStyleIdx="1" presStyleCnt="2">
        <dgm:presLayoutVars>
          <dgm:chMax val="0"/>
          <dgm:chPref val="0"/>
          <dgm:bulletEnabled val="1"/>
        </dgm:presLayoutVars>
      </dgm:prSet>
      <dgm:spPr/>
      <dgm:t>
        <a:bodyPr/>
        <a:lstStyle/>
        <a:p>
          <a:endParaRPr lang="en-US"/>
        </a:p>
      </dgm:t>
    </dgm:pt>
    <dgm:pt modelId="{BD52AD3B-B31A-4386-AE3B-6D0487278EAB}" type="pres">
      <dgm:prSet presAssocID="{9187F990-89D1-425D-B2B1-96F78F83EC0D}" presName="desTx" presStyleLbl="alignAccFollowNode1" presStyleIdx="1" presStyleCnt="2">
        <dgm:presLayoutVars>
          <dgm:bulletEnabled val="1"/>
        </dgm:presLayoutVars>
      </dgm:prSet>
      <dgm:spPr/>
      <dgm:t>
        <a:bodyPr/>
        <a:lstStyle/>
        <a:p>
          <a:endParaRPr lang="en-US"/>
        </a:p>
      </dgm:t>
    </dgm:pt>
  </dgm:ptLst>
  <dgm:cxnLst>
    <dgm:cxn modelId="{8AF764E8-5C65-4B00-959E-6CDBE4297F88}" srcId="{91E17990-1B36-4882-9547-0AB35B157D7D}" destId="{9187F990-89D1-425D-B2B1-96F78F83EC0D}" srcOrd="1" destOrd="0" parTransId="{E4EEB799-1215-4799-B8A5-FE1982A827AF}" sibTransId="{9A8F5D54-9D82-4ECF-BCF3-9DE2BD6B125F}"/>
    <dgm:cxn modelId="{AEE361FC-9D3C-4226-90BA-40A0D8810A40}" srcId="{91E17990-1B36-4882-9547-0AB35B157D7D}" destId="{B772A1BA-20A0-4DAE-AAE9-3D73CA6A16EF}" srcOrd="0" destOrd="0" parTransId="{58099CFC-C6C9-481F-90AA-A95028687CB8}" sibTransId="{9B34DE0D-4FFD-44C7-9EB4-A44DEC4135A6}"/>
    <dgm:cxn modelId="{3F560B66-4AA3-7748-A82D-DBAA703B7A17}" type="presOf" srcId="{C872B7DB-D280-4A5B-A044-868D7B68E09B}" destId="{1E8DA66C-F1E4-406A-95DB-2ADB228D16C7}" srcOrd="0" destOrd="1" presId="urn:microsoft.com/office/officeart/2005/8/layout/hList1"/>
    <dgm:cxn modelId="{C3FDB3B5-7711-48F3-A9D8-34691CE53BEA}" srcId="{9187F990-89D1-425D-B2B1-96F78F83EC0D}" destId="{EF52BE60-D87E-4787-ACD7-0082DC3B7285}" srcOrd="0" destOrd="0" parTransId="{6AC32FE1-7178-4542-A331-C31FF79A914C}" sibTransId="{7E3BD09E-DDE7-4F78-B992-72589D095391}"/>
    <dgm:cxn modelId="{2407B49C-5971-8F47-AA52-D4D8D97BE72E}" type="presOf" srcId="{08F25F2E-CE35-4023-84C0-3F4BA5D293B7}" destId="{1E8DA66C-F1E4-406A-95DB-2ADB228D16C7}" srcOrd="0" destOrd="2" presId="urn:microsoft.com/office/officeart/2005/8/layout/hList1"/>
    <dgm:cxn modelId="{7587ACEA-5F3B-4B1A-83A7-4801A2B36849}" srcId="{B772A1BA-20A0-4DAE-AAE9-3D73CA6A16EF}" destId="{C872B7DB-D280-4A5B-A044-868D7B68E09B}" srcOrd="1" destOrd="0" parTransId="{0C00FFAF-D812-4224-B733-D4546CA47A73}" sibTransId="{F25FFD7D-D856-42BF-A066-AEEB31A7C7A7}"/>
    <dgm:cxn modelId="{A7591078-CD86-4675-8A4B-0B80E4BFF3FF}" srcId="{9187F990-89D1-425D-B2B1-96F78F83EC0D}" destId="{DC425323-1F2A-4120-B88C-2CDD559FF9C6}" srcOrd="1" destOrd="0" parTransId="{F78B18B0-5820-4BF3-B724-2BB1A628F689}" sibTransId="{B6805086-FADD-4961-B650-FB0202DA72D9}"/>
    <dgm:cxn modelId="{A20F152D-1B66-8C48-93A4-14F316DCFC46}" type="presOf" srcId="{9187F990-89D1-425D-B2B1-96F78F83EC0D}" destId="{BBF4D3C0-2DEE-46A2-BCD0-D9DCDFEE486C}" srcOrd="0" destOrd="0" presId="urn:microsoft.com/office/officeart/2005/8/layout/hList1"/>
    <dgm:cxn modelId="{68B455D6-F947-A34E-96F6-0F31C3522117}" type="presOf" srcId="{EF52BE60-D87E-4787-ACD7-0082DC3B7285}" destId="{BD52AD3B-B31A-4386-AE3B-6D0487278EAB}" srcOrd="0" destOrd="0" presId="urn:microsoft.com/office/officeart/2005/8/layout/hList1"/>
    <dgm:cxn modelId="{AD1A2A5C-3E19-074E-9987-E15D08A6A409}" type="presOf" srcId="{DC425323-1F2A-4120-B88C-2CDD559FF9C6}" destId="{BD52AD3B-B31A-4386-AE3B-6D0487278EAB}" srcOrd="0" destOrd="1" presId="urn:microsoft.com/office/officeart/2005/8/layout/hList1"/>
    <dgm:cxn modelId="{130092D0-0CA4-974A-8275-906C83923A7F}" type="presOf" srcId="{2496CA23-B3FF-4F65-91FF-BF29B322FC56}" destId="{BD52AD3B-B31A-4386-AE3B-6D0487278EAB}" srcOrd="0" destOrd="2" presId="urn:microsoft.com/office/officeart/2005/8/layout/hList1"/>
    <dgm:cxn modelId="{EE0FACBD-42B1-4956-9903-6D9654CA2C29}" srcId="{B772A1BA-20A0-4DAE-AAE9-3D73CA6A16EF}" destId="{C38C1299-EF6D-4824-9BEE-0558F2CDDF7C}" srcOrd="0" destOrd="0" parTransId="{6D3F3598-8474-4F44-BDC4-000A9F2F1C51}" sibTransId="{E779480A-86A1-46A2-970F-7A2376440122}"/>
    <dgm:cxn modelId="{C874AB5F-E051-394E-8E34-68DB6FF234B1}" type="presOf" srcId="{B772A1BA-20A0-4DAE-AAE9-3D73CA6A16EF}" destId="{854D64B1-368B-4A61-A48D-50C68040DE27}" srcOrd="0" destOrd="0" presId="urn:microsoft.com/office/officeart/2005/8/layout/hList1"/>
    <dgm:cxn modelId="{66CCF02B-EBAC-4530-BE0F-ABFE4A30805A}" srcId="{B772A1BA-20A0-4DAE-AAE9-3D73CA6A16EF}" destId="{08F25F2E-CE35-4023-84C0-3F4BA5D293B7}" srcOrd="2" destOrd="0" parTransId="{E7386F7E-02B6-4225-B2D0-A3A6BE8A9965}" sibTransId="{0EA42ACF-4C63-4F89-B6AE-B249F1EBC6E1}"/>
    <dgm:cxn modelId="{5AB868BB-684B-4976-892F-4E5CA7F58F47}" srcId="{9187F990-89D1-425D-B2B1-96F78F83EC0D}" destId="{2496CA23-B3FF-4F65-91FF-BF29B322FC56}" srcOrd="2" destOrd="0" parTransId="{ADB102C4-D182-46A5-9878-62352ED2808A}" sibTransId="{9D4C903D-094D-4B58-A731-3F44F9FC46DB}"/>
    <dgm:cxn modelId="{7AE031D9-7E7A-6E4F-9653-9C3A135B8373}" type="presOf" srcId="{C38C1299-EF6D-4824-9BEE-0558F2CDDF7C}" destId="{1E8DA66C-F1E4-406A-95DB-2ADB228D16C7}" srcOrd="0" destOrd="0" presId="urn:microsoft.com/office/officeart/2005/8/layout/hList1"/>
    <dgm:cxn modelId="{2BA3B9E9-8BEA-1E4A-B9E7-5CC3F1F91214}" type="presOf" srcId="{91E17990-1B36-4882-9547-0AB35B157D7D}" destId="{D0C07292-0D04-4CC4-B4A2-01F7C0FDE2D2}" srcOrd="0" destOrd="0" presId="urn:microsoft.com/office/officeart/2005/8/layout/hList1"/>
    <dgm:cxn modelId="{39C5D3F0-47DC-A04F-8135-26E1E52531A8}" type="presParOf" srcId="{D0C07292-0D04-4CC4-B4A2-01F7C0FDE2D2}" destId="{4BE3F5B8-F767-4D9C-9B91-F36AACDCD055}" srcOrd="0" destOrd="0" presId="urn:microsoft.com/office/officeart/2005/8/layout/hList1"/>
    <dgm:cxn modelId="{C57019D2-DC2C-2F44-BD9D-0F0E2B1C8626}" type="presParOf" srcId="{4BE3F5B8-F767-4D9C-9B91-F36AACDCD055}" destId="{854D64B1-368B-4A61-A48D-50C68040DE27}" srcOrd="0" destOrd="0" presId="urn:microsoft.com/office/officeart/2005/8/layout/hList1"/>
    <dgm:cxn modelId="{5524E010-FE30-AA42-8287-346B025BA953}" type="presParOf" srcId="{4BE3F5B8-F767-4D9C-9B91-F36AACDCD055}" destId="{1E8DA66C-F1E4-406A-95DB-2ADB228D16C7}" srcOrd="1" destOrd="0" presId="urn:microsoft.com/office/officeart/2005/8/layout/hList1"/>
    <dgm:cxn modelId="{09852392-8575-774F-AA79-AAE3EC3AC95F}" type="presParOf" srcId="{D0C07292-0D04-4CC4-B4A2-01F7C0FDE2D2}" destId="{E2DD084C-B9D2-4181-97E8-A4EBC6190008}" srcOrd="1" destOrd="0" presId="urn:microsoft.com/office/officeart/2005/8/layout/hList1"/>
    <dgm:cxn modelId="{5B403130-E71C-5442-9CD4-BC1FABA69E50}" type="presParOf" srcId="{D0C07292-0D04-4CC4-B4A2-01F7C0FDE2D2}" destId="{DBFF0C25-5524-4867-9C26-6F23A7108B99}" srcOrd="2" destOrd="0" presId="urn:microsoft.com/office/officeart/2005/8/layout/hList1"/>
    <dgm:cxn modelId="{9F6890F5-CC67-C949-B135-8209C52CAC00}" type="presParOf" srcId="{DBFF0C25-5524-4867-9C26-6F23A7108B99}" destId="{BBF4D3C0-2DEE-46A2-BCD0-D9DCDFEE486C}" srcOrd="0" destOrd="0" presId="urn:microsoft.com/office/officeart/2005/8/layout/hList1"/>
    <dgm:cxn modelId="{C14D4C9C-E8DE-A54A-BE12-EB78945E7E4B}" type="presParOf" srcId="{DBFF0C25-5524-4867-9C26-6F23A7108B99}" destId="{BD52AD3B-B31A-4386-AE3B-6D0487278E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A3628-6233-4DA5-8FDD-8B69F989751C}" type="doc">
      <dgm:prSet loTypeId="urn:microsoft.com/office/officeart/2005/8/layout/vProcess5" loCatId="process" qsTypeId="urn:microsoft.com/office/officeart/2005/8/quickstyle/simple1#2" qsCatId="simple" csTypeId="urn:microsoft.com/office/officeart/2005/8/colors/colorful2" csCatId="colorful"/>
      <dgm:spPr/>
      <dgm:t>
        <a:bodyPr/>
        <a:lstStyle/>
        <a:p>
          <a:endParaRPr lang="en-US"/>
        </a:p>
      </dgm:t>
    </dgm:pt>
    <dgm:pt modelId="{F9109CEE-85E5-4371-AFCD-C063DA6FB5D6}">
      <dgm:prSet/>
      <dgm:spPr/>
      <dgm:t>
        <a:bodyPr/>
        <a:lstStyle/>
        <a:p>
          <a:pPr rtl="0"/>
          <a:r>
            <a:rPr lang="en-US" b="0" dirty="0" smtClean="0"/>
            <a:t>Identify key businesses (strategic business units, or SBUs) that make up the company</a:t>
          </a:r>
          <a:endParaRPr lang="en-US" dirty="0"/>
        </a:p>
      </dgm:t>
    </dgm:pt>
    <dgm:pt modelId="{C60D8882-C564-4F03-8FEC-64A6ADEAB528}" type="parTrans" cxnId="{FE9195CB-EAF6-42F3-A8D4-B64224C426A4}">
      <dgm:prSet/>
      <dgm:spPr/>
      <dgm:t>
        <a:bodyPr/>
        <a:lstStyle/>
        <a:p>
          <a:endParaRPr lang="en-US"/>
        </a:p>
      </dgm:t>
    </dgm:pt>
    <dgm:pt modelId="{C4255272-8D9F-49A6-AA6F-42CF44F12DEB}" type="sibTrans" cxnId="{FE9195CB-EAF6-42F3-A8D4-B64224C426A4}">
      <dgm:prSet/>
      <dgm:spPr/>
      <dgm:t>
        <a:bodyPr/>
        <a:lstStyle/>
        <a:p>
          <a:endParaRPr lang="en-US" dirty="0"/>
        </a:p>
      </dgm:t>
    </dgm:pt>
    <dgm:pt modelId="{FD0FEACE-0AA0-4EE8-98D0-CB3DAC3B2672}">
      <dgm:prSet/>
      <dgm:spPr/>
      <dgm:t>
        <a:bodyPr/>
        <a:lstStyle/>
        <a:p>
          <a:pPr rtl="0"/>
          <a:r>
            <a:rPr lang="en-US" b="0" dirty="0" smtClean="0"/>
            <a:t>Assess the attractiveness of its various SBUs</a:t>
          </a:r>
          <a:endParaRPr lang="en-US" dirty="0"/>
        </a:p>
      </dgm:t>
    </dgm:pt>
    <dgm:pt modelId="{B1501C9C-C411-4EF5-9363-AABC7E2CE156}" type="parTrans" cxnId="{E4E99D37-893E-4874-8F37-5F4DB0D961D5}">
      <dgm:prSet/>
      <dgm:spPr/>
      <dgm:t>
        <a:bodyPr/>
        <a:lstStyle/>
        <a:p>
          <a:endParaRPr lang="en-US"/>
        </a:p>
      </dgm:t>
    </dgm:pt>
    <dgm:pt modelId="{1255F01E-F233-4826-9CEC-21E9C0CD5F85}" type="sibTrans" cxnId="{E4E99D37-893E-4874-8F37-5F4DB0D961D5}">
      <dgm:prSet/>
      <dgm:spPr/>
      <dgm:t>
        <a:bodyPr/>
        <a:lstStyle/>
        <a:p>
          <a:endParaRPr lang="en-US" dirty="0"/>
        </a:p>
      </dgm:t>
    </dgm:pt>
    <dgm:pt modelId="{BDD98B2D-6DF1-48C9-B4AC-2422260E8865}">
      <dgm:prSet/>
      <dgm:spPr/>
      <dgm:t>
        <a:bodyPr/>
        <a:lstStyle/>
        <a:p>
          <a:pPr rtl="0"/>
          <a:r>
            <a:rPr lang="en-US" b="0" smtClean="0"/>
            <a:t>Decide how much support each SBU deserves</a:t>
          </a:r>
          <a:endParaRPr lang="en-US" dirty="0"/>
        </a:p>
      </dgm:t>
    </dgm:pt>
    <dgm:pt modelId="{B50789A5-F093-46AE-BB52-7CEC276167AF}" type="parTrans" cxnId="{270D09D5-A514-47F2-92F7-0DB9E48FC7FA}">
      <dgm:prSet/>
      <dgm:spPr/>
      <dgm:t>
        <a:bodyPr/>
        <a:lstStyle/>
        <a:p>
          <a:endParaRPr lang="en-US"/>
        </a:p>
      </dgm:t>
    </dgm:pt>
    <dgm:pt modelId="{1655FC25-E65F-4586-AF06-29AE5FAFD7B7}" type="sibTrans" cxnId="{270D09D5-A514-47F2-92F7-0DB9E48FC7FA}">
      <dgm:prSet/>
      <dgm:spPr/>
      <dgm:t>
        <a:bodyPr/>
        <a:lstStyle/>
        <a:p>
          <a:endParaRPr lang="en-US"/>
        </a:p>
      </dgm:t>
    </dgm:pt>
    <dgm:pt modelId="{7B09A424-8C71-4FCB-B7CD-2BE6BC566C85}" type="pres">
      <dgm:prSet presAssocID="{54FA3628-6233-4DA5-8FDD-8B69F989751C}" presName="outerComposite" presStyleCnt="0">
        <dgm:presLayoutVars>
          <dgm:chMax val="5"/>
          <dgm:dir/>
          <dgm:resizeHandles val="exact"/>
        </dgm:presLayoutVars>
      </dgm:prSet>
      <dgm:spPr/>
      <dgm:t>
        <a:bodyPr/>
        <a:lstStyle/>
        <a:p>
          <a:endParaRPr lang="en-US"/>
        </a:p>
      </dgm:t>
    </dgm:pt>
    <dgm:pt modelId="{1BC3BA27-0C63-4FAF-A75B-14EC409124E3}" type="pres">
      <dgm:prSet presAssocID="{54FA3628-6233-4DA5-8FDD-8B69F989751C}" presName="dummyMaxCanvas" presStyleCnt="0">
        <dgm:presLayoutVars/>
      </dgm:prSet>
      <dgm:spPr/>
      <dgm:t>
        <a:bodyPr/>
        <a:lstStyle/>
        <a:p>
          <a:endParaRPr lang="en-US"/>
        </a:p>
      </dgm:t>
    </dgm:pt>
    <dgm:pt modelId="{474BC054-4A48-4384-B388-55B3B8C66D66}" type="pres">
      <dgm:prSet presAssocID="{54FA3628-6233-4DA5-8FDD-8B69F989751C}" presName="ThreeNodes_1" presStyleLbl="node1" presStyleIdx="0" presStyleCnt="3">
        <dgm:presLayoutVars>
          <dgm:bulletEnabled val="1"/>
        </dgm:presLayoutVars>
      </dgm:prSet>
      <dgm:spPr/>
      <dgm:t>
        <a:bodyPr/>
        <a:lstStyle/>
        <a:p>
          <a:endParaRPr lang="en-US"/>
        </a:p>
      </dgm:t>
    </dgm:pt>
    <dgm:pt modelId="{DF9EBD3E-B122-4754-9E37-5D4DC2A2CA46}" type="pres">
      <dgm:prSet presAssocID="{54FA3628-6233-4DA5-8FDD-8B69F989751C}" presName="ThreeNodes_2" presStyleLbl="node1" presStyleIdx="1" presStyleCnt="3">
        <dgm:presLayoutVars>
          <dgm:bulletEnabled val="1"/>
        </dgm:presLayoutVars>
      </dgm:prSet>
      <dgm:spPr/>
      <dgm:t>
        <a:bodyPr/>
        <a:lstStyle/>
        <a:p>
          <a:endParaRPr lang="en-US"/>
        </a:p>
      </dgm:t>
    </dgm:pt>
    <dgm:pt modelId="{12293353-82A9-4758-B571-62293C7C5D86}" type="pres">
      <dgm:prSet presAssocID="{54FA3628-6233-4DA5-8FDD-8B69F989751C}" presName="ThreeNodes_3" presStyleLbl="node1" presStyleIdx="2" presStyleCnt="3">
        <dgm:presLayoutVars>
          <dgm:bulletEnabled val="1"/>
        </dgm:presLayoutVars>
      </dgm:prSet>
      <dgm:spPr/>
      <dgm:t>
        <a:bodyPr/>
        <a:lstStyle/>
        <a:p>
          <a:endParaRPr lang="en-US"/>
        </a:p>
      </dgm:t>
    </dgm:pt>
    <dgm:pt modelId="{1080D2A0-7743-45D9-98E9-7AABB09FB232}" type="pres">
      <dgm:prSet presAssocID="{54FA3628-6233-4DA5-8FDD-8B69F989751C}" presName="ThreeConn_1-2" presStyleLbl="fgAccFollowNode1" presStyleIdx="0" presStyleCnt="2">
        <dgm:presLayoutVars>
          <dgm:bulletEnabled val="1"/>
        </dgm:presLayoutVars>
      </dgm:prSet>
      <dgm:spPr/>
      <dgm:t>
        <a:bodyPr/>
        <a:lstStyle/>
        <a:p>
          <a:endParaRPr lang="en-US"/>
        </a:p>
      </dgm:t>
    </dgm:pt>
    <dgm:pt modelId="{374BBDB2-766E-4E09-874A-FE2D6EB9E71D}" type="pres">
      <dgm:prSet presAssocID="{54FA3628-6233-4DA5-8FDD-8B69F989751C}" presName="ThreeConn_2-3" presStyleLbl="fgAccFollowNode1" presStyleIdx="1" presStyleCnt="2">
        <dgm:presLayoutVars>
          <dgm:bulletEnabled val="1"/>
        </dgm:presLayoutVars>
      </dgm:prSet>
      <dgm:spPr/>
      <dgm:t>
        <a:bodyPr/>
        <a:lstStyle/>
        <a:p>
          <a:endParaRPr lang="en-US"/>
        </a:p>
      </dgm:t>
    </dgm:pt>
    <dgm:pt modelId="{91253C3E-6959-4667-A7AF-460795C7BBB1}" type="pres">
      <dgm:prSet presAssocID="{54FA3628-6233-4DA5-8FDD-8B69F989751C}" presName="ThreeNodes_1_text" presStyleLbl="node1" presStyleIdx="2" presStyleCnt="3">
        <dgm:presLayoutVars>
          <dgm:bulletEnabled val="1"/>
        </dgm:presLayoutVars>
      </dgm:prSet>
      <dgm:spPr/>
      <dgm:t>
        <a:bodyPr/>
        <a:lstStyle/>
        <a:p>
          <a:endParaRPr lang="en-US"/>
        </a:p>
      </dgm:t>
    </dgm:pt>
    <dgm:pt modelId="{AA27A1BC-64D0-4EDD-B07C-822AAB606D37}" type="pres">
      <dgm:prSet presAssocID="{54FA3628-6233-4DA5-8FDD-8B69F989751C}" presName="ThreeNodes_2_text" presStyleLbl="node1" presStyleIdx="2" presStyleCnt="3">
        <dgm:presLayoutVars>
          <dgm:bulletEnabled val="1"/>
        </dgm:presLayoutVars>
      </dgm:prSet>
      <dgm:spPr/>
      <dgm:t>
        <a:bodyPr/>
        <a:lstStyle/>
        <a:p>
          <a:endParaRPr lang="en-US"/>
        </a:p>
      </dgm:t>
    </dgm:pt>
    <dgm:pt modelId="{11F5CBEA-8A9C-4BDA-97A3-F447C8A5AAA2}" type="pres">
      <dgm:prSet presAssocID="{54FA3628-6233-4DA5-8FDD-8B69F989751C}" presName="ThreeNodes_3_text" presStyleLbl="node1" presStyleIdx="2" presStyleCnt="3">
        <dgm:presLayoutVars>
          <dgm:bulletEnabled val="1"/>
        </dgm:presLayoutVars>
      </dgm:prSet>
      <dgm:spPr/>
      <dgm:t>
        <a:bodyPr/>
        <a:lstStyle/>
        <a:p>
          <a:endParaRPr lang="en-US"/>
        </a:p>
      </dgm:t>
    </dgm:pt>
  </dgm:ptLst>
  <dgm:cxnLst>
    <dgm:cxn modelId="{FE9195CB-EAF6-42F3-A8D4-B64224C426A4}" srcId="{54FA3628-6233-4DA5-8FDD-8B69F989751C}" destId="{F9109CEE-85E5-4371-AFCD-C063DA6FB5D6}" srcOrd="0" destOrd="0" parTransId="{C60D8882-C564-4F03-8FEC-64A6ADEAB528}" sibTransId="{C4255272-8D9F-49A6-AA6F-42CF44F12DEB}"/>
    <dgm:cxn modelId="{E4E99D37-893E-4874-8F37-5F4DB0D961D5}" srcId="{54FA3628-6233-4DA5-8FDD-8B69F989751C}" destId="{FD0FEACE-0AA0-4EE8-98D0-CB3DAC3B2672}" srcOrd="1" destOrd="0" parTransId="{B1501C9C-C411-4EF5-9363-AABC7E2CE156}" sibTransId="{1255F01E-F233-4826-9CEC-21E9C0CD5F85}"/>
    <dgm:cxn modelId="{BB5EFAD8-24A4-5D4F-B6B1-57352B1D3D69}" type="presOf" srcId="{FD0FEACE-0AA0-4EE8-98D0-CB3DAC3B2672}" destId="{DF9EBD3E-B122-4754-9E37-5D4DC2A2CA46}" srcOrd="0" destOrd="0" presId="urn:microsoft.com/office/officeart/2005/8/layout/vProcess5"/>
    <dgm:cxn modelId="{55AB227E-9F33-9D40-BB73-534612C10019}" type="presOf" srcId="{1255F01E-F233-4826-9CEC-21E9C0CD5F85}" destId="{374BBDB2-766E-4E09-874A-FE2D6EB9E71D}" srcOrd="0" destOrd="0" presId="urn:microsoft.com/office/officeart/2005/8/layout/vProcess5"/>
    <dgm:cxn modelId="{5677B1C8-9DF0-1940-8C53-EC8982C43422}" type="presOf" srcId="{C4255272-8D9F-49A6-AA6F-42CF44F12DEB}" destId="{1080D2A0-7743-45D9-98E9-7AABB09FB232}" srcOrd="0" destOrd="0" presId="urn:microsoft.com/office/officeart/2005/8/layout/vProcess5"/>
    <dgm:cxn modelId="{270D09D5-A514-47F2-92F7-0DB9E48FC7FA}" srcId="{54FA3628-6233-4DA5-8FDD-8B69F989751C}" destId="{BDD98B2D-6DF1-48C9-B4AC-2422260E8865}" srcOrd="2" destOrd="0" parTransId="{B50789A5-F093-46AE-BB52-7CEC276167AF}" sibTransId="{1655FC25-E65F-4586-AF06-29AE5FAFD7B7}"/>
    <dgm:cxn modelId="{94CEE9CB-9E0E-9E4B-B9B4-61CDE295823C}" type="presOf" srcId="{BDD98B2D-6DF1-48C9-B4AC-2422260E8865}" destId="{12293353-82A9-4758-B571-62293C7C5D86}" srcOrd="0" destOrd="0" presId="urn:microsoft.com/office/officeart/2005/8/layout/vProcess5"/>
    <dgm:cxn modelId="{DCE02FA4-59A5-DD43-9C42-A8914772C0FD}" type="presOf" srcId="{54FA3628-6233-4DA5-8FDD-8B69F989751C}" destId="{7B09A424-8C71-4FCB-B7CD-2BE6BC566C85}" srcOrd="0" destOrd="0" presId="urn:microsoft.com/office/officeart/2005/8/layout/vProcess5"/>
    <dgm:cxn modelId="{F3EE933F-AAAA-614B-8272-178292FD8856}" type="presOf" srcId="{F9109CEE-85E5-4371-AFCD-C063DA6FB5D6}" destId="{91253C3E-6959-4667-A7AF-460795C7BBB1}" srcOrd="1" destOrd="0" presId="urn:microsoft.com/office/officeart/2005/8/layout/vProcess5"/>
    <dgm:cxn modelId="{43B55A3B-28E6-DB44-BA12-3FBF22E3C29B}" type="presOf" srcId="{F9109CEE-85E5-4371-AFCD-C063DA6FB5D6}" destId="{474BC054-4A48-4384-B388-55B3B8C66D66}" srcOrd="0" destOrd="0" presId="urn:microsoft.com/office/officeart/2005/8/layout/vProcess5"/>
    <dgm:cxn modelId="{51B97E0D-35F0-D749-ACAD-99383D3E37C9}" type="presOf" srcId="{FD0FEACE-0AA0-4EE8-98D0-CB3DAC3B2672}" destId="{AA27A1BC-64D0-4EDD-B07C-822AAB606D37}" srcOrd="1" destOrd="0" presId="urn:microsoft.com/office/officeart/2005/8/layout/vProcess5"/>
    <dgm:cxn modelId="{750E1FD2-A848-BC42-B078-16AE91713B08}" type="presOf" srcId="{BDD98B2D-6DF1-48C9-B4AC-2422260E8865}" destId="{11F5CBEA-8A9C-4BDA-97A3-F447C8A5AAA2}" srcOrd="1" destOrd="0" presId="urn:microsoft.com/office/officeart/2005/8/layout/vProcess5"/>
    <dgm:cxn modelId="{BAC58EDD-4905-314B-804B-EA2D7B830263}" type="presParOf" srcId="{7B09A424-8C71-4FCB-B7CD-2BE6BC566C85}" destId="{1BC3BA27-0C63-4FAF-A75B-14EC409124E3}" srcOrd="0" destOrd="0" presId="urn:microsoft.com/office/officeart/2005/8/layout/vProcess5"/>
    <dgm:cxn modelId="{B52371BF-EA29-E240-BD31-8B16CFB2F37B}" type="presParOf" srcId="{7B09A424-8C71-4FCB-B7CD-2BE6BC566C85}" destId="{474BC054-4A48-4384-B388-55B3B8C66D66}" srcOrd="1" destOrd="0" presId="urn:microsoft.com/office/officeart/2005/8/layout/vProcess5"/>
    <dgm:cxn modelId="{4D82B007-94F2-0645-B918-9FB036F7B24C}" type="presParOf" srcId="{7B09A424-8C71-4FCB-B7CD-2BE6BC566C85}" destId="{DF9EBD3E-B122-4754-9E37-5D4DC2A2CA46}" srcOrd="2" destOrd="0" presId="urn:microsoft.com/office/officeart/2005/8/layout/vProcess5"/>
    <dgm:cxn modelId="{59125B19-4433-AB4A-B7CD-E29A23063CDF}" type="presParOf" srcId="{7B09A424-8C71-4FCB-B7CD-2BE6BC566C85}" destId="{12293353-82A9-4758-B571-62293C7C5D86}" srcOrd="3" destOrd="0" presId="urn:microsoft.com/office/officeart/2005/8/layout/vProcess5"/>
    <dgm:cxn modelId="{2EA0744E-AC9D-644C-8F50-444C09809C0F}" type="presParOf" srcId="{7B09A424-8C71-4FCB-B7CD-2BE6BC566C85}" destId="{1080D2A0-7743-45D9-98E9-7AABB09FB232}" srcOrd="4" destOrd="0" presId="urn:microsoft.com/office/officeart/2005/8/layout/vProcess5"/>
    <dgm:cxn modelId="{A70DC4F1-9234-AB4A-85C9-734763740EC1}" type="presParOf" srcId="{7B09A424-8C71-4FCB-B7CD-2BE6BC566C85}" destId="{374BBDB2-766E-4E09-874A-FE2D6EB9E71D}" srcOrd="5" destOrd="0" presId="urn:microsoft.com/office/officeart/2005/8/layout/vProcess5"/>
    <dgm:cxn modelId="{20A11038-CCE1-9242-A51F-F0F6B9011936}" type="presParOf" srcId="{7B09A424-8C71-4FCB-B7CD-2BE6BC566C85}" destId="{91253C3E-6959-4667-A7AF-460795C7BBB1}" srcOrd="6" destOrd="0" presId="urn:microsoft.com/office/officeart/2005/8/layout/vProcess5"/>
    <dgm:cxn modelId="{CBABF7F8-C7AD-D949-A8CF-077BC87582FC}" type="presParOf" srcId="{7B09A424-8C71-4FCB-B7CD-2BE6BC566C85}" destId="{AA27A1BC-64D0-4EDD-B07C-822AAB606D37}" srcOrd="7" destOrd="0" presId="urn:microsoft.com/office/officeart/2005/8/layout/vProcess5"/>
    <dgm:cxn modelId="{7271341D-CDBF-8E4A-B483-18D1A4551831}" type="presParOf" srcId="{7B09A424-8C71-4FCB-B7CD-2BE6BC566C85}" destId="{11F5CBEA-8A9C-4BDA-97A3-F447C8A5AAA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628C88-643F-4E8C-9C36-8D3E536B30AE}" type="doc">
      <dgm:prSet loTypeId="urn:microsoft.com/office/officeart/2005/8/layout/matrix3" loCatId="matrix" qsTypeId="urn:microsoft.com/office/officeart/2005/8/quickstyle/simple1#3" qsCatId="simple" csTypeId="urn:microsoft.com/office/officeart/2005/8/colors/colorful2" csCatId="colorful" phldr="1"/>
      <dgm:spPr/>
      <dgm:t>
        <a:bodyPr/>
        <a:lstStyle/>
        <a:p>
          <a:endParaRPr lang="en-US"/>
        </a:p>
      </dgm:t>
    </dgm:pt>
    <dgm:pt modelId="{0ED7EDE9-5012-4D69-9CA8-3C26294BE86A}">
      <dgm:prSet custT="1"/>
      <dgm:spPr/>
      <dgm:t>
        <a:bodyPr/>
        <a:lstStyle/>
        <a:p>
          <a:pPr rtl="0"/>
          <a:r>
            <a:rPr lang="en-US" sz="1800" b="1" smtClean="0"/>
            <a:t>Market penetration</a:t>
          </a:r>
          <a:endParaRPr lang="en-US" sz="1800" b="1" dirty="0"/>
        </a:p>
      </dgm:t>
    </dgm:pt>
    <dgm:pt modelId="{FF8999A9-5F1B-44A1-85B4-E8F9544DF6B7}" type="parTrans" cxnId="{BCBA0048-B95D-4317-8031-464B906CC14D}">
      <dgm:prSet/>
      <dgm:spPr/>
      <dgm:t>
        <a:bodyPr/>
        <a:lstStyle/>
        <a:p>
          <a:endParaRPr lang="en-US" sz="2400" b="1">
            <a:solidFill>
              <a:schemeClr val="tx1"/>
            </a:solidFill>
          </a:endParaRPr>
        </a:p>
      </dgm:t>
    </dgm:pt>
    <dgm:pt modelId="{A7F7A0F3-F41E-4808-B6F2-11936E56F604}" type="sibTrans" cxnId="{BCBA0048-B95D-4317-8031-464B906CC14D}">
      <dgm:prSet/>
      <dgm:spPr/>
      <dgm:t>
        <a:bodyPr/>
        <a:lstStyle/>
        <a:p>
          <a:endParaRPr lang="en-US" sz="2400" b="1">
            <a:solidFill>
              <a:schemeClr val="tx1"/>
            </a:solidFill>
          </a:endParaRPr>
        </a:p>
      </dgm:t>
    </dgm:pt>
    <dgm:pt modelId="{A083F92B-D7AB-4B00-9A3F-C3512099F085}">
      <dgm:prSet custT="1"/>
      <dgm:spPr/>
      <dgm:t>
        <a:bodyPr/>
        <a:lstStyle/>
        <a:p>
          <a:pPr rtl="0"/>
          <a:r>
            <a:rPr lang="en-US" sz="1800" b="1" dirty="0" smtClean="0"/>
            <a:t>Market development</a:t>
          </a:r>
          <a:endParaRPr lang="en-US" sz="1800" b="1" dirty="0"/>
        </a:p>
      </dgm:t>
    </dgm:pt>
    <dgm:pt modelId="{B232D74F-1A8E-40D1-9B5D-FAC8F299DA4C}" type="parTrans" cxnId="{C79D119F-61AA-4A0C-80AF-D67AC3A33F5D}">
      <dgm:prSet/>
      <dgm:spPr/>
      <dgm:t>
        <a:bodyPr/>
        <a:lstStyle/>
        <a:p>
          <a:endParaRPr lang="en-US" sz="2400" b="1">
            <a:solidFill>
              <a:schemeClr val="tx1"/>
            </a:solidFill>
          </a:endParaRPr>
        </a:p>
      </dgm:t>
    </dgm:pt>
    <dgm:pt modelId="{66AA5AC5-CEE8-498E-9F88-60DCA5A71F78}" type="sibTrans" cxnId="{C79D119F-61AA-4A0C-80AF-D67AC3A33F5D}">
      <dgm:prSet/>
      <dgm:spPr/>
      <dgm:t>
        <a:bodyPr/>
        <a:lstStyle/>
        <a:p>
          <a:endParaRPr lang="en-US" sz="2400" b="1">
            <a:solidFill>
              <a:schemeClr val="tx1"/>
            </a:solidFill>
          </a:endParaRPr>
        </a:p>
      </dgm:t>
    </dgm:pt>
    <dgm:pt modelId="{DB0264A8-FE8E-4708-A748-8CA3D381CB92}">
      <dgm:prSet custT="1"/>
      <dgm:spPr/>
      <dgm:t>
        <a:bodyPr/>
        <a:lstStyle/>
        <a:p>
          <a:pPr rtl="0"/>
          <a:r>
            <a:rPr lang="en-US" sz="1800" b="1" smtClean="0"/>
            <a:t>Product development</a:t>
          </a:r>
          <a:endParaRPr lang="en-US" sz="1800" b="1" dirty="0"/>
        </a:p>
      </dgm:t>
    </dgm:pt>
    <dgm:pt modelId="{90043E9B-6C8F-45BC-8D90-80E641539C3D}" type="parTrans" cxnId="{95E7ED30-DE18-4A31-890D-9FAFADC57093}">
      <dgm:prSet/>
      <dgm:spPr/>
      <dgm:t>
        <a:bodyPr/>
        <a:lstStyle/>
        <a:p>
          <a:endParaRPr lang="en-US" sz="2400" b="1">
            <a:solidFill>
              <a:schemeClr val="tx1"/>
            </a:solidFill>
          </a:endParaRPr>
        </a:p>
      </dgm:t>
    </dgm:pt>
    <dgm:pt modelId="{AB7F490A-B5FC-4426-AE3D-16C9D1A66B29}" type="sibTrans" cxnId="{95E7ED30-DE18-4A31-890D-9FAFADC57093}">
      <dgm:prSet/>
      <dgm:spPr/>
      <dgm:t>
        <a:bodyPr/>
        <a:lstStyle/>
        <a:p>
          <a:endParaRPr lang="en-US" sz="2400" b="1">
            <a:solidFill>
              <a:schemeClr val="tx1"/>
            </a:solidFill>
          </a:endParaRPr>
        </a:p>
      </dgm:t>
    </dgm:pt>
    <dgm:pt modelId="{D0A64C2B-D1E7-4686-9BAE-59B8BC2CDF28}">
      <dgm:prSet custT="1"/>
      <dgm:spPr/>
      <dgm:t>
        <a:bodyPr/>
        <a:lstStyle/>
        <a:p>
          <a:pPr rtl="0"/>
          <a:r>
            <a:rPr lang="en-US" sz="1800" b="1" smtClean="0"/>
            <a:t>Diversification</a:t>
          </a:r>
          <a:endParaRPr lang="en-US" sz="1800" b="1" dirty="0"/>
        </a:p>
      </dgm:t>
    </dgm:pt>
    <dgm:pt modelId="{69078A5F-CACB-47D7-B798-1DA4F035BCED}" type="parTrans" cxnId="{2F5057B5-A647-4EC0-A701-49E98A8FDBBF}">
      <dgm:prSet/>
      <dgm:spPr/>
      <dgm:t>
        <a:bodyPr/>
        <a:lstStyle/>
        <a:p>
          <a:endParaRPr lang="en-US" sz="2400" b="1">
            <a:solidFill>
              <a:schemeClr val="tx1"/>
            </a:solidFill>
          </a:endParaRPr>
        </a:p>
      </dgm:t>
    </dgm:pt>
    <dgm:pt modelId="{33B99C5B-89DF-470C-9C79-63A884F44432}" type="sibTrans" cxnId="{2F5057B5-A647-4EC0-A701-49E98A8FDBBF}">
      <dgm:prSet/>
      <dgm:spPr/>
      <dgm:t>
        <a:bodyPr/>
        <a:lstStyle/>
        <a:p>
          <a:endParaRPr lang="en-US" sz="2400" b="1">
            <a:solidFill>
              <a:schemeClr val="tx1"/>
            </a:solidFill>
          </a:endParaRPr>
        </a:p>
      </dgm:t>
    </dgm:pt>
    <dgm:pt modelId="{5FA9F675-897F-43F6-B07B-23324D887795}" type="pres">
      <dgm:prSet presAssocID="{75628C88-643F-4E8C-9C36-8D3E536B30AE}" presName="matrix" presStyleCnt="0">
        <dgm:presLayoutVars>
          <dgm:chMax val="1"/>
          <dgm:dir/>
          <dgm:resizeHandles val="exact"/>
        </dgm:presLayoutVars>
      </dgm:prSet>
      <dgm:spPr/>
      <dgm:t>
        <a:bodyPr/>
        <a:lstStyle/>
        <a:p>
          <a:endParaRPr lang="en-US"/>
        </a:p>
      </dgm:t>
    </dgm:pt>
    <dgm:pt modelId="{9485A005-06D5-4935-B1C8-F6F07966C284}" type="pres">
      <dgm:prSet presAssocID="{75628C88-643F-4E8C-9C36-8D3E536B30AE}" presName="diamond" presStyleLbl="bgShp" presStyleIdx="0" presStyleCnt="1" custLinFactNeighborX="-18099" custLinFactNeighborY="5837"/>
      <dgm:spPr/>
      <dgm:t>
        <a:bodyPr/>
        <a:lstStyle/>
        <a:p>
          <a:endParaRPr lang="en-US"/>
        </a:p>
      </dgm:t>
    </dgm:pt>
    <dgm:pt modelId="{EE48A0A9-51AA-4F5D-96A8-5577D1AE73AC}" type="pres">
      <dgm:prSet presAssocID="{75628C88-643F-4E8C-9C36-8D3E536B30AE}" presName="quad1" presStyleLbl="node1" presStyleIdx="0" presStyleCnt="4" custScaleX="111820" custLinFactNeighborX="-9978">
        <dgm:presLayoutVars>
          <dgm:chMax val="0"/>
          <dgm:chPref val="0"/>
          <dgm:bulletEnabled val="1"/>
        </dgm:presLayoutVars>
      </dgm:prSet>
      <dgm:spPr>
        <a:prstGeom prst="roundRect">
          <a:avLst/>
        </a:prstGeom>
      </dgm:spPr>
      <dgm:t>
        <a:bodyPr/>
        <a:lstStyle/>
        <a:p>
          <a:endParaRPr lang="en-US"/>
        </a:p>
      </dgm:t>
    </dgm:pt>
    <dgm:pt modelId="{E7704115-62E4-4853-B26F-ECEB3B39FD8C}" type="pres">
      <dgm:prSet presAssocID="{75628C88-643F-4E8C-9C36-8D3E536B30AE}" presName="quad2" presStyleLbl="node1" presStyleIdx="1" presStyleCnt="4" custScaleX="123046" custScaleY="100729" custLinFactNeighborX="8300" custLinFactNeighborY="950">
        <dgm:presLayoutVars>
          <dgm:chMax val="0"/>
          <dgm:chPref val="0"/>
          <dgm:bulletEnabled val="1"/>
        </dgm:presLayoutVars>
      </dgm:prSet>
      <dgm:spPr/>
      <dgm:t>
        <a:bodyPr/>
        <a:lstStyle/>
        <a:p>
          <a:endParaRPr lang="en-US"/>
        </a:p>
      </dgm:t>
    </dgm:pt>
    <dgm:pt modelId="{7FCF8F06-3605-43C2-BD96-1D744B969482}" type="pres">
      <dgm:prSet presAssocID="{75628C88-643F-4E8C-9C36-8D3E536B30AE}" presName="quad3" presStyleLbl="node1" presStyleIdx="2" presStyleCnt="4" custScaleX="111821" custLinFactNeighborX="-9978">
        <dgm:presLayoutVars>
          <dgm:chMax val="0"/>
          <dgm:chPref val="0"/>
          <dgm:bulletEnabled val="1"/>
        </dgm:presLayoutVars>
      </dgm:prSet>
      <dgm:spPr/>
      <dgm:t>
        <a:bodyPr/>
        <a:lstStyle/>
        <a:p>
          <a:endParaRPr lang="en-US"/>
        </a:p>
      </dgm:t>
    </dgm:pt>
    <dgm:pt modelId="{45FADDAC-5387-474D-9D7D-D95D0586A09C}" type="pres">
      <dgm:prSet presAssocID="{75628C88-643F-4E8C-9C36-8D3E536B30AE}" presName="quad4" presStyleLbl="node1" presStyleIdx="3" presStyleCnt="4" custScaleX="123046" custLinFactNeighborX="9978">
        <dgm:presLayoutVars>
          <dgm:chMax val="0"/>
          <dgm:chPref val="0"/>
          <dgm:bulletEnabled val="1"/>
        </dgm:presLayoutVars>
      </dgm:prSet>
      <dgm:spPr/>
      <dgm:t>
        <a:bodyPr/>
        <a:lstStyle/>
        <a:p>
          <a:endParaRPr lang="en-US"/>
        </a:p>
      </dgm:t>
    </dgm:pt>
  </dgm:ptLst>
  <dgm:cxnLst>
    <dgm:cxn modelId="{68D4854A-6F60-F342-AEBD-1E3D834CC795}" type="presOf" srcId="{A083F92B-D7AB-4B00-9A3F-C3512099F085}" destId="{E7704115-62E4-4853-B26F-ECEB3B39FD8C}" srcOrd="0" destOrd="0" presId="urn:microsoft.com/office/officeart/2005/8/layout/matrix3"/>
    <dgm:cxn modelId="{693A2B94-124B-274D-BCB2-6BD69AECC712}" type="presOf" srcId="{DB0264A8-FE8E-4708-A748-8CA3D381CB92}" destId="{7FCF8F06-3605-43C2-BD96-1D744B969482}" srcOrd="0" destOrd="0" presId="urn:microsoft.com/office/officeart/2005/8/layout/matrix3"/>
    <dgm:cxn modelId="{C79D119F-61AA-4A0C-80AF-D67AC3A33F5D}" srcId="{75628C88-643F-4E8C-9C36-8D3E536B30AE}" destId="{A083F92B-D7AB-4B00-9A3F-C3512099F085}" srcOrd="1" destOrd="0" parTransId="{B232D74F-1A8E-40D1-9B5D-FAC8F299DA4C}" sibTransId="{66AA5AC5-CEE8-498E-9F88-60DCA5A71F78}"/>
    <dgm:cxn modelId="{5DA8D2A4-3870-C349-A4FC-252AA921FF22}" type="presOf" srcId="{75628C88-643F-4E8C-9C36-8D3E536B30AE}" destId="{5FA9F675-897F-43F6-B07B-23324D887795}" srcOrd="0" destOrd="0" presId="urn:microsoft.com/office/officeart/2005/8/layout/matrix3"/>
    <dgm:cxn modelId="{BCBA0048-B95D-4317-8031-464B906CC14D}" srcId="{75628C88-643F-4E8C-9C36-8D3E536B30AE}" destId="{0ED7EDE9-5012-4D69-9CA8-3C26294BE86A}" srcOrd="0" destOrd="0" parTransId="{FF8999A9-5F1B-44A1-85B4-E8F9544DF6B7}" sibTransId="{A7F7A0F3-F41E-4808-B6F2-11936E56F604}"/>
    <dgm:cxn modelId="{2F5057B5-A647-4EC0-A701-49E98A8FDBBF}" srcId="{75628C88-643F-4E8C-9C36-8D3E536B30AE}" destId="{D0A64C2B-D1E7-4686-9BAE-59B8BC2CDF28}" srcOrd="3" destOrd="0" parTransId="{69078A5F-CACB-47D7-B798-1DA4F035BCED}" sibTransId="{33B99C5B-89DF-470C-9C79-63A884F44432}"/>
    <dgm:cxn modelId="{95E7ED30-DE18-4A31-890D-9FAFADC57093}" srcId="{75628C88-643F-4E8C-9C36-8D3E536B30AE}" destId="{DB0264A8-FE8E-4708-A748-8CA3D381CB92}" srcOrd="2" destOrd="0" parTransId="{90043E9B-6C8F-45BC-8D90-80E641539C3D}" sibTransId="{AB7F490A-B5FC-4426-AE3D-16C9D1A66B29}"/>
    <dgm:cxn modelId="{42DA94A9-BF42-C549-983A-86FAD93AB9E3}" type="presOf" srcId="{0ED7EDE9-5012-4D69-9CA8-3C26294BE86A}" destId="{EE48A0A9-51AA-4F5D-96A8-5577D1AE73AC}" srcOrd="0" destOrd="0" presId="urn:microsoft.com/office/officeart/2005/8/layout/matrix3"/>
    <dgm:cxn modelId="{72EE338D-2EFB-BA49-B1EC-3E0FB23114D4}" type="presOf" srcId="{D0A64C2B-D1E7-4686-9BAE-59B8BC2CDF28}" destId="{45FADDAC-5387-474D-9D7D-D95D0586A09C}" srcOrd="0" destOrd="0" presId="urn:microsoft.com/office/officeart/2005/8/layout/matrix3"/>
    <dgm:cxn modelId="{341C40A7-7ED0-2E41-8AF0-1EF921832B63}" type="presParOf" srcId="{5FA9F675-897F-43F6-B07B-23324D887795}" destId="{9485A005-06D5-4935-B1C8-F6F07966C284}" srcOrd="0" destOrd="0" presId="urn:microsoft.com/office/officeart/2005/8/layout/matrix3"/>
    <dgm:cxn modelId="{2EB3CA4B-2F16-7643-8D95-97908C7E02FF}" type="presParOf" srcId="{5FA9F675-897F-43F6-B07B-23324D887795}" destId="{EE48A0A9-51AA-4F5D-96A8-5577D1AE73AC}" srcOrd="1" destOrd="0" presId="urn:microsoft.com/office/officeart/2005/8/layout/matrix3"/>
    <dgm:cxn modelId="{62E5D3E8-46AB-8140-BA9F-166A0670A7D0}" type="presParOf" srcId="{5FA9F675-897F-43F6-B07B-23324D887795}" destId="{E7704115-62E4-4853-B26F-ECEB3B39FD8C}" srcOrd="2" destOrd="0" presId="urn:microsoft.com/office/officeart/2005/8/layout/matrix3"/>
    <dgm:cxn modelId="{099AD62D-3C4E-1345-8519-4B8136290F34}" type="presParOf" srcId="{5FA9F675-897F-43F6-B07B-23324D887795}" destId="{7FCF8F06-3605-43C2-BD96-1D744B969482}" srcOrd="3" destOrd="0" presId="urn:microsoft.com/office/officeart/2005/8/layout/matrix3"/>
    <dgm:cxn modelId="{D4D59BD5-8DEF-3F41-94DB-072AA58BC2E4}" type="presParOf" srcId="{5FA9F675-897F-43F6-B07B-23324D887795}" destId="{45FADDAC-5387-474D-9D7D-D95D0586A09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7E1DF-7FAD-4A5D-A36D-9B0B06535487}" type="doc">
      <dgm:prSet loTypeId="urn:microsoft.com/office/officeart/2005/8/layout/default#1" loCatId="list" qsTypeId="urn:microsoft.com/office/officeart/2005/8/quickstyle/simple1#4" qsCatId="simple" csTypeId="urn:microsoft.com/office/officeart/2005/8/colors/colorful2" csCatId="colorful" phldr="1"/>
      <dgm:spPr/>
      <dgm:t>
        <a:bodyPr/>
        <a:lstStyle/>
        <a:p>
          <a:endParaRPr lang="en-US"/>
        </a:p>
      </dgm:t>
    </dgm:pt>
    <dgm:pt modelId="{71BD1784-8732-4F9E-8C16-ADDBED63D641}">
      <dgm:prSet custT="1"/>
      <dgm:spPr/>
      <dgm:t>
        <a:bodyPr/>
        <a:lstStyle/>
        <a:p>
          <a:pPr rtl="0"/>
          <a:r>
            <a:rPr lang="en-US" sz="2000" smtClean="0"/>
            <a:t>Executive summary</a:t>
          </a:r>
          <a:endParaRPr lang="en-US" sz="2000" dirty="0"/>
        </a:p>
      </dgm:t>
    </dgm:pt>
    <dgm:pt modelId="{72EB664E-1D2F-40CB-A2F4-BB964479FFE8}" type="parTrans" cxnId="{D9BB4FA5-2389-4C61-A207-F512D965E9CB}">
      <dgm:prSet/>
      <dgm:spPr/>
      <dgm:t>
        <a:bodyPr/>
        <a:lstStyle/>
        <a:p>
          <a:endParaRPr lang="en-US" sz="2000">
            <a:solidFill>
              <a:schemeClr val="tx1"/>
            </a:solidFill>
          </a:endParaRPr>
        </a:p>
      </dgm:t>
    </dgm:pt>
    <dgm:pt modelId="{B36E51FD-C486-4801-AC02-BF0BD3BB03F9}" type="sibTrans" cxnId="{D9BB4FA5-2389-4C61-A207-F512D965E9CB}">
      <dgm:prSet/>
      <dgm:spPr/>
      <dgm:t>
        <a:bodyPr/>
        <a:lstStyle/>
        <a:p>
          <a:endParaRPr lang="en-US" sz="2000">
            <a:solidFill>
              <a:schemeClr val="tx1"/>
            </a:solidFill>
          </a:endParaRPr>
        </a:p>
      </dgm:t>
    </dgm:pt>
    <dgm:pt modelId="{6F13EB95-F12A-4BC3-B692-903A089111DE}">
      <dgm:prSet custT="1"/>
      <dgm:spPr/>
      <dgm:t>
        <a:bodyPr/>
        <a:lstStyle/>
        <a:p>
          <a:pPr rtl="0"/>
          <a:r>
            <a:rPr lang="en-US" sz="2000" smtClean="0"/>
            <a:t>Marketing situation</a:t>
          </a:r>
          <a:endParaRPr lang="en-US" sz="2000" dirty="0"/>
        </a:p>
      </dgm:t>
    </dgm:pt>
    <dgm:pt modelId="{4785AACD-EFBE-4A1A-A0EB-1581F5FB8B29}" type="parTrans" cxnId="{3333927C-81CC-40BB-B67E-EDA9CEC28504}">
      <dgm:prSet/>
      <dgm:spPr/>
      <dgm:t>
        <a:bodyPr/>
        <a:lstStyle/>
        <a:p>
          <a:endParaRPr lang="en-US" sz="2000">
            <a:solidFill>
              <a:schemeClr val="tx1"/>
            </a:solidFill>
          </a:endParaRPr>
        </a:p>
      </dgm:t>
    </dgm:pt>
    <dgm:pt modelId="{14E64269-B213-4588-B07A-835781161CA4}" type="sibTrans" cxnId="{3333927C-81CC-40BB-B67E-EDA9CEC28504}">
      <dgm:prSet/>
      <dgm:spPr/>
      <dgm:t>
        <a:bodyPr/>
        <a:lstStyle/>
        <a:p>
          <a:endParaRPr lang="en-US" sz="2000">
            <a:solidFill>
              <a:schemeClr val="tx1"/>
            </a:solidFill>
          </a:endParaRPr>
        </a:p>
      </dgm:t>
    </dgm:pt>
    <dgm:pt modelId="{232E3B5B-4915-4747-9861-63543E5A458E}">
      <dgm:prSet custT="1"/>
      <dgm:spPr/>
      <dgm:t>
        <a:bodyPr/>
        <a:lstStyle/>
        <a:p>
          <a:pPr rtl="0"/>
          <a:r>
            <a:rPr lang="en-US" sz="1800" smtClean="0"/>
            <a:t>Threats and opportunities</a:t>
          </a:r>
          <a:endParaRPr lang="en-US" sz="1800" dirty="0"/>
        </a:p>
      </dgm:t>
    </dgm:pt>
    <dgm:pt modelId="{E3D55D18-62CE-4982-9FC9-0B9446987FEC}" type="parTrans" cxnId="{5AC9193C-ED80-47C3-80E1-6094D2FD2F67}">
      <dgm:prSet/>
      <dgm:spPr/>
      <dgm:t>
        <a:bodyPr/>
        <a:lstStyle/>
        <a:p>
          <a:endParaRPr lang="en-US" sz="2000">
            <a:solidFill>
              <a:schemeClr val="tx1"/>
            </a:solidFill>
          </a:endParaRPr>
        </a:p>
      </dgm:t>
    </dgm:pt>
    <dgm:pt modelId="{E3177ED3-576B-4F1B-9E5B-892B5AE3B478}" type="sibTrans" cxnId="{5AC9193C-ED80-47C3-80E1-6094D2FD2F67}">
      <dgm:prSet/>
      <dgm:spPr/>
      <dgm:t>
        <a:bodyPr/>
        <a:lstStyle/>
        <a:p>
          <a:endParaRPr lang="en-US" sz="2000">
            <a:solidFill>
              <a:schemeClr val="tx1"/>
            </a:solidFill>
          </a:endParaRPr>
        </a:p>
      </dgm:t>
    </dgm:pt>
    <dgm:pt modelId="{2FBBDB83-0746-443F-A857-CBC033DE9791}">
      <dgm:prSet custT="1"/>
      <dgm:spPr/>
      <dgm:t>
        <a:bodyPr/>
        <a:lstStyle/>
        <a:p>
          <a:pPr rtl="0"/>
          <a:r>
            <a:rPr lang="en-US" sz="2000" smtClean="0"/>
            <a:t>Objective and issues</a:t>
          </a:r>
          <a:endParaRPr lang="en-US" sz="2000" dirty="0"/>
        </a:p>
      </dgm:t>
    </dgm:pt>
    <dgm:pt modelId="{4375B249-8F64-4510-A9FB-3953A3D380DE}" type="parTrans" cxnId="{831B0ACF-1532-4136-9A46-A2DB9E84158B}">
      <dgm:prSet/>
      <dgm:spPr/>
      <dgm:t>
        <a:bodyPr/>
        <a:lstStyle/>
        <a:p>
          <a:endParaRPr lang="en-US" sz="2000">
            <a:solidFill>
              <a:schemeClr val="tx1"/>
            </a:solidFill>
          </a:endParaRPr>
        </a:p>
      </dgm:t>
    </dgm:pt>
    <dgm:pt modelId="{B63E4AE6-F572-4F1C-8E1B-4C775ADED6B5}" type="sibTrans" cxnId="{831B0ACF-1532-4136-9A46-A2DB9E84158B}">
      <dgm:prSet/>
      <dgm:spPr/>
      <dgm:t>
        <a:bodyPr/>
        <a:lstStyle/>
        <a:p>
          <a:endParaRPr lang="en-US" sz="2000">
            <a:solidFill>
              <a:schemeClr val="tx1"/>
            </a:solidFill>
          </a:endParaRPr>
        </a:p>
      </dgm:t>
    </dgm:pt>
    <dgm:pt modelId="{C5378946-679F-4823-92EA-CCD0306DEDED}">
      <dgm:prSet custT="1"/>
      <dgm:spPr/>
      <dgm:t>
        <a:bodyPr/>
        <a:lstStyle/>
        <a:p>
          <a:pPr rtl="0"/>
          <a:r>
            <a:rPr lang="en-US" sz="2000" smtClean="0"/>
            <a:t>Action programs</a:t>
          </a:r>
          <a:endParaRPr lang="en-US" sz="2000" dirty="0"/>
        </a:p>
      </dgm:t>
    </dgm:pt>
    <dgm:pt modelId="{BE7FA5BE-A31B-4DC4-A119-1188D4077E60}" type="parTrans" cxnId="{1A4AA33E-7A59-43CF-8AC8-4B090149F1BB}">
      <dgm:prSet/>
      <dgm:spPr/>
      <dgm:t>
        <a:bodyPr/>
        <a:lstStyle/>
        <a:p>
          <a:endParaRPr lang="en-US" sz="2000">
            <a:solidFill>
              <a:schemeClr val="tx1"/>
            </a:solidFill>
          </a:endParaRPr>
        </a:p>
      </dgm:t>
    </dgm:pt>
    <dgm:pt modelId="{13C17771-A16A-45B8-AF78-2EC97EFC282E}" type="sibTrans" cxnId="{1A4AA33E-7A59-43CF-8AC8-4B090149F1BB}">
      <dgm:prSet/>
      <dgm:spPr/>
      <dgm:t>
        <a:bodyPr/>
        <a:lstStyle/>
        <a:p>
          <a:endParaRPr lang="en-US" sz="2000">
            <a:solidFill>
              <a:schemeClr val="tx1"/>
            </a:solidFill>
          </a:endParaRPr>
        </a:p>
      </dgm:t>
    </dgm:pt>
    <dgm:pt modelId="{F1BCC75A-BA07-4FFA-81C8-3309DF40AF93}">
      <dgm:prSet custT="1"/>
      <dgm:spPr/>
      <dgm:t>
        <a:bodyPr/>
        <a:lstStyle/>
        <a:p>
          <a:pPr rtl="0"/>
          <a:r>
            <a:rPr lang="en-US" sz="2000" smtClean="0"/>
            <a:t>Budgets</a:t>
          </a:r>
          <a:endParaRPr lang="en-US" sz="2000" dirty="0"/>
        </a:p>
      </dgm:t>
    </dgm:pt>
    <dgm:pt modelId="{C77B7513-D215-4454-AFA8-C55381026022}" type="parTrans" cxnId="{F658F962-C289-4498-8B9D-51821AE1CF72}">
      <dgm:prSet/>
      <dgm:spPr/>
      <dgm:t>
        <a:bodyPr/>
        <a:lstStyle/>
        <a:p>
          <a:endParaRPr lang="en-US" sz="2000">
            <a:solidFill>
              <a:schemeClr val="tx1"/>
            </a:solidFill>
          </a:endParaRPr>
        </a:p>
      </dgm:t>
    </dgm:pt>
    <dgm:pt modelId="{BB68FF03-CF28-43D9-A7D1-8FA11C0AFD4D}" type="sibTrans" cxnId="{F658F962-C289-4498-8B9D-51821AE1CF72}">
      <dgm:prSet/>
      <dgm:spPr/>
      <dgm:t>
        <a:bodyPr/>
        <a:lstStyle/>
        <a:p>
          <a:endParaRPr lang="en-US" sz="2000">
            <a:solidFill>
              <a:schemeClr val="tx1"/>
            </a:solidFill>
          </a:endParaRPr>
        </a:p>
      </dgm:t>
    </dgm:pt>
    <dgm:pt modelId="{967FEBEA-D55F-4331-88A6-6931160BD951}">
      <dgm:prSet custT="1"/>
      <dgm:spPr/>
      <dgm:t>
        <a:bodyPr/>
        <a:lstStyle/>
        <a:p>
          <a:pPr rtl="0"/>
          <a:r>
            <a:rPr lang="en-US" sz="2000" dirty="0" smtClean="0"/>
            <a:t>Controls</a:t>
          </a:r>
          <a:endParaRPr lang="en-US" sz="2000" dirty="0"/>
        </a:p>
      </dgm:t>
    </dgm:pt>
    <dgm:pt modelId="{529A8802-24CB-4EE7-83D6-76B4F7FE9C91}" type="parTrans" cxnId="{A908B625-7024-4E03-B9C5-B65EEB8624E1}">
      <dgm:prSet/>
      <dgm:spPr/>
      <dgm:t>
        <a:bodyPr/>
        <a:lstStyle/>
        <a:p>
          <a:endParaRPr lang="en-US" sz="2000">
            <a:solidFill>
              <a:schemeClr val="tx1"/>
            </a:solidFill>
          </a:endParaRPr>
        </a:p>
      </dgm:t>
    </dgm:pt>
    <dgm:pt modelId="{05E91F45-7505-4D8C-B75C-2EF649A7C4B6}" type="sibTrans" cxnId="{A908B625-7024-4E03-B9C5-B65EEB8624E1}">
      <dgm:prSet/>
      <dgm:spPr/>
      <dgm:t>
        <a:bodyPr/>
        <a:lstStyle/>
        <a:p>
          <a:endParaRPr lang="en-US" sz="2000">
            <a:solidFill>
              <a:schemeClr val="tx1"/>
            </a:solidFill>
          </a:endParaRPr>
        </a:p>
      </dgm:t>
    </dgm:pt>
    <dgm:pt modelId="{994D51B4-7239-0A42-9532-8FC05AD767FC}">
      <dgm:prSet custT="1"/>
      <dgm:spPr/>
      <dgm:t>
        <a:bodyPr/>
        <a:lstStyle/>
        <a:p>
          <a:pPr rtl="0"/>
          <a:r>
            <a:rPr lang="en-US" sz="2000" smtClean="0"/>
            <a:t>Marketing strategy</a:t>
          </a:r>
          <a:endParaRPr lang="en-US" sz="2000" dirty="0"/>
        </a:p>
      </dgm:t>
    </dgm:pt>
    <dgm:pt modelId="{2AE8351F-1A66-7146-9224-A1D59A118B84}" type="parTrans" cxnId="{C9275565-4303-4E46-8E40-0947875648EA}">
      <dgm:prSet/>
      <dgm:spPr/>
      <dgm:t>
        <a:bodyPr/>
        <a:lstStyle/>
        <a:p>
          <a:endParaRPr lang="en-US"/>
        </a:p>
      </dgm:t>
    </dgm:pt>
    <dgm:pt modelId="{5D2B14A0-5A40-DF43-B979-3112029B1366}" type="sibTrans" cxnId="{C9275565-4303-4E46-8E40-0947875648EA}">
      <dgm:prSet/>
      <dgm:spPr/>
      <dgm:t>
        <a:bodyPr/>
        <a:lstStyle/>
        <a:p>
          <a:endParaRPr lang="en-US"/>
        </a:p>
      </dgm:t>
    </dgm:pt>
    <dgm:pt modelId="{FF4F2565-D6DF-4B20-B7E7-3C557B6BBB95}" type="pres">
      <dgm:prSet presAssocID="{AD37E1DF-7FAD-4A5D-A36D-9B0B06535487}" presName="diagram" presStyleCnt="0">
        <dgm:presLayoutVars>
          <dgm:dir/>
          <dgm:resizeHandles val="exact"/>
        </dgm:presLayoutVars>
      </dgm:prSet>
      <dgm:spPr/>
      <dgm:t>
        <a:bodyPr/>
        <a:lstStyle/>
        <a:p>
          <a:endParaRPr lang="en-US"/>
        </a:p>
      </dgm:t>
    </dgm:pt>
    <dgm:pt modelId="{0EDDC57D-8C21-4215-8E0A-01A75B242CFB}" type="pres">
      <dgm:prSet presAssocID="{71BD1784-8732-4F9E-8C16-ADDBED63D641}" presName="node" presStyleLbl="node1" presStyleIdx="0" presStyleCnt="8" custLinFactNeighborX="4507" custLinFactNeighborY="1408">
        <dgm:presLayoutVars>
          <dgm:bulletEnabled val="1"/>
        </dgm:presLayoutVars>
      </dgm:prSet>
      <dgm:spPr/>
      <dgm:t>
        <a:bodyPr/>
        <a:lstStyle/>
        <a:p>
          <a:endParaRPr lang="en-US"/>
        </a:p>
      </dgm:t>
    </dgm:pt>
    <dgm:pt modelId="{0E46E788-2005-456D-BF98-8F005D723B88}" type="pres">
      <dgm:prSet presAssocID="{B36E51FD-C486-4801-AC02-BF0BD3BB03F9}" presName="sibTrans" presStyleCnt="0"/>
      <dgm:spPr/>
      <dgm:t>
        <a:bodyPr/>
        <a:lstStyle/>
        <a:p>
          <a:endParaRPr lang="en-US"/>
        </a:p>
      </dgm:t>
    </dgm:pt>
    <dgm:pt modelId="{91FE4645-48AA-4318-83FA-AD2F1C958675}" type="pres">
      <dgm:prSet presAssocID="{6F13EB95-F12A-4BC3-B692-903A089111DE}" presName="node" presStyleLbl="node1" presStyleIdx="1" presStyleCnt="8">
        <dgm:presLayoutVars>
          <dgm:bulletEnabled val="1"/>
        </dgm:presLayoutVars>
      </dgm:prSet>
      <dgm:spPr/>
      <dgm:t>
        <a:bodyPr/>
        <a:lstStyle/>
        <a:p>
          <a:endParaRPr lang="en-US"/>
        </a:p>
      </dgm:t>
    </dgm:pt>
    <dgm:pt modelId="{12D4CA88-5AB7-4C5C-B601-D0DFD7A64D24}" type="pres">
      <dgm:prSet presAssocID="{14E64269-B213-4588-B07A-835781161CA4}" presName="sibTrans" presStyleCnt="0"/>
      <dgm:spPr/>
      <dgm:t>
        <a:bodyPr/>
        <a:lstStyle/>
        <a:p>
          <a:endParaRPr lang="en-US"/>
        </a:p>
      </dgm:t>
    </dgm:pt>
    <dgm:pt modelId="{082DBAD2-656A-43B0-AAA6-D5A6DE1E59D1}" type="pres">
      <dgm:prSet presAssocID="{232E3B5B-4915-4747-9861-63543E5A458E}" presName="node" presStyleLbl="node1" presStyleIdx="2" presStyleCnt="8">
        <dgm:presLayoutVars>
          <dgm:bulletEnabled val="1"/>
        </dgm:presLayoutVars>
      </dgm:prSet>
      <dgm:spPr/>
      <dgm:t>
        <a:bodyPr/>
        <a:lstStyle/>
        <a:p>
          <a:endParaRPr lang="en-US"/>
        </a:p>
      </dgm:t>
    </dgm:pt>
    <dgm:pt modelId="{4FD97832-3659-4CCB-BEF6-C0A6BED2B381}" type="pres">
      <dgm:prSet presAssocID="{E3177ED3-576B-4F1B-9E5B-892B5AE3B478}" presName="sibTrans" presStyleCnt="0"/>
      <dgm:spPr/>
      <dgm:t>
        <a:bodyPr/>
        <a:lstStyle/>
        <a:p>
          <a:endParaRPr lang="en-US"/>
        </a:p>
      </dgm:t>
    </dgm:pt>
    <dgm:pt modelId="{58D50F3F-95C6-4E34-876B-AF1424B6D58C}" type="pres">
      <dgm:prSet presAssocID="{2FBBDB83-0746-443F-A857-CBC033DE9791}" presName="node" presStyleLbl="node1" presStyleIdx="3" presStyleCnt="8">
        <dgm:presLayoutVars>
          <dgm:bulletEnabled val="1"/>
        </dgm:presLayoutVars>
      </dgm:prSet>
      <dgm:spPr/>
      <dgm:t>
        <a:bodyPr/>
        <a:lstStyle/>
        <a:p>
          <a:endParaRPr lang="en-US"/>
        </a:p>
      </dgm:t>
    </dgm:pt>
    <dgm:pt modelId="{98545B0E-47BD-4DCB-A4ED-18CC18AAA31B}" type="pres">
      <dgm:prSet presAssocID="{B63E4AE6-F572-4F1C-8E1B-4C775ADED6B5}" presName="sibTrans" presStyleCnt="0"/>
      <dgm:spPr/>
      <dgm:t>
        <a:bodyPr/>
        <a:lstStyle/>
        <a:p>
          <a:endParaRPr lang="en-US"/>
        </a:p>
      </dgm:t>
    </dgm:pt>
    <dgm:pt modelId="{15E4A051-4CD7-1846-8C77-89F6914BC43D}" type="pres">
      <dgm:prSet presAssocID="{994D51B4-7239-0A42-9532-8FC05AD767FC}" presName="node" presStyleLbl="node1" presStyleIdx="4" presStyleCnt="8">
        <dgm:presLayoutVars>
          <dgm:bulletEnabled val="1"/>
        </dgm:presLayoutVars>
      </dgm:prSet>
      <dgm:spPr/>
      <dgm:t>
        <a:bodyPr/>
        <a:lstStyle/>
        <a:p>
          <a:endParaRPr lang="en-US"/>
        </a:p>
      </dgm:t>
    </dgm:pt>
    <dgm:pt modelId="{AF2DF1AE-CAE2-1047-A6B5-BBC8627C8CAD}" type="pres">
      <dgm:prSet presAssocID="{5D2B14A0-5A40-DF43-B979-3112029B1366}" presName="sibTrans" presStyleCnt="0"/>
      <dgm:spPr/>
      <dgm:t>
        <a:bodyPr/>
        <a:lstStyle/>
        <a:p>
          <a:endParaRPr lang="en-US"/>
        </a:p>
      </dgm:t>
    </dgm:pt>
    <dgm:pt modelId="{7D9337AF-47E3-441E-AB4D-1E5C9FDA4596}" type="pres">
      <dgm:prSet presAssocID="{C5378946-679F-4823-92EA-CCD0306DEDED}" presName="node" presStyleLbl="node1" presStyleIdx="5" presStyleCnt="8">
        <dgm:presLayoutVars>
          <dgm:bulletEnabled val="1"/>
        </dgm:presLayoutVars>
      </dgm:prSet>
      <dgm:spPr/>
      <dgm:t>
        <a:bodyPr/>
        <a:lstStyle/>
        <a:p>
          <a:endParaRPr lang="en-US"/>
        </a:p>
      </dgm:t>
    </dgm:pt>
    <dgm:pt modelId="{FA03B03B-0362-4EC3-86D2-4F4E404FC667}" type="pres">
      <dgm:prSet presAssocID="{13C17771-A16A-45B8-AF78-2EC97EFC282E}" presName="sibTrans" presStyleCnt="0"/>
      <dgm:spPr/>
      <dgm:t>
        <a:bodyPr/>
        <a:lstStyle/>
        <a:p>
          <a:endParaRPr lang="en-US"/>
        </a:p>
      </dgm:t>
    </dgm:pt>
    <dgm:pt modelId="{2311F985-EB74-4288-897A-349B85B2EF2B}" type="pres">
      <dgm:prSet presAssocID="{F1BCC75A-BA07-4FFA-81C8-3309DF40AF93}" presName="node" presStyleLbl="node1" presStyleIdx="6" presStyleCnt="8">
        <dgm:presLayoutVars>
          <dgm:bulletEnabled val="1"/>
        </dgm:presLayoutVars>
      </dgm:prSet>
      <dgm:spPr/>
      <dgm:t>
        <a:bodyPr/>
        <a:lstStyle/>
        <a:p>
          <a:endParaRPr lang="en-US"/>
        </a:p>
      </dgm:t>
    </dgm:pt>
    <dgm:pt modelId="{EB24ACD8-A33F-4C47-9B14-A78BEEA8F90B}" type="pres">
      <dgm:prSet presAssocID="{BB68FF03-CF28-43D9-A7D1-8FA11C0AFD4D}" presName="sibTrans" presStyleCnt="0"/>
      <dgm:spPr/>
      <dgm:t>
        <a:bodyPr/>
        <a:lstStyle/>
        <a:p>
          <a:endParaRPr lang="en-US"/>
        </a:p>
      </dgm:t>
    </dgm:pt>
    <dgm:pt modelId="{3A435F80-4C14-4271-AA30-89100DC1CA35}" type="pres">
      <dgm:prSet presAssocID="{967FEBEA-D55F-4331-88A6-6931160BD951}" presName="node" presStyleLbl="node1" presStyleIdx="7" presStyleCnt="8">
        <dgm:presLayoutVars>
          <dgm:bulletEnabled val="1"/>
        </dgm:presLayoutVars>
      </dgm:prSet>
      <dgm:spPr/>
      <dgm:t>
        <a:bodyPr/>
        <a:lstStyle/>
        <a:p>
          <a:endParaRPr lang="en-US"/>
        </a:p>
      </dgm:t>
    </dgm:pt>
  </dgm:ptLst>
  <dgm:cxnLst>
    <dgm:cxn modelId="{D0EE2690-1C2E-C748-BD9E-E971DCF53499}" type="presOf" srcId="{2FBBDB83-0746-443F-A857-CBC033DE9791}" destId="{58D50F3F-95C6-4E34-876B-AF1424B6D58C}" srcOrd="0" destOrd="0" presId="urn:microsoft.com/office/officeart/2005/8/layout/default#1"/>
    <dgm:cxn modelId="{3E88FAEF-FC81-744D-9A5D-82182971524C}" type="presOf" srcId="{C5378946-679F-4823-92EA-CCD0306DEDED}" destId="{7D9337AF-47E3-441E-AB4D-1E5C9FDA4596}" srcOrd="0" destOrd="0" presId="urn:microsoft.com/office/officeart/2005/8/layout/default#1"/>
    <dgm:cxn modelId="{FA57BC8A-55C0-7042-A980-77937C3BE30F}" type="presOf" srcId="{F1BCC75A-BA07-4FFA-81C8-3309DF40AF93}" destId="{2311F985-EB74-4288-897A-349B85B2EF2B}" srcOrd="0" destOrd="0" presId="urn:microsoft.com/office/officeart/2005/8/layout/default#1"/>
    <dgm:cxn modelId="{67076A96-9CC4-9347-8C29-C56B48A375EF}" type="presOf" srcId="{71BD1784-8732-4F9E-8C16-ADDBED63D641}" destId="{0EDDC57D-8C21-4215-8E0A-01A75B242CFB}" srcOrd="0" destOrd="0" presId="urn:microsoft.com/office/officeart/2005/8/layout/default#1"/>
    <dgm:cxn modelId="{F658F962-C289-4498-8B9D-51821AE1CF72}" srcId="{AD37E1DF-7FAD-4A5D-A36D-9B0B06535487}" destId="{F1BCC75A-BA07-4FFA-81C8-3309DF40AF93}" srcOrd="6" destOrd="0" parTransId="{C77B7513-D215-4454-AFA8-C55381026022}" sibTransId="{BB68FF03-CF28-43D9-A7D1-8FA11C0AFD4D}"/>
    <dgm:cxn modelId="{5AC9193C-ED80-47C3-80E1-6094D2FD2F67}" srcId="{AD37E1DF-7FAD-4A5D-A36D-9B0B06535487}" destId="{232E3B5B-4915-4747-9861-63543E5A458E}" srcOrd="2" destOrd="0" parTransId="{E3D55D18-62CE-4982-9FC9-0B9446987FEC}" sibTransId="{E3177ED3-576B-4F1B-9E5B-892B5AE3B478}"/>
    <dgm:cxn modelId="{D9BB4FA5-2389-4C61-A207-F512D965E9CB}" srcId="{AD37E1DF-7FAD-4A5D-A36D-9B0B06535487}" destId="{71BD1784-8732-4F9E-8C16-ADDBED63D641}" srcOrd="0" destOrd="0" parTransId="{72EB664E-1D2F-40CB-A2F4-BB964479FFE8}" sibTransId="{B36E51FD-C486-4801-AC02-BF0BD3BB03F9}"/>
    <dgm:cxn modelId="{4557D9B0-4991-9441-95F0-A92227BF5A62}" type="presOf" srcId="{6F13EB95-F12A-4BC3-B692-903A089111DE}" destId="{91FE4645-48AA-4318-83FA-AD2F1C958675}" srcOrd="0" destOrd="0" presId="urn:microsoft.com/office/officeart/2005/8/layout/default#1"/>
    <dgm:cxn modelId="{4FA8BA2A-3EF3-4040-96E9-39026C1145C4}" type="presOf" srcId="{232E3B5B-4915-4747-9861-63543E5A458E}" destId="{082DBAD2-656A-43B0-AAA6-D5A6DE1E59D1}" srcOrd="0" destOrd="0" presId="urn:microsoft.com/office/officeart/2005/8/layout/default#1"/>
    <dgm:cxn modelId="{4705B569-9115-1649-ADFD-347973B92226}" type="presOf" srcId="{994D51B4-7239-0A42-9532-8FC05AD767FC}" destId="{15E4A051-4CD7-1846-8C77-89F6914BC43D}" srcOrd="0" destOrd="0" presId="urn:microsoft.com/office/officeart/2005/8/layout/default#1"/>
    <dgm:cxn modelId="{3333927C-81CC-40BB-B67E-EDA9CEC28504}" srcId="{AD37E1DF-7FAD-4A5D-A36D-9B0B06535487}" destId="{6F13EB95-F12A-4BC3-B692-903A089111DE}" srcOrd="1" destOrd="0" parTransId="{4785AACD-EFBE-4A1A-A0EB-1581F5FB8B29}" sibTransId="{14E64269-B213-4588-B07A-835781161CA4}"/>
    <dgm:cxn modelId="{831B0ACF-1532-4136-9A46-A2DB9E84158B}" srcId="{AD37E1DF-7FAD-4A5D-A36D-9B0B06535487}" destId="{2FBBDB83-0746-443F-A857-CBC033DE9791}" srcOrd="3" destOrd="0" parTransId="{4375B249-8F64-4510-A9FB-3953A3D380DE}" sibTransId="{B63E4AE6-F572-4F1C-8E1B-4C775ADED6B5}"/>
    <dgm:cxn modelId="{C9275565-4303-4E46-8E40-0947875648EA}" srcId="{AD37E1DF-7FAD-4A5D-A36D-9B0B06535487}" destId="{994D51B4-7239-0A42-9532-8FC05AD767FC}" srcOrd="4" destOrd="0" parTransId="{2AE8351F-1A66-7146-9224-A1D59A118B84}" sibTransId="{5D2B14A0-5A40-DF43-B979-3112029B1366}"/>
    <dgm:cxn modelId="{A908B625-7024-4E03-B9C5-B65EEB8624E1}" srcId="{AD37E1DF-7FAD-4A5D-A36D-9B0B06535487}" destId="{967FEBEA-D55F-4331-88A6-6931160BD951}" srcOrd="7" destOrd="0" parTransId="{529A8802-24CB-4EE7-83D6-76B4F7FE9C91}" sibTransId="{05E91F45-7505-4D8C-B75C-2EF649A7C4B6}"/>
    <dgm:cxn modelId="{0F2BCD83-E992-C442-B133-A4F6C016969C}" type="presOf" srcId="{967FEBEA-D55F-4331-88A6-6931160BD951}" destId="{3A435F80-4C14-4271-AA30-89100DC1CA35}" srcOrd="0" destOrd="0" presId="urn:microsoft.com/office/officeart/2005/8/layout/default#1"/>
    <dgm:cxn modelId="{CC09EA50-7A22-F048-A5A3-2E8F868E34F4}" type="presOf" srcId="{AD37E1DF-7FAD-4A5D-A36D-9B0B06535487}" destId="{FF4F2565-D6DF-4B20-B7E7-3C557B6BBB95}" srcOrd="0" destOrd="0" presId="urn:microsoft.com/office/officeart/2005/8/layout/default#1"/>
    <dgm:cxn modelId="{1A4AA33E-7A59-43CF-8AC8-4B090149F1BB}" srcId="{AD37E1DF-7FAD-4A5D-A36D-9B0B06535487}" destId="{C5378946-679F-4823-92EA-CCD0306DEDED}" srcOrd="5" destOrd="0" parTransId="{BE7FA5BE-A31B-4DC4-A119-1188D4077E60}" sibTransId="{13C17771-A16A-45B8-AF78-2EC97EFC282E}"/>
    <dgm:cxn modelId="{BB622353-370B-C647-8CE6-2308EF810F6A}" type="presParOf" srcId="{FF4F2565-D6DF-4B20-B7E7-3C557B6BBB95}" destId="{0EDDC57D-8C21-4215-8E0A-01A75B242CFB}" srcOrd="0" destOrd="0" presId="urn:microsoft.com/office/officeart/2005/8/layout/default#1"/>
    <dgm:cxn modelId="{868D3907-0FF3-0A44-8CD4-183F273F9E75}" type="presParOf" srcId="{FF4F2565-D6DF-4B20-B7E7-3C557B6BBB95}" destId="{0E46E788-2005-456D-BF98-8F005D723B88}" srcOrd="1" destOrd="0" presId="urn:microsoft.com/office/officeart/2005/8/layout/default#1"/>
    <dgm:cxn modelId="{A4005B77-6E58-5A44-9F97-5471C33EF949}" type="presParOf" srcId="{FF4F2565-D6DF-4B20-B7E7-3C557B6BBB95}" destId="{91FE4645-48AA-4318-83FA-AD2F1C958675}" srcOrd="2" destOrd="0" presId="urn:microsoft.com/office/officeart/2005/8/layout/default#1"/>
    <dgm:cxn modelId="{6456FFF1-559D-7546-BD30-174F6BAA0F62}" type="presParOf" srcId="{FF4F2565-D6DF-4B20-B7E7-3C557B6BBB95}" destId="{12D4CA88-5AB7-4C5C-B601-D0DFD7A64D24}" srcOrd="3" destOrd="0" presId="urn:microsoft.com/office/officeart/2005/8/layout/default#1"/>
    <dgm:cxn modelId="{0ED17C27-3251-9A40-9670-38F8D053EEE2}" type="presParOf" srcId="{FF4F2565-D6DF-4B20-B7E7-3C557B6BBB95}" destId="{082DBAD2-656A-43B0-AAA6-D5A6DE1E59D1}" srcOrd="4" destOrd="0" presId="urn:microsoft.com/office/officeart/2005/8/layout/default#1"/>
    <dgm:cxn modelId="{BDE67341-23F3-DC49-A41D-C90A2229C638}" type="presParOf" srcId="{FF4F2565-D6DF-4B20-B7E7-3C557B6BBB95}" destId="{4FD97832-3659-4CCB-BEF6-C0A6BED2B381}" srcOrd="5" destOrd="0" presId="urn:microsoft.com/office/officeart/2005/8/layout/default#1"/>
    <dgm:cxn modelId="{A1DEC09C-375E-C742-9B2D-C69A3CC739AC}" type="presParOf" srcId="{FF4F2565-D6DF-4B20-B7E7-3C557B6BBB95}" destId="{58D50F3F-95C6-4E34-876B-AF1424B6D58C}" srcOrd="6" destOrd="0" presId="urn:microsoft.com/office/officeart/2005/8/layout/default#1"/>
    <dgm:cxn modelId="{792517FE-DC73-FF49-94F8-42639D4A388A}" type="presParOf" srcId="{FF4F2565-D6DF-4B20-B7E7-3C557B6BBB95}" destId="{98545B0E-47BD-4DCB-A4ED-18CC18AAA31B}" srcOrd="7" destOrd="0" presId="urn:microsoft.com/office/officeart/2005/8/layout/default#1"/>
    <dgm:cxn modelId="{80DFE93A-9D99-6647-B371-E0FD0D84257D}" type="presParOf" srcId="{FF4F2565-D6DF-4B20-B7E7-3C557B6BBB95}" destId="{15E4A051-4CD7-1846-8C77-89F6914BC43D}" srcOrd="8" destOrd="0" presId="urn:microsoft.com/office/officeart/2005/8/layout/default#1"/>
    <dgm:cxn modelId="{5C529F28-B808-F148-9339-37AD692DAC7B}" type="presParOf" srcId="{FF4F2565-D6DF-4B20-B7E7-3C557B6BBB95}" destId="{AF2DF1AE-CAE2-1047-A6B5-BBC8627C8CAD}" srcOrd="9" destOrd="0" presId="urn:microsoft.com/office/officeart/2005/8/layout/default#1"/>
    <dgm:cxn modelId="{C73D3C7C-9B27-A34A-9395-72DBBDDC4EF9}" type="presParOf" srcId="{FF4F2565-D6DF-4B20-B7E7-3C557B6BBB95}" destId="{7D9337AF-47E3-441E-AB4D-1E5C9FDA4596}" srcOrd="10" destOrd="0" presId="urn:microsoft.com/office/officeart/2005/8/layout/default#1"/>
    <dgm:cxn modelId="{89CF1E3A-6830-6442-9EA0-BC8A41CFCD9C}" type="presParOf" srcId="{FF4F2565-D6DF-4B20-B7E7-3C557B6BBB95}" destId="{FA03B03B-0362-4EC3-86D2-4F4E404FC667}" srcOrd="11" destOrd="0" presId="urn:microsoft.com/office/officeart/2005/8/layout/default#1"/>
    <dgm:cxn modelId="{8BFF82C1-D9DA-0947-A3A4-73F9B9348C3B}" type="presParOf" srcId="{FF4F2565-D6DF-4B20-B7E7-3C557B6BBB95}" destId="{2311F985-EB74-4288-897A-349B85B2EF2B}" srcOrd="12" destOrd="0" presId="urn:microsoft.com/office/officeart/2005/8/layout/default#1"/>
    <dgm:cxn modelId="{F6F77F23-3620-D042-ABBD-34536F5FBB4E}" type="presParOf" srcId="{FF4F2565-D6DF-4B20-B7E7-3C557B6BBB95}" destId="{EB24ACD8-A33F-4C47-9B14-A78BEEA8F90B}" srcOrd="13" destOrd="0" presId="urn:microsoft.com/office/officeart/2005/8/layout/default#1"/>
    <dgm:cxn modelId="{41B38446-84D4-794C-8D06-53F2B26AD69B}" type="presParOf" srcId="{FF4F2565-D6DF-4B20-B7E7-3C557B6BBB95}" destId="{3A435F80-4C14-4271-AA30-89100DC1CA35}"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AAA30D-868C-4857-B4EC-B896FCDAA330}" type="doc">
      <dgm:prSet loTypeId="urn:microsoft.com/office/officeart/2005/8/layout/target3" loCatId="relationship" qsTypeId="urn:microsoft.com/office/officeart/2005/8/quickstyle/simple1#5" qsCatId="simple" csTypeId="urn:microsoft.com/office/officeart/2005/8/colors/colorful2" csCatId="colorful"/>
      <dgm:spPr/>
      <dgm:t>
        <a:bodyPr/>
        <a:lstStyle/>
        <a:p>
          <a:endParaRPr lang="en-US"/>
        </a:p>
      </dgm:t>
    </dgm:pt>
    <dgm:pt modelId="{3AA62B80-45B0-4967-B120-476AAF82C424}">
      <dgm:prSet/>
      <dgm:spPr/>
      <dgm:t>
        <a:bodyPr/>
        <a:lstStyle/>
        <a:p>
          <a:pPr rtl="0"/>
          <a:r>
            <a:rPr lang="en-US" dirty="0" smtClean="0"/>
            <a:t>Functional organization</a:t>
          </a:r>
          <a:endParaRPr lang="en-US" dirty="0"/>
        </a:p>
      </dgm:t>
    </dgm:pt>
    <dgm:pt modelId="{18F8B977-64DA-4F20-9BA5-F07C297F21FB}" type="parTrans" cxnId="{2ACB96FD-D107-4F55-AD9B-2F7F5323CC3E}">
      <dgm:prSet/>
      <dgm:spPr/>
      <dgm:t>
        <a:bodyPr/>
        <a:lstStyle/>
        <a:p>
          <a:endParaRPr lang="en-US"/>
        </a:p>
      </dgm:t>
    </dgm:pt>
    <dgm:pt modelId="{E1BD352D-BC2D-4319-BA77-8233BDC0B0EC}" type="sibTrans" cxnId="{2ACB96FD-D107-4F55-AD9B-2F7F5323CC3E}">
      <dgm:prSet/>
      <dgm:spPr/>
      <dgm:t>
        <a:bodyPr/>
        <a:lstStyle/>
        <a:p>
          <a:endParaRPr lang="en-US"/>
        </a:p>
      </dgm:t>
    </dgm:pt>
    <dgm:pt modelId="{E1A6C5CC-C813-4115-9D58-E72FD5BDADF9}">
      <dgm:prSet/>
      <dgm:spPr/>
      <dgm:t>
        <a:bodyPr/>
        <a:lstStyle/>
        <a:p>
          <a:pPr rtl="0"/>
          <a:r>
            <a:rPr lang="en-US" dirty="0" smtClean="0"/>
            <a:t>Geographic organization</a:t>
          </a:r>
          <a:endParaRPr lang="en-US" dirty="0"/>
        </a:p>
      </dgm:t>
    </dgm:pt>
    <dgm:pt modelId="{6EFEDF3D-E53C-460E-9B20-9A64E2F84154}" type="parTrans" cxnId="{001B4D83-F9B8-4495-8B1F-8EA0E1486255}">
      <dgm:prSet/>
      <dgm:spPr/>
      <dgm:t>
        <a:bodyPr/>
        <a:lstStyle/>
        <a:p>
          <a:endParaRPr lang="en-US"/>
        </a:p>
      </dgm:t>
    </dgm:pt>
    <dgm:pt modelId="{E242592B-CFB1-4DE5-81B0-4BA2E72A9967}" type="sibTrans" cxnId="{001B4D83-F9B8-4495-8B1F-8EA0E1486255}">
      <dgm:prSet/>
      <dgm:spPr/>
      <dgm:t>
        <a:bodyPr/>
        <a:lstStyle/>
        <a:p>
          <a:endParaRPr lang="en-US"/>
        </a:p>
      </dgm:t>
    </dgm:pt>
    <dgm:pt modelId="{7A8AFC20-4B42-4E15-94DA-18B0B7644061}">
      <dgm:prSet/>
      <dgm:spPr/>
      <dgm:t>
        <a:bodyPr/>
        <a:lstStyle/>
        <a:p>
          <a:pPr rtl="0"/>
          <a:r>
            <a:rPr lang="en-US" dirty="0" smtClean="0"/>
            <a:t>Product management organization</a:t>
          </a:r>
          <a:endParaRPr lang="en-US" dirty="0"/>
        </a:p>
      </dgm:t>
    </dgm:pt>
    <dgm:pt modelId="{A7CD6ED8-052F-44AF-979B-FAE72536372D}" type="parTrans" cxnId="{AC395C57-AA6E-4444-BF4C-D788805C350C}">
      <dgm:prSet/>
      <dgm:spPr/>
      <dgm:t>
        <a:bodyPr/>
        <a:lstStyle/>
        <a:p>
          <a:endParaRPr lang="en-US"/>
        </a:p>
      </dgm:t>
    </dgm:pt>
    <dgm:pt modelId="{265D0623-6265-4CC0-82F6-91FD6E9884F1}" type="sibTrans" cxnId="{AC395C57-AA6E-4444-BF4C-D788805C350C}">
      <dgm:prSet/>
      <dgm:spPr/>
      <dgm:t>
        <a:bodyPr/>
        <a:lstStyle/>
        <a:p>
          <a:endParaRPr lang="en-US"/>
        </a:p>
      </dgm:t>
    </dgm:pt>
    <dgm:pt modelId="{4FDD45E0-A64F-4B28-958B-077E93F9B597}">
      <dgm:prSet/>
      <dgm:spPr/>
      <dgm:t>
        <a:bodyPr/>
        <a:lstStyle/>
        <a:p>
          <a:pPr rtl="0"/>
          <a:r>
            <a:rPr lang="en-US" dirty="0" smtClean="0"/>
            <a:t>Market or customer management</a:t>
          </a:r>
          <a:endParaRPr lang="en-US" dirty="0"/>
        </a:p>
      </dgm:t>
    </dgm:pt>
    <dgm:pt modelId="{779F5449-5222-4233-9C45-4D5A80810E2D}" type="parTrans" cxnId="{2E706FE1-EA4A-499D-B712-2C71C01B7CC1}">
      <dgm:prSet/>
      <dgm:spPr/>
      <dgm:t>
        <a:bodyPr/>
        <a:lstStyle/>
        <a:p>
          <a:endParaRPr lang="en-US"/>
        </a:p>
      </dgm:t>
    </dgm:pt>
    <dgm:pt modelId="{DDE80FD5-43FE-41C1-979C-002E59241D54}" type="sibTrans" cxnId="{2E706FE1-EA4A-499D-B712-2C71C01B7CC1}">
      <dgm:prSet/>
      <dgm:spPr/>
      <dgm:t>
        <a:bodyPr/>
        <a:lstStyle/>
        <a:p>
          <a:endParaRPr lang="en-US"/>
        </a:p>
      </dgm:t>
    </dgm:pt>
    <dgm:pt modelId="{0E7CE20F-C00D-4D08-A32A-3A24100DEBB3}" type="pres">
      <dgm:prSet presAssocID="{E8AAA30D-868C-4857-B4EC-B896FCDAA330}" presName="Name0" presStyleCnt="0">
        <dgm:presLayoutVars>
          <dgm:chMax val="7"/>
          <dgm:dir/>
          <dgm:animLvl val="lvl"/>
          <dgm:resizeHandles val="exact"/>
        </dgm:presLayoutVars>
      </dgm:prSet>
      <dgm:spPr/>
      <dgm:t>
        <a:bodyPr/>
        <a:lstStyle/>
        <a:p>
          <a:endParaRPr lang="en-US"/>
        </a:p>
      </dgm:t>
    </dgm:pt>
    <dgm:pt modelId="{62DA5356-B537-4252-8DD0-8B87CB9D8AB1}" type="pres">
      <dgm:prSet presAssocID="{3AA62B80-45B0-4967-B120-476AAF82C424}" presName="circle1" presStyleLbl="node1" presStyleIdx="0" presStyleCnt="4"/>
      <dgm:spPr/>
      <dgm:t>
        <a:bodyPr/>
        <a:lstStyle/>
        <a:p>
          <a:endParaRPr lang="en-US"/>
        </a:p>
      </dgm:t>
    </dgm:pt>
    <dgm:pt modelId="{87D78012-44DD-4B24-9522-912451D9F759}" type="pres">
      <dgm:prSet presAssocID="{3AA62B80-45B0-4967-B120-476AAF82C424}" presName="space" presStyleCnt="0"/>
      <dgm:spPr/>
      <dgm:t>
        <a:bodyPr/>
        <a:lstStyle/>
        <a:p>
          <a:endParaRPr lang="en-US"/>
        </a:p>
      </dgm:t>
    </dgm:pt>
    <dgm:pt modelId="{B33F77C4-D7FE-458F-A920-3EEC6DF7E33D}" type="pres">
      <dgm:prSet presAssocID="{3AA62B80-45B0-4967-B120-476AAF82C424}" presName="rect1" presStyleLbl="alignAcc1" presStyleIdx="0" presStyleCnt="4"/>
      <dgm:spPr/>
      <dgm:t>
        <a:bodyPr/>
        <a:lstStyle/>
        <a:p>
          <a:endParaRPr lang="en-US"/>
        </a:p>
      </dgm:t>
    </dgm:pt>
    <dgm:pt modelId="{29A9C9CF-6415-402F-839C-D45E7F242F9F}" type="pres">
      <dgm:prSet presAssocID="{E1A6C5CC-C813-4115-9D58-E72FD5BDADF9}" presName="vertSpace2" presStyleLbl="node1" presStyleIdx="0" presStyleCnt="4"/>
      <dgm:spPr/>
      <dgm:t>
        <a:bodyPr/>
        <a:lstStyle/>
        <a:p>
          <a:endParaRPr lang="en-US"/>
        </a:p>
      </dgm:t>
    </dgm:pt>
    <dgm:pt modelId="{4E0F5D08-7D52-456A-B354-A76960085935}" type="pres">
      <dgm:prSet presAssocID="{E1A6C5CC-C813-4115-9D58-E72FD5BDADF9}" presName="circle2" presStyleLbl="node1" presStyleIdx="1" presStyleCnt="4"/>
      <dgm:spPr/>
      <dgm:t>
        <a:bodyPr/>
        <a:lstStyle/>
        <a:p>
          <a:endParaRPr lang="en-US"/>
        </a:p>
      </dgm:t>
    </dgm:pt>
    <dgm:pt modelId="{284CF27D-4097-4818-B29B-1C44BFEB44B2}" type="pres">
      <dgm:prSet presAssocID="{E1A6C5CC-C813-4115-9D58-E72FD5BDADF9}" presName="rect2" presStyleLbl="alignAcc1" presStyleIdx="1" presStyleCnt="4"/>
      <dgm:spPr/>
      <dgm:t>
        <a:bodyPr/>
        <a:lstStyle/>
        <a:p>
          <a:endParaRPr lang="en-US"/>
        </a:p>
      </dgm:t>
    </dgm:pt>
    <dgm:pt modelId="{D0368EC2-2C54-44D9-A58C-D3E8582FFF42}" type="pres">
      <dgm:prSet presAssocID="{7A8AFC20-4B42-4E15-94DA-18B0B7644061}" presName="vertSpace3" presStyleLbl="node1" presStyleIdx="1" presStyleCnt="4"/>
      <dgm:spPr/>
      <dgm:t>
        <a:bodyPr/>
        <a:lstStyle/>
        <a:p>
          <a:endParaRPr lang="en-US"/>
        </a:p>
      </dgm:t>
    </dgm:pt>
    <dgm:pt modelId="{80F4EF69-32A4-4BAB-91F6-05832328BD80}" type="pres">
      <dgm:prSet presAssocID="{7A8AFC20-4B42-4E15-94DA-18B0B7644061}" presName="circle3" presStyleLbl="node1" presStyleIdx="2" presStyleCnt="4"/>
      <dgm:spPr/>
      <dgm:t>
        <a:bodyPr/>
        <a:lstStyle/>
        <a:p>
          <a:endParaRPr lang="en-US"/>
        </a:p>
      </dgm:t>
    </dgm:pt>
    <dgm:pt modelId="{33FA6A7C-5C9D-4E7C-BA92-AE9EDA325F5A}" type="pres">
      <dgm:prSet presAssocID="{7A8AFC20-4B42-4E15-94DA-18B0B7644061}" presName="rect3" presStyleLbl="alignAcc1" presStyleIdx="2" presStyleCnt="4"/>
      <dgm:spPr/>
      <dgm:t>
        <a:bodyPr/>
        <a:lstStyle/>
        <a:p>
          <a:endParaRPr lang="en-US"/>
        </a:p>
      </dgm:t>
    </dgm:pt>
    <dgm:pt modelId="{C9312F2F-C5A1-4413-979D-02A15C3261E4}" type="pres">
      <dgm:prSet presAssocID="{4FDD45E0-A64F-4B28-958B-077E93F9B597}" presName="vertSpace4" presStyleLbl="node1" presStyleIdx="2" presStyleCnt="4"/>
      <dgm:spPr/>
      <dgm:t>
        <a:bodyPr/>
        <a:lstStyle/>
        <a:p>
          <a:endParaRPr lang="en-US"/>
        </a:p>
      </dgm:t>
    </dgm:pt>
    <dgm:pt modelId="{BB5ED876-1F2B-44D7-88D4-C60D3A6F9149}" type="pres">
      <dgm:prSet presAssocID="{4FDD45E0-A64F-4B28-958B-077E93F9B597}" presName="circle4" presStyleLbl="node1" presStyleIdx="3" presStyleCnt="4"/>
      <dgm:spPr/>
      <dgm:t>
        <a:bodyPr/>
        <a:lstStyle/>
        <a:p>
          <a:endParaRPr lang="en-US"/>
        </a:p>
      </dgm:t>
    </dgm:pt>
    <dgm:pt modelId="{B95B4BF2-3884-462E-BFBD-E7EFD5B06504}" type="pres">
      <dgm:prSet presAssocID="{4FDD45E0-A64F-4B28-958B-077E93F9B597}" presName="rect4" presStyleLbl="alignAcc1" presStyleIdx="3" presStyleCnt="4"/>
      <dgm:spPr/>
      <dgm:t>
        <a:bodyPr/>
        <a:lstStyle/>
        <a:p>
          <a:endParaRPr lang="en-US"/>
        </a:p>
      </dgm:t>
    </dgm:pt>
    <dgm:pt modelId="{5B805364-A7BB-4406-965D-303A909F41C2}" type="pres">
      <dgm:prSet presAssocID="{3AA62B80-45B0-4967-B120-476AAF82C424}" presName="rect1ParTxNoCh" presStyleLbl="alignAcc1" presStyleIdx="3" presStyleCnt="4">
        <dgm:presLayoutVars>
          <dgm:chMax val="1"/>
          <dgm:bulletEnabled val="1"/>
        </dgm:presLayoutVars>
      </dgm:prSet>
      <dgm:spPr/>
      <dgm:t>
        <a:bodyPr/>
        <a:lstStyle/>
        <a:p>
          <a:endParaRPr lang="en-US"/>
        </a:p>
      </dgm:t>
    </dgm:pt>
    <dgm:pt modelId="{8CA0FF1C-FD6A-4E94-9069-E52F5A60ED08}" type="pres">
      <dgm:prSet presAssocID="{E1A6C5CC-C813-4115-9D58-E72FD5BDADF9}" presName="rect2ParTxNoCh" presStyleLbl="alignAcc1" presStyleIdx="3" presStyleCnt="4">
        <dgm:presLayoutVars>
          <dgm:chMax val="1"/>
          <dgm:bulletEnabled val="1"/>
        </dgm:presLayoutVars>
      </dgm:prSet>
      <dgm:spPr/>
      <dgm:t>
        <a:bodyPr/>
        <a:lstStyle/>
        <a:p>
          <a:endParaRPr lang="en-US"/>
        </a:p>
      </dgm:t>
    </dgm:pt>
    <dgm:pt modelId="{BC42DFAB-DB79-48C0-AA11-29B999EBBE7C}" type="pres">
      <dgm:prSet presAssocID="{7A8AFC20-4B42-4E15-94DA-18B0B7644061}" presName="rect3ParTxNoCh" presStyleLbl="alignAcc1" presStyleIdx="3" presStyleCnt="4">
        <dgm:presLayoutVars>
          <dgm:chMax val="1"/>
          <dgm:bulletEnabled val="1"/>
        </dgm:presLayoutVars>
      </dgm:prSet>
      <dgm:spPr/>
      <dgm:t>
        <a:bodyPr/>
        <a:lstStyle/>
        <a:p>
          <a:endParaRPr lang="en-US"/>
        </a:p>
      </dgm:t>
    </dgm:pt>
    <dgm:pt modelId="{9F39BD70-2642-4AC0-B2B8-540F33359E1A}" type="pres">
      <dgm:prSet presAssocID="{4FDD45E0-A64F-4B28-958B-077E93F9B597}" presName="rect4ParTxNoCh" presStyleLbl="alignAcc1" presStyleIdx="3" presStyleCnt="4">
        <dgm:presLayoutVars>
          <dgm:chMax val="1"/>
          <dgm:bulletEnabled val="1"/>
        </dgm:presLayoutVars>
      </dgm:prSet>
      <dgm:spPr/>
      <dgm:t>
        <a:bodyPr/>
        <a:lstStyle/>
        <a:p>
          <a:endParaRPr lang="en-US"/>
        </a:p>
      </dgm:t>
    </dgm:pt>
  </dgm:ptLst>
  <dgm:cxnLst>
    <dgm:cxn modelId="{DBBE3CFD-D761-8F4B-AED5-38C9885A0CF5}" type="presOf" srcId="{3AA62B80-45B0-4967-B120-476AAF82C424}" destId="{B33F77C4-D7FE-458F-A920-3EEC6DF7E33D}" srcOrd="0" destOrd="0" presId="urn:microsoft.com/office/officeart/2005/8/layout/target3"/>
    <dgm:cxn modelId="{9326DAAC-5231-F34C-AF5F-9E681BCFFE9A}" type="presOf" srcId="{E1A6C5CC-C813-4115-9D58-E72FD5BDADF9}" destId="{8CA0FF1C-FD6A-4E94-9069-E52F5A60ED08}" srcOrd="1" destOrd="0" presId="urn:microsoft.com/office/officeart/2005/8/layout/target3"/>
    <dgm:cxn modelId="{AC395C57-AA6E-4444-BF4C-D788805C350C}" srcId="{E8AAA30D-868C-4857-B4EC-B896FCDAA330}" destId="{7A8AFC20-4B42-4E15-94DA-18B0B7644061}" srcOrd="2" destOrd="0" parTransId="{A7CD6ED8-052F-44AF-979B-FAE72536372D}" sibTransId="{265D0623-6265-4CC0-82F6-91FD6E9884F1}"/>
    <dgm:cxn modelId="{F4B8AB92-6790-7340-AFE2-88D6AE0CFB01}" type="presOf" srcId="{4FDD45E0-A64F-4B28-958B-077E93F9B597}" destId="{B95B4BF2-3884-462E-BFBD-E7EFD5B06504}" srcOrd="0" destOrd="0" presId="urn:microsoft.com/office/officeart/2005/8/layout/target3"/>
    <dgm:cxn modelId="{AC8F5A05-C077-EA45-B468-CD95BA4A6D75}" type="presOf" srcId="{3AA62B80-45B0-4967-B120-476AAF82C424}" destId="{5B805364-A7BB-4406-965D-303A909F41C2}" srcOrd="1" destOrd="0" presId="urn:microsoft.com/office/officeart/2005/8/layout/target3"/>
    <dgm:cxn modelId="{7156DCFB-8FD3-8448-A869-7F924C2EE5F0}" type="presOf" srcId="{7A8AFC20-4B42-4E15-94DA-18B0B7644061}" destId="{BC42DFAB-DB79-48C0-AA11-29B999EBBE7C}" srcOrd="1" destOrd="0" presId="urn:microsoft.com/office/officeart/2005/8/layout/target3"/>
    <dgm:cxn modelId="{D6388B1E-A2EE-DB44-B2E1-45A2A1B77F68}" type="presOf" srcId="{E1A6C5CC-C813-4115-9D58-E72FD5BDADF9}" destId="{284CF27D-4097-4818-B29B-1C44BFEB44B2}" srcOrd="0" destOrd="0" presId="urn:microsoft.com/office/officeart/2005/8/layout/target3"/>
    <dgm:cxn modelId="{3F3B2068-BF76-FD42-B0CE-6E811C77CCB1}" type="presOf" srcId="{7A8AFC20-4B42-4E15-94DA-18B0B7644061}" destId="{33FA6A7C-5C9D-4E7C-BA92-AE9EDA325F5A}" srcOrd="0" destOrd="0" presId="urn:microsoft.com/office/officeart/2005/8/layout/target3"/>
    <dgm:cxn modelId="{AF2DE902-66BB-594B-8B34-F0C7B70745A0}" type="presOf" srcId="{E8AAA30D-868C-4857-B4EC-B896FCDAA330}" destId="{0E7CE20F-C00D-4D08-A32A-3A24100DEBB3}" srcOrd="0" destOrd="0" presId="urn:microsoft.com/office/officeart/2005/8/layout/target3"/>
    <dgm:cxn modelId="{231B9800-648C-C445-B500-A0E6566B88D7}" type="presOf" srcId="{4FDD45E0-A64F-4B28-958B-077E93F9B597}" destId="{9F39BD70-2642-4AC0-B2B8-540F33359E1A}" srcOrd="1" destOrd="0" presId="urn:microsoft.com/office/officeart/2005/8/layout/target3"/>
    <dgm:cxn modelId="{2E706FE1-EA4A-499D-B712-2C71C01B7CC1}" srcId="{E8AAA30D-868C-4857-B4EC-B896FCDAA330}" destId="{4FDD45E0-A64F-4B28-958B-077E93F9B597}" srcOrd="3" destOrd="0" parTransId="{779F5449-5222-4233-9C45-4D5A80810E2D}" sibTransId="{DDE80FD5-43FE-41C1-979C-002E59241D54}"/>
    <dgm:cxn modelId="{001B4D83-F9B8-4495-8B1F-8EA0E1486255}" srcId="{E8AAA30D-868C-4857-B4EC-B896FCDAA330}" destId="{E1A6C5CC-C813-4115-9D58-E72FD5BDADF9}" srcOrd="1" destOrd="0" parTransId="{6EFEDF3D-E53C-460E-9B20-9A64E2F84154}" sibTransId="{E242592B-CFB1-4DE5-81B0-4BA2E72A9967}"/>
    <dgm:cxn modelId="{2ACB96FD-D107-4F55-AD9B-2F7F5323CC3E}" srcId="{E8AAA30D-868C-4857-B4EC-B896FCDAA330}" destId="{3AA62B80-45B0-4967-B120-476AAF82C424}" srcOrd="0" destOrd="0" parTransId="{18F8B977-64DA-4F20-9BA5-F07C297F21FB}" sibTransId="{E1BD352D-BC2D-4319-BA77-8233BDC0B0EC}"/>
    <dgm:cxn modelId="{D021EE5F-E70D-B843-B4DD-B9A75519C0EA}" type="presParOf" srcId="{0E7CE20F-C00D-4D08-A32A-3A24100DEBB3}" destId="{62DA5356-B537-4252-8DD0-8B87CB9D8AB1}" srcOrd="0" destOrd="0" presId="urn:microsoft.com/office/officeart/2005/8/layout/target3"/>
    <dgm:cxn modelId="{4C9C79F3-BCD2-1049-B1D3-3F075323B9AD}" type="presParOf" srcId="{0E7CE20F-C00D-4D08-A32A-3A24100DEBB3}" destId="{87D78012-44DD-4B24-9522-912451D9F759}" srcOrd="1" destOrd="0" presId="urn:microsoft.com/office/officeart/2005/8/layout/target3"/>
    <dgm:cxn modelId="{641E8239-8BF8-B441-B06F-E55E22280B4C}" type="presParOf" srcId="{0E7CE20F-C00D-4D08-A32A-3A24100DEBB3}" destId="{B33F77C4-D7FE-458F-A920-3EEC6DF7E33D}" srcOrd="2" destOrd="0" presId="urn:microsoft.com/office/officeart/2005/8/layout/target3"/>
    <dgm:cxn modelId="{D333C005-4125-C244-ABDE-93297F6F97C7}" type="presParOf" srcId="{0E7CE20F-C00D-4D08-A32A-3A24100DEBB3}" destId="{29A9C9CF-6415-402F-839C-D45E7F242F9F}" srcOrd="3" destOrd="0" presId="urn:microsoft.com/office/officeart/2005/8/layout/target3"/>
    <dgm:cxn modelId="{A91B5EFA-F849-8145-B6C9-1583B4C4BEB3}" type="presParOf" srcId="{0E7CE20F-C00D-4D08-A32A-3A24100DEBB3}" destId="{4E0F5D08-7D52-456A-B354-A76960085935}" srcOrd="4" destOrd="0" presId="urn:microsoft.com/office/officeart/2005/8/layout/target3"/>
    <dgm:cxn modelId="{501A2E85-AC60-7F4C-90A2-E9672BD76B47}" type="presParOf" srcId="{0E7CE20F-C00D-4D08-A32A-3A24100DEBB3}" destId="{284CF27D-4097-4818-B29B-1C44BFEB44B2}" srcOrd="5" destOrd="0" presId="urn:microsoft.com/office/officeart/2005/8/layout/target3"/>
    <dgm:cxn modelId="{2E1B83F2-80C6-0442-AD89-835082276A21}" type="presParOf" srcId="{0E7CE20F-C00D-4D08-A32A-3A24100DEBB3}" destId="{D0368EC2-2C54-44D9-A58C-D3E8582FFF42}" srcOrd="6" destOrd="0" presId="urn:microsoft.com/office/officeart/2005/8/layout/target3"/>
    <dgm:cxn modelId="{5365F829-E6F6-B543-8584-91D74DC17382}" type="presParOf" srcId="{0E7CE20F-C00D-4D08-A32A-3A24100DEBB3}" destId="{80F4EF69-32A4-4BAB-91F6-05832328BD80}" srcOrd="7" destOrd="0" presId="urn:microsoft.com/office/officeart/2005/8/layout/target3"/>
    <dgm:cxn modelId="{329E1701-E5C3-1244-8B15-F7926B4DB934}" type="presParOf" srcId="{0E7CE20F-C00D-4D08-A32A-3A24100DEBB3}" destId="{33FA6A7C-5C9D-4E7C-BA92-AE9EDA325F5A}" srcOrd="8" destOrd="0" presId="urn:microsoft.com/office/officeart/2005/8/layout/target3"/>
    <dgm:cxn modelId="{486068B4-924A-DA47-9E94-4A07CA0C2884}" type="presParOf" srcId="{0E7CE20F-C00D-4D08-A32A-3A24100DEBB3}" destId="{C9312F2F-C5A1-4413-979D-02A15C3261E4}" srcOrd="9" destOrd="0" presId="urn:microsoft.com/office/officeart/2005/8/layout/target3"/>
    <dgm:cxn modelId="{53A6664F-8D3C-394E-A002-90682DD52608}" type="presParOf" srcId="{0E7CE20F-C00D-4D08-A32A-3A24100DEBB3}" destId="{BB5ED876-1F2B-44D7-88D4-C60D3A6F9149}" srcOrd="10" destOrd="0" presId="urn:microsoft.com/office/officeart/2005/8/layout/target3"/>
    <dgm:cxn modelId="{BAC45530-4959-3948-9341-36B245B120D0}" type="presParOf" srcId="{0E7CE20F-C00D-4D08-A32A-3A24100DEBB3}" destId="{B95B4BF2-3884-462E-BFBD-E7EFD5B06504}" srcOrd="11" destOrd="0" presId="urn:microsoft.com/office/officeart/2005/8/layout/target3"/>
    <dgm:cxn modelId="{EB2A3BC2-8C61-2142-B4D7-738EC5736450}" type="presParOf" srcId="{0E7CE20F-C00D-4D08-A32A-3A24100DEBB3}" destId="{5B805364-A7BB-4406-965D-303A909F41C2}" srcOrd="12" destOrd="0" presId="urn:microsoft.com/office/officeart/2005/8/layout/target3"/>
    <dgm:cxn modelId="{6E95540A-0EEE-EA46-AD3F-5A93FE69CDC4}" type="presParOf" srcId="{0E7CE20F-C00D-4D08-A32A-3A24100DEBB3}" destId="{8CA0FF1C-FD6A-4E94-9069-E52F5A60ED08}" srcOrd="13" destOrd="0" presId="urn:microsoft.com/office/officeart/2005/8/layout/target3"/>
    <dgm:cxn modelId="{C40D9FB4-62FF-3B42-9F66-F9306E4104B2}" type="presParOf" srcId="{0E7CE20F-C00D-4D08-A32A-3A24100DEBB3}" destId="{BC42DFAB-DB79-48C0-AA11-29B999EBBE7C}" srcOrd="14" destOrd="0" presId="urn:microsoft.com/office/officeart/2005/8/layout/target3"/>
    <dgm:cxn modelId="{3FCA25A8-A364-DD49-ADAC-E7F1E44C79EE}" type="presParOf" srcId="{0E7CE20F-C00D-4D08-A32A-3A24100DEBB3}" destId="{9F39BD70-2642-4AC0-B2B8-540F33359E1A}"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D64B1-368B-4A61-A48D-50C68040DE27}">
      <dsp:nvSpPr>
        <dsp:cNvPr id="0" name=""/>
        <dsp:cNvSpPr/>
      </dsp:nvSpPr>
      <dsp:spPr>
        <a:xfrm>
          <a:off x="30" y="202654"/>
          <a:ext cx="2955391" cy="96723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dirty="0" smtClean="0"/>
            <a:t>Business objectives  </a:t>
          </a:r>
          <a:endParaRPr lang="en-US" sz="2700" kern="1200" dirty="0"/>
        </a:p>
      </dsp:txBody>
      <dsp:txXfrm>
        <a:off x="30" y="202654"/>
        <a:ext cx="2955391" cy="967235"/>
      </dsp:txXfrm>
    </dsp:sp>
    <dsp:sp modelId="{1E8DA66C-F1E4-406A-95DB-2ADB228D16C7}">
      <dsp:nvSpPr>
        <dsp:cNvPr id="0" name=""/>
        <dsp:cNvSpPr/>
      </dsp:nvSpPr>
      <dsp:spPr>
        <a:xfrm>
          <a:off x="30" y="1169890"/>
          <a:ext cx="2955391" cy="274225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smtClean="0"/>
            <a:t>Build profitable customer relationships</a:t>
          </a:r>
          <a:endParaRPr lang="en-US" sz="2700" kern="1200" dirty="0"/>
        </a:p>
        <a:p>
          <a:pPr marL="228600" lvl="1" indent="-228600" algn="l" defTabSz="1200150" rtl="0">
            <a:lnSpc>
              <a:spcPct val="90000"/>
            </a:lnSpc>
            <a:spcBef>
              <a:spcPct val="0"/>
            </a:spcBef>
            <a:spcAft>
              <a:spcPct val="15000"/>
            </a:spcAft>
            <a:buChar char="••"/>
          </a:pPr>
          <a:r>
            <a:rPr lang="en-US" sz="2700" b="0" kern="1200" dirty="0" smtClean="0"/>
            <a:t>Invest in research</a:t>
          </a:r>
          <a:endParaRPr lang="en-US" sz="2700" kern="1200" dirty="0"/>
        </a:p>
        <a:p>
          <a:pPr marL="228600" lvl="1" indent="-228600" algn="l" defTabSz="1200150" rtl="0">
            <a:lnSpc>
              <a:spcPct val="90000"/>
            </a:lnSpc>
            <a:spcBef>
              <a:spcPct val="0"/>
            </a:spcBef>
            <a:spcAft>
              <a:spcPct val="15000"/>
            </a:spcAft>
            <a:buChar char="••"/>
          </a:pPr>
          <a:r>
            <a:rPr lang="en-US" sz="2700" b="0" kern="1200" dirty="0" smtClean="0"/>
            <a:t>Improve profits</a:t>
          </a:r>
          <a:endParaRPr lang="en-US" sz="2700" kern="1200" dirty="0"/>
        </a:p>
      </dsp:txBody>
      <dsp:txXfrm>
        <a:off x="30" y="1169890"/>
        <a:ext cx="2955391" cy="2742254"/>
      </dsp:txXfrm>
    </dsp:sp>
    <dsp:sp modelId="{BBF4D3C0-2DEE-46A2-BCD0-D9DCDFEE486C}">
      <dsp:nvSpPr>
        <dsp:cNvPr id="0" name=""/>
        <dsp:cNvSpPr/>
      </dsp:nvSpPr>
      <dsp:spPr>
        <a:xfrm>
          <a:off x="3369177" y="202654"/>
          <a:ext cx="2955391" cy="967235"/>
        </a:xfrm>
        <a:prstGeom prst="rect">
          <a:avLst/>
        </a:prstGeom>
        <a:solidFill>
          <a:schemeClr val="accent2">
            <a:hueOff val="-3520061"/>
            <a:satOff val="-29689"/>
            <a:lumOff val="10589"/>
            <a:alphaOff val="0"/>
          </a:schemeClr>
        </a:solidFill>
        <a:ln w="25400" cap="flat" cmpd="sng" algn="ctr">
          <a:solidFill>
            <a:schemeClr val="accent2">
              <a:hueOff val="-3520061"/>
              <a:satOff val="-29689"/>
              <a:lumOff val="1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dirty="0" smtClean="0"/>
            <a:t>Marketing objectives</a:t>
          </a:r>
          <a:endParaRPr lang="en-US" sz="2700" kern="1200" dirty="0"/>
        </a:p>
      </dsp:txBody>
      <dsp:txXfrm>
        <a:off x="3369177" y="202654"/>
        <a:ext cx="2955391" cy="967235"/>
      </dsp:txXfrm>
    </dsp:sp>
    <dsp:sp modelId="{BD52AD3B-B31A-4386-AE3B-6D0487278EAB}">
      <dsp:nvSpPr>
        <dsp:cNvPr id="0" name=""/>
        <dsp:cNvSpPr/>
      </dsp:nvSpPr>
      <dsp:spPr>
        <a:xfrm>
          <a:off x="3369177" y="1169890"/>
          <a:ext cx="2955391" cy="2742254"/>
        </a:xfrm>
        <a:prstGeom prst="rect">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smtClean="0"/>
            <a:t>Increase market share</a:t>
          </a:r>
          <a:endParaRPr lang="en-US" sz="2700" kern="1200" dirty="0"/>
        </a:p>
        <a:p>
          <a:pPr marL="228600" lvl="1" indent="-228600" algn="l" defTabSz="1200150" rtl="0">
            <a:lnSpc>
              <a:spcPct val="90000"/>
            </a:lnSpc>
            <a:spcBef>
              <a:spcPct val="0"/>
            </a:spcBef>
            <a:spcAft>
              <a:spcPct val="15000"/>
            </a:spcAft>
            <a:buChar char="••"/>
          </a:pPr>
          <a:r>
            <a:rPr lang="en-US" sz="2700" b="0" kern="1200" dirty="0" smtClean="0"/>
            <a:t>Create local partnerships</a:t>
          </a:r>
          <a:endParaRPr lang="en-US" sz="2700" kern="1200" dirty="0"/>
        </a:p>
        <a:p>
          <a:pPr marL="228600" lvl="1" indent="-228600" algn="l" defTabSz="1200150" rtl="0">
            <a:lnSpc>
              <a:spcPct val="90000"/>
            </a:lnSpc>
            <a:spcBef>
              <a:spcPct val="0"/>
            </a:spcBef>
            <a:spcAft>
              <a:spcPct val="15000"/>
            </a:spcAft>
            <a:buChar char="••"/>
          </a:pPr>
          <a:r>
            <a:rPr lang="en-US" sz="2700" b="0" kern="1200" dirty="0" smtClean="0"/>
            <a:t>Increase promotion</a:t>
          </a:r>
          <a:endParaRPr lang="en-US" sz="2700" kern="1200" dirty="0"/>
        </a:p>
      </dsp:txBody>
      <dsp:txXfrm>
        <a:off x="3369177" y="1169890"/>
        <a:ext cx="2955391" cy="2742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C054-4A48-4384-B388-55B3B8C66D66}">
      <dsp:nvSpPr>
        <dsp:cNvPr id="0" name=""/>
        <dsp:cNvSpPr/>
      </dsp:nvSpPr>
      <dsp:spPr>
        <a:xfrm>
          <a:off x="0" y="0"/>
          <a:ext cx="6023610" cy="11658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t>Identify key businesses (strategic business units, or SBUs) that make up the company</a:t>
          </a:r>
          <a:endParaRPr lang="en-US" sz="2200" kern="1200" dirty="0"/>
        </a:p>
      </dsp:txBody>
      <dsp:txXfrm>
        <a:off x="34147" y="34147"/>
        <a:ext cx="4765555" cy="1097566"/>
      </dsp:txXfrm>
    </dsp:sp>
    <dsp:sp modelId="{DF9EBD3E-B122-4754-9E37-5D4DC2A2CA46}">
      <dsp:nvSpPr>
        <dsp:cNvPr id="0" name=""/>
        <dsp:cNvSpPr/>
      </dsp:nvSpPr>
      <dsp:spPr>
        <a:xfrm>
          <a:off x="531494" y="1360170"/>
          <a:ext cx="6023610" cy="1165860"/>
        </a:xfrm>
        <a:prstGeom prst="roundRect">
          <a:avLst>
            <a:gd name="adj" fmla="val 10000"/>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t>Assess the attractiveness of its various SBUs</a:t>
          </a:r>
          <a:endParaRPr lang="en-US" sz="2200" kern="1200" dirty="0"/>
        </a:p>
      </dsp:txBody>
      <dsp:txXfrm>
        <a:off x="565641" y="1394317"/>
        <a:ext cx="4666012" cy="1097566"/>
      </dsp:txXfrm>
    </dsp:sp>
    <dsp:sp modelId="{12293353-82A9-4758-B571-62293C7C5D86}">
      <dsp:nvSpPr>
        <dsp:cNvPr id="0" name=""/>
        <dsp:cNvSpPr/>
      </dsp:nvSpPr>
      <dsp:spPr>
        <a:xfrm>
          <a:off x="1062989" y="2720340"/>
          <a:ext cx="6023610" cy="1165860"/>
        </a:xfrm>
        <a:prstGeom prst="roundRect">
          <a:avLst>
            <a:gd name="adj" fmla="val 10000"/>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smtClean="0"/>
            <a:t>Decide how much support each SBU deserves</a:t>
          </a:r>
          <a:endParaRPr lang="en-US" sz="2200" kern="1200" dirty="0"/>
        </a:p>
      </dsp:txBody>
      <dsp:txXfrm>
        <a:off x="1097136" y="2754487"/>
        <a:ext cx="4666012" cy="1097566"/>
      </dsp:txXfrm>
    </dsp:sp>
    <dsp:sp modelId="{1080D2A0-7743-45D9-98E9-7AABB09FB232}">
      <dsp:nvSpPr>
        <dsp:cNvPr id="0" name=""/>
        <dsp:cNvSpPr/>
      </dsp:nvSpPr>
      <dsp:spPr>
        <a:xfrm>
          <a:off x="5265801" y="884110"/>
          <a:ext cx="757809" cy="75780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5436308" y="884110"/>
        <a:ext cx="416795" cy="570251"/>
      </dsp:txXfrm>
    </dsp:sp>
    <dsp:sp modelId="{374BBDB2-766E-4E09-874A-FE2D6EB9E71D}">
      <dsp:nvSpPr>
        <dsp:cNvPr id="0" name=""/>
        <dsp:cNvSpPr/>
      </dsp:nvSpPr>
      <dsp:spPr>
        <a:xfrm>
          <a:off x="5797296" y="2236508"/>
          <a:ext cx="757809" cy="757809"/>
        </a:xfrm>
        <a:prstGeom prst="downArrow">
          <a:avLst>
            <a:gd name="adj1" fmla="val 55000"/>
            <a:gd name="adj2" fmla="val 45000"/>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5967803" y="2236508"/>
        <a:ext cx="416795" cy="570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5A005-06D5-4935-B1C8-F6F07966C284}">
      <dsp:nvSpPr>
        <dsp:cNvPr id="0" name=""/>
        <dsp:cNvSpPr/>
      </dsp:nvSpPr>
      <dsp:spPr>
        <a:xfrm>
          <a:off x="0" y="0"/>
          <a:ext cx="3916363" cy="391636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48A0A9-51AA-4F5D-96A8-5577D1AE73AC}">
      <dsp:nvSpPr>
        <dsp:cNvPr id="0" name=""/>
        <dsp:cNvSpPr/>
      </dsp:nvSpPr>
      <dsp:spPr>
        <a:xfrm>
          <a:off x="228602" y="372054"/>
          <a:ext cx="1707918" cy="15273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Market penetration</a:t>
          </a:r>
          <a:endParaRPr lang="en-US" sz="1800" b="1" kern="1200" dirty="0"/>
        </a:p>
      </dsp:txBody>
      <dsp:txXfrm>
        <a:off x="303163" y="446615"/>
        <a:ext cx="1558796" cy="1378259"/>
      </dsp:txXfrm>
    </dsp:sp>
    <dsp:sp modelId="{E7704115-62E4-4853-B26F-ECEB3B39FD8C}">
      <dsp:nvSpPr>
        <dsp:cNvPr id="0" name=""/>
        <dsp:cNvSpPr/>
      </dsp:nvSpPr>
      <dsp:spPr>
        <a:xfrm>
          <a:off x="2066917" y="380997"/>
          <a:ext cx="1879381" cy="1538516"/>
        </a:xfrm>
        <a:prstGeom prst="round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Market development</a:t>
          </a:r>
          <a:endParaRPr lang="en-US" sz="1800" b="1" kern="1200" dirty="0"/>
        </a:p>
      </dsp:txBody>
      <dsp:txXfrm>
        <a:off x="2142021" y="456101"/>
        <a:ext cx="1729173" cy="1388308"/>
      </dsp:txXfrm>
    </dsp:sp>
    <dsp:sp modelId="{7FCF8F06-3605-43C2-BD96-1D744B969482}">
      <dsp:nvSpPr>
        <dsp:cNvPr id="0" name=""/>
        <dsp:cNvSpPr/>
      </dsp:nvSpPr>
      <dsp:spPr>
        <a:xfrm>
          <a:off x="228594" y="2016926"/>
          <a:ext cx="1707933" cy="1527381"/>
        </a:xfrm>
        <a:prstGeom prst="round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Product development</a:t>
          </a:r>
          <a:endParaRPr lang="en-US" sz="1800" b="1" kern="1200" dirty="0"/>
        </a:p>
      </dsp:txBody>
      <dsp:txXfrm>
        <a:off x="303155" y="2091487"/>
        <a:ext cx="1558811" cy="1378259"/>
      </dsp:txXfrm>
    </dsp:sp>
    <dsp:sp modelId="{45FADDAC-5387-474D-9D7D-D95D0586A09C}">
      <dsp:nvSpPr>
        <dsp:cNvPr id="0" name=""/>
        <dsp:cNvSpPr/>
      </dsp:nvSpPr>
      <dsp:spPr>
        <a:xfrm>
          <a:off x="2092547" y="2016926"/>
          <a:ext cx="1879381" cy="1527381"/>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Diversification</a:t>
          </a:r>
          <a:endParaRPr lang="en-US" sz="1800" b="1" kern="1200" dirty="0"/>
        </a:p>
      </dsp:txBody>
      <dsp:txXfrm>
        <a:off x="2167108" y="2091487"/>
        <a:ext cx="1730259" cy="1378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DC57D-8C21-4215-8E0A-01A75B242CFB}">
      <dsp:nvSpPr>
        <dsp:cNvPr id="0" name=""/>
        <dsp:cNvSpPr/>
      </dsp:nvSpPr>
      <dsp:spPr>
        <a:xfrm>
          <a:off x="67613" y="379386"/>
          <a:ext cx="1500187" cy="9001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Executive summary</a:t>
          </a:r>
          <a:endParaRPr lang="en-US" sz="2000" kern="1200" dirty="0"/>
        </a:p>
      </dsp:txBody>
      <dsp:txXfrm>
        <a:off x="67613" y="379386"/>
        <a:ext cx="1500187" cy="900112"/>
      </dsp:txXfrm>
    </dsp:sp>
    <dsp:sp modelId="{91FE4645-48AA-4318-83FA-AD2F1C958675}">
      <dsp:nvSpPr>
        <dsp:cNvPr id="0" name=""/>
        <dsp:cNvSpPr/>
      </dsp:nvSpPr>
      <dsp:spPr>
        <a:xfrm>
          <a:off x="1650206" y="366712"/>
          <a:ext cx="1500187" cy="900112"/>
        </a:xfrm>
        <a:prstGeom prst="rect">
          <a:avLst/>
        </a:prstGeom>
        <a:solidFill>
          <a:schemeClr val="accent2">
            <a:hueOff val="-502866"/>
            <a:satOff val="-4241"/>
            <a:lumOff val="15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Marketing situation</a:t>
          </a:r>
          <a:endParaRPr lang="en-US" sz="2000" kern="1200" dirty="0"/>
        </a:p>
      </dsp:txBody>
      <dsp:txXfrm>
        <a:off x="1650206" y="366712"/>
        <a:ext cx="1500187" cy="900112"/>
      </dsp:txXfrm>
    </dsp:sp>
    <dsp:sp modelId="{082DBAD2-656A-43B0-AAA6-D5A6DE1E59D1}">
      <dsp:nvSpPr>
        <dsp:cNvPr id="0" name=""/>
        <dsp:cNvSpPr/>
      </dsp:nvSpPr>
      <dsp:spPr>
        <a:xfrm>
          <a:off x="3300412" y="366712"/>
          <a:ext cx="1500187" cy="900112"/>
        </a:xfrm>
        <a:prstGeom prst="rect">
          <a:avLst/>
        </a:prstGeom>
        <a:solidFill>
          <a:schemeClr val="accent2">
            <a:hueOff val="-1005732"/>
            <a:satOff val="-8483"/>
            <a:lumOff val="3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Threats and opportunities</a:t>
          </a:r>
          <a:endParaRPr lang="en-US" sz="1800" kern="1200" dirty="0"/>
        </a:p>
      </dsp:txBody>
      <dsp:txXfrm>
        <a:off x="3300412" y="366712"/>
        <a:ext cx="1500187" cy="900112"/>
      </dsp:txXfrm>
    </dsp:sp>
    <dsp:sp modelId="{58D50F3F-95C6-4E34-876B-AF1424B6D58C}">
      <dsp:nvSpPr>
        <dsp:cNvPr id="0" name=""/>
        <dsp:cNvSpPr/>
      </dsp:nvSpPr>
      <dsp:spPr>
        <a:xfrm>
          <a:off x="0" y="1416843"/>
          <a:ext cx="1500187" cy="900112"/>
        </a:xfrm>
        <a:prstGeom prst="rect">
          <a:avLst/>
        </a:prstGeom>
        <a:solidFill>
          <a:schemeClr val="accent2">
            <a:hueOff val="-1508597"/>
            <a:satOff val="-12724"/>
            <a:lumOff val="4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Objective and issues</a:t>
          </a:r>
          <a:endParaRPr lang="en-US" sz="2000" kern="1200" dirty="0"/>
        </a:p>
      </dsp:txBody>
      <dsp:txXfrm>
        <a:off x="0" y="1416843"/>
        <a:ext cx="1500187" cy="900112"/>
      </dsp:txXfrm>
    </dsp:sp>
    <dsp:sp modelId="{15E4A051-4CD7-1846-8C77-89F6914BC43D}">
      <dsp:nvSpPr>
        <dsp:cNvPr id="0" name=""/>
        <dsp:cNvSpPr/>
      </dsp:nvSpPr>
      <dsp:spPr>
        <a:xfrm>
          <a:off x="1650206" y="1416843"/>
          <a:ext cx="1500187" cy="900112"/>
        </a:xfrm>
        <a:prstGeom prst="rect">
          <a:avLst/>
        </a:prstGeom>
        <a:solidFill>
          <a:schemeClr val="accent2">
            <a:hueOff val="-2011463"/>
            <a:satOff val="-16965"/>
            <a:lumOff val="6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Marketing strategy</a:t>
          </a:r>
          <a:endParaRPr lang="en-US" sz="2000" kern="1200" dirty="0"/>
        </a:p>
      </dsp:txBody>
      <dsp:txXfrm>
        <a:off x="1650206" y="1416843"/>
        <a:ext cx="1500187" cy="900112"/>
      </dsp:txXfrm>
    </dsp:sp>
    <dsp:sp modelId="{7D9337AF-47E3-441E-AB4D-1E5C9FDA4596}">
      <dsp:nvSpPr>
        <dsp:cNvPr id="0" name=""/>
        <dsp:cNvSpPr/>
      </dsp:nvSpPr>
      <dsp:spPr>
        <a:xfrm>
          <a:off x="3300412" y="1416843"/>
          <a:ext cx="1500187" cy="900112"/>
        </a:xfrm>
        <a:prstGeom prst="rect">
          <a:avLst/>
        </a:prstGeom>
        <a:solidFill>
          <a:schemeClr val="accent2">
            <a:hueOff val="-2514329"/>
            <a:satOff val="-21206"/>
            <a:lumOff val="7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Action programs</a:t>
          </a:r>
          <a:endParaRPr lang="en-US" sz="2000" kern="1200" dirty="0"/>
        </a:p>
      </dsp:txBody>
      <dsp:txXfrm>
        <a:off x="3300412" y="1416843"/>
        <a:ext cx="1500187" cy="900112"/>
      </dsp:txXfrm>
    </dsp:sp>
    <dsp:sp modelId="{2311F985-EB74-4288-897A-349B85B2EF2B}">
      <dsp:nvSpPr>
        <dsp:cNvPr id="0" name=""/>
        <dsp:cNvSpPr/>
      </dsp:nvSpPr>
      <dsp:spPr>
        <a:xfrm>
          <a:off x="825103" y="2466975"/>
          <a:ext cx="1500187" cy="900112"/>
        </a:xfrm>
        <a:prstGeom prst="rect">
          <a:avLst/>
        </a:prstGeom>
        <a:solidFill>
          <a:schemeClr val="accent2">
            <a:hueOff val="-3017195"/>
            <a:satOff val="-25448"/>
            <a:lumOff val="90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Budgets</a:t>
          </a:r>
          <a:endParaRPr lang="en-US" sz="2000" kern="1200" dirty="0"/>
        </a:p>
      </dsp:txBody>
      <dsp:txXfrm>
        <a:off x="825103" y="2466975"/>
        <a:ext cx="1500187" cy="900112"/>
      </dsp:txXfrm>
    </dsp:sp>
    <dsp:sp modelId="{3A435F80-4C14-4271-AA30-89100DC1CA35}">
      <dsp:nvSpPr>
        <dsp:cNvPr id="0" name=""/>
        <dsp:cNvSpPr/>
      </dsp:nvSpPr>
      <dsp:spPr>
        <a:xfrm>
          <a:off x="2475309" y="2466975"/>
          <a:ext cx="1500187" cy="900112"/>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Controls</a:t>
          </a:r>
          <a:endParaRPr lang="en-US" sz="2000" kern="1200" dirty="0"/>
        </a:p>
      </dsp:txBody>
      <dsp:txXfrm>
        <a:off x="2475309" y="2466975"/>
        <a:ext cx="1500187" cy="900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A5356-B537-4252-8DD0-8B87CB9D8AB1}">
      <dsp:nvSpPr>
        <dsp:cNvPr id="0" name=""/>
        <dsp:cNvSpPr/>
      </dsp:nvSpPr>
      <dsp:spPr>
        <a:xfrm>
          <a:off x="0" y="0"/>
          <a:ext cx="4114800" cy="411480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F77C4-D7FE-458F-A920-3EEC6DF7E33D}">
      <dsp:nvSpPr>
        <dsp:cNvPr id="0" name=""/>
        <dsp:cNvSpPr/>
      </dsp:nvSpPr>
      <dsp:spPr>
        <a:xfrm>
          <a:off x="2057400" y="0"/>
          <a:ext cx="5715000" cy="411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Functional organization</a:t>
          </a:r>
          <a:endParaRPr lang="en-US" sz="2800" kern="1200" dirty="0"/>
        </a:p>
      </dsp:txBody>
      <dsp:txXfrm>
        <a:off x="2057400" y="0"/>
        <a:ext cx="5715000" cy="874394"/>
      </dsp:txXfrm>
    </dsp:sp>
    <dsp:sp modelId="{4E0F5D08-7D52-456A-B354-A76960085935}">
      <dsp:nvSpPr>
        <dsp:cNvPr id="0" name=""/>
        <dsp:cNvSpPr/>
      </dsp:nvSpPr>
      <dsp:spPr>
        <a:xfrm>
          <a:off x="540067" y="874394"/>
          <a:ext cx="3034665" cy="3034665"/>
        </a:xfrm>
        <a:prstGeom prst="pie">
          <a:avLst>
            <a:gd name="adj1" fmla="val 5400000"/>
            <a:gd name="adj2" fmla="val 16200000"/>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CF27D-4097-4818-B29B-1C44BFEB44B2}">
      <dsp:nvSpPr>
        <dsp:cNvPr id="0" name=""/>
        <dsp:cNvSpPr/>
      </dsp:nvSpPr>
      <dsp:spPr>
        <a:xfrm>
          <a:off x="2057400" y="874394"/>
          <a:ext cx="5715000" cy="3034665"/>
        </a:xfrm>
        <a:prstGeom prst="rect">
          <a:avLst/>
        </a:prstGeom>
        <a:solidFill>
          <a:schemeClr val="lt1">
            <a:alpha val="90000"/>
            <a:hueOff val="0"/>
            <a:satOff val="0"/>
            <a:lumOff val="0"/>
            <a:alphaOff val="0"/>
          </a:schemeClr>
        </a:solidFill>
        <a:ln w="25400" cap="flat" cmpd="sng" algn="ctr">
          <a:solidFill>
            <a:schemeClr val="accent2">
              <a:hueOff val="-1173354"/>
              <a:satOff val="-9896"/>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Geographic organization</a:t>
          </a:r>
          <a:endParaRPr lang="en-US" sz="2800" kern="1200" dirty="0"/>
        </a:p>
      </dsp:txBody>
      <dsp:txXfrm>
        <a:off x="2057400" y="874394"/>
        <a:ext cx="5715000" cy="874395"/>
      </dsp:txXfrm>
    </dsp:sp>
    <dsp:sp modelId="{80F4EF69-32A4-4BAB-91F6-05832328BD80}">
      <dsp:nvSpPr>
        <dsp:cNvPr id="0" name=""/>
        <dsp:cNvSpPr/>
      </dsp:nvSpPr>
      <dsp:spPr>
        <a:xfrm>
          <a:off x="1080135" y="1748789"/>
          <a:ext cx="1954530" cy="1954530"/>
        </a:xfrm>
        <a:prstGeom prst="pie">
          <a:avLst>
            <a:gd name="adj1" fmla="val 5400000"/>
            <a:gd name="adj2" fmla="val 16200000"/>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A6A7C-5C9D-4E7C-BA92-AE9EDA325F5A}">
      <dsp:nvSpPr>
        <dsp:cNvPr id="0" name=""/>
        <dsp:cNvSpPr/>
      </dsp:nvSpPr>
      <dsp:spPr>
        <a:xfrm>
          <a:off x="2057400" y="1748789"/>
          <a:ext cx="5715000" cy="1954530"/>
        </a:xfrm>
        <a:prstGeom prst="rect">
          <a:avLst/>
        </a:prstGeom>
        <a:solidFill>
          <a:schemeClr val="lt1">
            <a:alpha val="90000"/>
            <a:hueOff val="0"/>
            <a:satOff val="0"/>
            <a:lumOff val="0"/>
            <a:alphaOff val="0"/>
          </a:schemeClr>
        </a:solidFill>
        <a:ln w="25400" cap="flat" cmpd="sng" algn="ctr">
          <a:solidFill>
            <a:schemeClr val="accent2">
              <a:hueOff val="-2346707"/>
              <a:satOff val="-19793"/>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Product management organization</a:t>
          </a:r>
          <a:endParaRPr lang="en-US" sz="2800" kern="1200" dirty="0"/>
        </a:p>
      </dsp:txBody>
      <dsp:txXfrm>
        <a:off x="2057400" y="1748789"/>
        <a:ext cx="5715000" cy="874395"/>
      </dsp:txXfrm>
    </dsp:sp>
    <dsp:sp modelId="{BB5ED876-1F2B-44D7-88D4-C60D3A6F9149}">
      <dsp:nvSpPr>
        <dsp:cNvPr id="0" name=""/>
        <dsp:cNvSpPr/>
      </dsp:nvSpPr>
      <dsp:spPr>
        <a:xfrm>
          <a:off x="1620202" y="2623184"/>
          <a:ext cx="874395" cy="874395"/>
        </a:xfrm>
        <a:prstGeom prst="pie">
          <a:avLst>
            <a:gd name="adj1" fmla="val 5400000"/>
            <a:gd name="adj2" fmla="val 16200000"/>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B4BF2-3884-462E-BFBD-E7EFD5B06504}">
      <dsp:nvSpPr>
        <dsp:cNvPr id="0" name=""/>
        <dsp:cNvSpPr/>
      </dsp:nvSpPr>
      <dsp:spPr>
        <a:xfrm>
          <a:off x="2057400" y="2623184"/>
          <a:ext cx="5715000" cy="874395"/>
        </a:xfrm>
        <a:prstGeom prst="rect">
          <a:avLst/>
        </a:prstGeom>
        <a:solidFill>
          <a:schemeClr val="lt1">
            <a:alpha val="90000"/>
            <a:hueOff val="0"/>
            <a:satOff val="0"/>
            <a:lumOff val="0"/>
            <a:alphaOff val="0"/>
          </a:schemeClr>
        </a:solidFill>
        <a:ln w="25400" cap="flat" cmpd="sng" algn="ctr">
          <a:solidFill>
            <a:schemeClr val="accent2">
              <a:hueOff val="-3520061"/>
              <a:satOff val="-29689"/>
              <a:lumOff val="10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Market or customer management</a:t>
          </a:r>
          <a:endParaRPr lang="en-US" sz="2800" kern="1200" dirty="0"/>
        </a:p>
      </dsp:txBody>
      <dsp:txXfrm>
        <a:off x="2057400" y="2623184"/>
        <a:ext cx="5715000" cy="8743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9733D22F-F47E-479E-9E6D-5A79C2E5C147}" type="datetime1">
              <a:rPr lang="en-US"/>
              <a:pPr>
                <a:defRPr/>
              </a:pPr>
              <a:t>10/16/13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B1623A8C-65F6-4462-AF33-4494AEABF2AB}" type="slidenum">
              <a:rPr lang="en-US"/>
              <a:pPr>
                <a:defRPr/>
              </a:pPr>
              <a:t>‹#›</a:t>
            </a:fld>
            <a:endParaRPr lang="en-US" dirty="0"/>
          </a:p>
        </p:txBody>
      </p:sp>
    </p:spTree>
    <p:extLst>
      <p:ext uri="{BB962C8B-B14F-4D97-AF65-F5344CB8AC3E}">
        <p14:creationId xmlns:p14="http://schemas.microsoft.com/office/powerpoint/2010/main" val="2026177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endParaRPr lang="en-US" dirty="0" smtClean="0"/>
          </a:p>
        </p:txBody>
      </p:sp>
      <p:sp>
        <p:nvSpPr>
          <p:cNvPr id="13315" name="Slide Number Placeholder 3"/>
          <p:cNvSpPr>
            <a:spLocks noGrp="1"/>
          </p:cNvSpPr>
          <p:nvPr>
            <p:ph type="sldNum" sz="quarter" idx="5"/>
          </p:nvPr>
        </p:nvSpPr>
        <p:spPr bwMode="auto">
          <a:noFill/>
          <a:ln>
            <a:miter lim="800000"/>
            <a:headEnd/>
            <a:tailEnd/>
          </a:ln>
        </p:spPr>
        <p:txBody>
          <a:bodyPr/>
          <a:lstStyle/>
          <a:p>
            <a:fld id="{AC4F6236-A1AE-4494-A0E2-39A601FAAFA8}"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eaLnBrk="1" hangingPunct="1"/>
            <a:r>
              <a:rPr lang="en-US" b="1" smtClean="0"/>
              <a:t>Note to Instructor</a:t>
            </a:r>
          </a:p>
          <a:p>
            <a:pPr eaLnBrk="1" hangingPunct="1"/>
            <a:r>
              <a:rPr lang="en-US" b="1" smtClean="0"/>
              <a:t>Discussion Question</a:t>
            </a:r>
          </a:p>
          <a:p>
            <a:pPr eaLnBrk="1" hangingPunct="1"/>
            <a:r>
              <a:rPr lang="en-US" i="1" smtClean="0"/>
              <a:t>Ask the students to suggest product categories  that might fit in each of the BCG quadrants.</a:t>
            </a:r>
          </a:p>
          <a:p>
            <a:pPr eaLnBrk="1" hangingPunct="1"/>
            <a:endParaRPr lang="en-US" b="1" i="1" smtClean="0">
              <a:latin typeface="Times New Roman" pitchFamily="18" charset="0"/>
            </a:endParaRPr>
          </a:p>
          <a:p>
            <a:r>
              <a:rPr lang="en-US" smtClean="0"/>
              <a:t>The best-known portfolio-planning method is the now-classic Boston Consulting Group (BCG) approach.</a:t>
            </a:r>
          </a:p>
          <a:p>
            <a:r>
              <a:rPr lang="en-US" smtClean="0"/>
              <a:t>A company classifies all its SBUs according to the </a:t>
            </a:r>
            <a:r>
              <a:rPr lang="en-US" b="1" smtClean="0"/>
              <a:t>growth-share matrix</a:t>
            </a:r>
            <a:r>
              <a:rPr lang="en-US" smtClean="0"/>
              <a:t> </a:t>
            </a:r>
          </a:p>
          <a:p>
            <a:r>
              <a:rPr lang="en-US" smtClean="0"/>
              <a:t>On the vertical axis, </a:t>
            </a:r>
            <a:r>
              <a:rPr lang="en-US" i="1" smtClean="0"/>
              <a:t>market growth rate</a:t>
            </a:r>
            <a:r>
              <a:rPr lang="en-US" smtClean="0"/>
              <a:t> provides a measure of market attractiveness. </a:t>
            </a:r>
          </a:p>
          <a:p>
            <a:r>
              <a:rPr lang="en-US" smtClean="0"/>
              <a:t>On the horizontal axis, </a:t>
            </a:r>
            <a:r>
              <a:rPr lang="en-US" i="1" smtClean="0"/>
              <a:t>relative market share</a:t>
            </a:r>
            <a:r>
              <a:rPr lang="en-US" smtClean="0"/>
              <a:t> serves as a measure of company strength in the market.</a:t>
            </a:r>
          </a:p>
          <a:p>
            <a:r>
              <a:rPr lang="en-US" smtClean="0"/>
              <a:t>The growth-share matrix defines four types of SBUs:</a:t>
            </a:r>
          </a:p>
          <a:p>
            <a:pPr eaLnBrk="1" hangingPunct="1"/>
            <a:r>
              <a:rPr lang="en-US" b="1" smtClean="0">
                <a:latin typeface="Times New Roman" pitchFamily="18" charset="0"/>
              </a:rPr>
              <a:t>Stars</a:t>
            </a:r>
            <a:r>
              <a:rPr lang="en-US" smtClean="0">
                <a:latin typeface="Times New Roman" pitchFamily="18" charset="0"/>
              </a:rPr>
              <a:t> are high-growth, high-share businesses or products requiring heavy investment to finance rapid growth. They will eventually turn into cash cows.</a:t>
            </a:r>
          </a:p>
          <a:p>
            <a:pPr eaLnBrk="1" hangingPunct="1"/>
            <a:r>
              <a:rPr lang="en-US" b="1" smtClean="0">
                <a:latin typeface="Times New Roman" pitchFamily="18" charset="0"/>
              </a:rPr>
              <a:t>Cash</a:t>
            </a:r>
            <a:r>
              <a:rPr lang="en-US" smtClean="0">
                <a:latin typeface="Times New Roman" pitchFamily="18" charset="0"/>
              </a:rPr>
              <a:t> </a:t>
            </a:r>
            <a:r>
              <a:rPr lang="en-US" b="1" smtClean="0">
                <a:latin typeface="Times New Roman" pitchFamily="18" charset="0"/>
              </a:rPr>
              <a:t>cows</a:t>
            </a:r>
            <a:r>
              <a:rPr lang="en-US" smtClean="0">
                <a:latin typeface="Times New Roman" pitchFamily="18" charset="0"/>
              </a:rPr>
              <a:t> are low-growth, high-share businesses or products that are established and successful SBUs requiring less investment to maintain market share.</a:t>
            </a:r>
          </a:p>
          <a:p>
            <a:pPr eaLnBrk="1" hangingPunct="1"/>
            <a:r>
              <a:rPr lang="en-US" b="1" smtClean="0">
                <a:latin typeface="Times New Roman" pitchFamily="18" charset="0"/>
              </a:rPr>
              <a:t>Question marks</a:t>
            </a:r>
            <a:r>
              <a:rPr lang="en-US" smtClean="0">
                <a:latin typeface="Times New Roman" pitchFamily="18" charset="0"/>
              </a:rPr>
              <a:t> are low-share business units in high-growth markets requiring a lot of cash to hold their share.</a:t>
            </a:r>
          </a:p>
          <a:p>
            <a:pPr eaLnBrk="1" hangingPunct="1"/>
            <a:r>
              <a:rPr lang="en-US" b="1" smtClean="0">
                <a:latin typeface="Times New Roman" pitchFamily="18" charset="0"/>
              </a:rPr>
              <a:t>Dogs </a:t>
            </a:r>
            <a:r>
              <a:rPr lang="en-US" smtClean="0">
                <a:latin typeface="Times New Roman" pitchFamily="18" charset="0"/>
              </a:rPr>
              <a:t>are low-growth, low-share businesses and products that may generate enough cash to maintain themselves but do not promise to be large sources of cash.</a:t>
            </a:r>
            <a:endParaRPr lang="en-US" smtClean="0"/>
          </a:p>
          <a:p>
            <a:pPr eaLnBrk="1" hangingPunct="1"/>
            <a:endParaRPr lang="en-US" smtClean="0"/>
          </a:p>
        </p:txBody>
      </p:sp>
      <p:sp>
        <p:nvSpPr>
          <p:cNvPr id="31747" name="Slide Number Placeholder 3"/>
          <p:cNvSpPr>
            <a:spLocks noGrp="1"/>
          </p:cNvSpPr>
          <p:nvPr>
            <p:ph type="sldNum" sz="quarter" idx="5"/>
          </p:nvPr>
        </p:nvSpPr>
        <p:spPr bwMode="auto">
          <a:noFill/>
          <a:ln>
            <a:miter lim="800000"/>
            <a:headEnd/>
            <a:tailEnd/>
          </a:ln>
        </p:spPr>
        <p:txBody>
          <a:bodyPr/>
          <a:lstStyle/>
          <a:p>
            <a:fld id="{E9FB08A0-44E5-4091-9FE9-B646177359E5}"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smtClean="0"/>
              <a:t>Because of these problems, many companies have dropped formal matrix methods in favor of more customized approaches that better suit their specific situations.</a:t>
            </a:r>
          </a:p>
          <a:p>
            <a:r>
              <a:rPr lang="en-US" smtClean="0"/>
              <a:t>Unlike former strategic-planning efforts that rested mostly in the hands of senior managers at company headquarters, today’s strategic planning has been decentralized. </a:t>
            </a:r>
          </a:p>
          <a:p>
            <a:r>
              <a:rPr lang="en-US" smtClean="0"/>
              <a:t>Increasingly, companies are placing responsibility for strategic planning in the hands of cross-functional teams of divisional managers who are close to their markets.</a:t>
            </a:r>
          </a:p>
          <a:p>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2237E6F9-4641-4DD1-BD59-41BD2DB226D7}"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dirty="0" smtClean="0"/>
              <a:t>Beyond evaluating current businesses, designing the business portfolio involves finding businesses and products the company should consider in the future. Companies need growth if they are to compete more effectively, satisfy their stakeholders, and attract top talent. At the same time, a firm must be careful not to make growth itself an objective. The company’s objective must be to manage “profitable growth.”</a:t>
            </a:r>
          </a:p>
          <a:p>
            <a:r>
              <a:rPr lang="en-US" dirty="0" smtClean="0"/>
              <a:t>Marketing has the main responsibility for achieving profitable growth for the company. Marketing needs to identify, evaluate, and select market opportunities and establish strategies for capturing them. One useful device for identifying growth opportunities is the </a:t>
            </a:r>
            <a:r>
              <a:rPr lang="en-US" b="1" dirty="0" smtClean="0"/>
              <a:t>product/market expansion grid</a:t>
            </a:r>
            <a:r>
              <a:rPr lang="en-US" dirty="0" smtClean="0"/>
              <a:t>, </a:t>
            </a:r>
            <a:r>
              <a:rPr lang="en-US" dirty="0" smtClean="0"/>
              <a:t>Figure 2.3.</a:t>
            </a: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a:lstStyle/>
          <a:p>
            <a:fld id="{6277B3D2-00AF-41D6-9C0C-AE53737B583B}"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dirty="0" smtClean="0"/>
              <a:t>Market </a:t>
            </a:r>
            <a:r>
              <a:rPr lang="en-US" b="1" dirty="0" smtClean="0"/>
              <a:t>penetration</a:t>
            </a:r>
            <a:r>
              <a:rPr lang="en-US" dirty="0" smtClean="0"/>
              <a:t>—making more sales to current customers without changing its original product such as:</a:t>
            </a:r>
          </a:p>
          <a:p>
            <a:r>
              <a:rPr lang="en-US" dirty="0" smtClean="0"/>
              <a:t>Add new stores in current market areas to make it easier for customers to visit.</a:t>
            </a:r>
          </a:p>
          <a:p>
            <a:endParaRPr lang="en-US" dirty="0" smtClean="0"/>
          </a:p>
          <a:p>
            <a:r>
              <a:rPr lang="en-US" b="1" dirty="0" smtClean="0"/>
              <a:t>Market </a:t>
            </a:r>
            <a:r>
              <a:rPr lang="en-US" b="1" dirty="0" smtClean="0"/>
              <a:t>development</a:t>
            </a:r>
            <a:r>
              <a:rPr lang="en-US" dirty="0" smtClean="0"/>
              <a:t>—identifying and developing new markets for its current products.</a:t>
            </a:r>
          </a:p>
          <a:p>
            <a:r>
              <a:rPr lang="en-US" dirty="0" smtClean="0"/>
              <a:t>For instance, managers could review new demographic markets. Perhaps new groups—such as seniors—could be encouraged.</a:t>
            </a:r>
          </a:p>
          <a:p>
            <a:r>
              <a:rPr lang="en-US" dirty="0" smtClean="0"/>
              <a:t>Managers could consider new geographic markets. In U.S. markets and in non-U.S. markets, especially Asia. </a:t>
            </a:r>
          </a:p>
          <a:p>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a:lstStyle/>
          <a:p>
            <a:fld id="{4174F0CB-8C9D-447E-9517-22107B515455}"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eaLnBrk="1" hangingPunct="1"/>
            <a:r>
              <a:rPr lang="en-US" b="1" dirty="0" smtClean="0"/>
              <a:t>Product </a:t>
            </a:r>
            <a:r>
              <a:rPr lang="en-US" b="1" dirty="0" smtClean="0"/>
              <a:t>development</a:t>
            </a:r>
            <a:r>
              <a:rPr lang="en-US" dirty="0" smtClean="0"/>
              <a:t>—offering modified or new products to current markets.</a:t>
            </a:r>
          </a:p>
          <a:p>
            <a:pPr eaLnBrk="1" hangingPunct="1"/>
            <a:r>
              <a:rPr lang="en-US" dirty="0" smtClean="0"/>
              <a:t>For instance moving into new product categories</a:t>
            </a:r>
          </a:p>
          <a:p>
            <a:pPr eaLnBrk="1" hangingPunct="1"/>
            <a:r>
              <a:rPr lang="en-US" b="1" dirty="0" smtClean="0"/>
              <a:t>Diversification</a:t>
            </a:r>
            <a:r>
              <a:rPr lang="en-US" dirty="0" smtClean="0"/>
              <a:t>—starting up or buying businesses beyond its current products and markets.</a:t>
            </a:r>
          </a:p>
          <a:p>
            <a:pPr eaLnBrk="1" hangingPunct="1"/>
            <a:r>
              <a:rPr lang="en-US" dirty="0" smtClean="0"/>
              <a:t> For example, the company could acquire a company that operates in different market segments with a different product mix.</a:t>
            </a:r>
          </a:p>
          <a:p>
            <a:endParaRPr lang="en-US" dirty="0" smtClean="0"/>
          </a:p>
          <a:p>
            <a:pPr eaLnBrk="1" hangingPunct="1"/>
            <a:endParaRPr lang="en-US" dirty="0" smtClean="0"/>
          </a:p>
          <a:p>
            <a:pPr eaLnBrk="1" hangingPunct="1"/>
            <a:endParaRPr lang="en-US" dirty="0" smtClean="0"/>
          </a:p>
          <a:p>
            <a:pPr eaLnBrk="1" hangingPunct="1"/>
            <a:r>
              <a:rPr lang="en-US" dirty="0" smtClean="0"/>
              <a:t> </a:t>
            </a:r>
          </a:p>
        </p:txBody>
      </p:sp>
      <p:sp>
        <p:nvSpPr>
          <p:cNvPr id="39939" name="Slide Number Placeholder 3"/>
          <p:cNvSpPr>
            <a:spLocks noGrp="1"/>
          </p:cNvSpPr>
          <p:nvPr>
            <p:ph type="sldNum" sz="quarter" idx="5"/>
          </p:nvPr>
        </p:nvSpPr>
        <p:spPr bwMode="auto">
          <a:noFill/>
          <a:ln>
            <a:miter lim="800000"/>
            <a:headEnd/>
            <a:tailEnd/>
          </a:ln>
        </p:spPr>
        <p:txBody>
          <a:bodyPr/>
          <a:lstStyle/>
          <a:p>
            <a:fld id="{B9D2A5D6-5A04-42C7-8EE2-A3F48F58181B}"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smtClean="0"/>
              <a:t>Companies must not only develop strategies for growing their business portfolios but also strategies for </a:t>
            </a:r>
            <a:r>
              <a:rPr lang="en-US" b="1" i="1" smtClean="0"/>
              <a:t>downsizing</a:t>
            </a:r>
            <a:r>
              <a:rPr lang="en-US" smtClean="0"/>
              <a:t> them. </a:t>
            </a:r>
          </a:p>
          <a:p>
            <a:r>
              <a:rPr lang="en-US" smtClean="0"/>
              <a:t>A firm might want to abandon products or markets because:</a:t>
            </a:r>
          </a:p>
          <a:p>
            <a:r>
              <a:rPr lang="en-US" smtClean="0"/>
              <a:t>The firm may have </a:t>
            </a:r>
            <a:r>
              <a:rPr lang="en-US" b="1" smtClean="0"/>
              <a:t>grown too fast or entered areas where it lacks experience</a:t>
            </a:r>
            <a:r>
              <a:rPr lang="en-US" smtClean="0"/>
              <a:t>. </a:t>
            </a:r>
          </a:p>
          <a:p>
            <a:r>
              <a:rPr lang="en-US" smtClean="0"/>
              <a:t>The </a:t>
            </a:r>
            <a:r>
              <a:rPr lang="en-US" b="1" smtClean="0"/>
              <a:t>market environment might change</a:t>
            </a:r>
            <a:r>
              <a:rPr lang="en-US" smtClean="0"/>
              <a:t>, making some products or markets less profitable.</a:t>
            </a:r>
          </a:p>
          <a:p>
            <a:r>
              <a:rPr lang="en-US" smtClean="0"/>
              <a:t>For example, in difficult economic times, many firms prune out weaker, less-profitable products and markets to focus their more limited resources on the strongest ones.</a:t>
            </a:r>
          </a:p>
          <a:p>
            <a:r>
              <a:rPr lang="en-US" smtClean="0"/>
              <a:t>Some </a:t>
            </a:r>
            <a:r>
              <a:rPr lang="en-US" b="1" smtClean="0"/>
              <a:t>products or business units simply age and die</a:t>
            </a:r>
            <a:r>
              <a:rPr lang="en-US" smtClean="0"/>
              <a:t>. </a:t>
            </a:r>
          </a:p>
          <a:p>
            <a:r>
              <a:rPr lang="en-US" smtClean="0"/>
              <a:t>When a firm finds brands or businesses that are unprofitable or that no longer fit its overall strategy, it must carefully prune, harvest, or divest them. </a:t>
            </a:r>
          </a:p>
          <a:p>
            <a:r>
              <a:rPr lang="en-US" smtClean="0"/>
              <a:t>Weak businesses usually require a disproportionate amount of management attention.</a:t>
            </a:r>
          </a:p>
          <a:p>
            <a:r>
              <a:rPr lang="en-US" smtClean="0"/>
              <a:t>Managers should focus on promising growth opportunities, not fritter away energy trying to salvage fading ones.</a:t>
            </a:r>
          </a:p>
          <a:p>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783D4025-785C-4E7C-8A7A-A5AB0045D09E}"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smtClean="0"/>
              <a:t>Marketing plays a key role in the company’s strategic planning in several ways. First, marketing provides a guiding </a:t>
            </a:r>
            <a:r>
              <a:rPr lang="en-US" i="1" smtClean="0"/>
              <a:t>philosophy</a:t>
            </a:r>
            <a:r>
              <a:rPr lang="en-US" smtClean="0"/>
              <a:t>—the marketing concept—that suggests the company strategy should revolve around building profitable relationships with important consumer groups. Second, marketing provides </a:t>
            </a:r>
            <a:r>
              <a:rPr lang="en-US" i="1" smtClean="0"/>
              <a:t>inputs</a:t>
            </a:r>
            <a:r>
              <a:rPr lang="en-US" smtClean="0"/>
              <a:t> to strategic planners by helping to identify attractive market opportunities and assessing the firm’s potential to take advantage of them. Finally, within individual business units, marketing designs </a:t>
            </a:r>
            <a:r>
              <a:rPr lang="en-US" i="1" smtClean="0"/>
              <a:t>strategies</a:t>
            </a:r>
            <a:r>
              <a:rPr lang="en-US" smtClean="0"/>
              <a:t> for reaching the unit’s objectives. Once the unit’s objectives are set, marketing’s task is to help carry them out profitably.</a:t>
            </a:r>
          </a:p>
          <a:p>
            <a:r>
              <a:rPr lang="en-US" smtClean="0"/>
              <a:t>Customer value is the key ingredient in the marketer’s formula for success. </a:t>
            </a:r>
          </a:p>
          <a:p>
            <a:r>
              <a:rPr lang="en-US" smtClean="0"/>
              <a:t>Marketing alone can’t create superior customer value. Under the company-wide strategic plan, marketers must work closely with other departments to form an effective internal </a:t>
            </a:r>
            <a:r>
              <a:rPr lang="en-US" b="1" smtClean="0"/>
              <a:t>company value chain.</a:t>
            </a: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a:lstStyle/>
          <a:p>
            <a:fld id="{626282BD-4A55-4B7E-93EF-D29771AA98C8}"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dirty="0" smtClean="0"/>
              <a:t>Marketing alone can’t create superior customer value. Under the company-wide strategic plan, marketers must work closely with other companies in the marketing system to create an overall external value delivery network </a:t>
            </a:r>
            <a:r>
              <a:rPr lang="en-US" dirty="0" smtClean="0"/>
              <a:t>that jointly </a:t>
            </a:r>
            <a:r>
              <a:rPr lang="en-US" dirty="0" smtClean="0"/>
              <a:t>serves customers.</a:t>
            </a:r>
          </a:p>
          <a:p>
            <a:r>
              <a:rPr lang="en-US" dirty="0" smtClean="0"/>
              <a:t>In its quest to create customer value, the firm needs to look beyond its own internal value chain and into the value chains of its suppliers, distributors, and, ultimately, its customers. </a:t>
            </a:r>
          </a:p>
          <a:p>
            <a:r>
              <a:rPr lang="en-US" dirty="0" smtClean="0"/>
              <a:t>More companies today are partnering with other members of the supply chain—suppliers, distributors, and, ultimately, customers—to improve the performance of the customer </a:t>
            </a:r>
            <a:r>
              <a:rPr lang="en-US" b="1" dirty="0" smtClean="0"/>
              <a:t>value delivery network</a:t>
            </a:r>
            <a:r>
              <a:rPr lang="en-US" dirty="0" smtClean="0"/>
              <a:t>. Competition no longer takes place only between individual competitors. Rather, it takes place between the entire value delivery networks created by these competitors. </a:t>
            </a:r>
          </a:p>
        </p:txBody>
      </p:sp>
      <p:sp>
        <p:nvSpPr>
          <p:cNvPr id="46083" name="Slide Number Placeholder 3"/>
          <p:cNvSpPr>
            <a:spLocks noGrp="1"/>
          </p:cNvSpPr>
          <p:nvPr>
            <p:ph type="sldNum" sz="quarter" idx="5"/>
          </p:nvPr>
        </p:nvSpPr>
        <p:spPr bwMode="auto">
          <a:noFill/>
          <a:ln>
            <a:miter lim="800000"/>
            <a:headEnd/>
            <a:tailEnd/>
          </a:ln>
        </p:spPr>
        <p:txBody>
          <a:bodyPr/>
          <a:lstStyle/>
          <a:p>
            <a:fld id="{D398BFF6-D445-43C0-B8AB-1E5E2BD3B969}"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pPr eaLnBrk="1" hangingPunct="1"/>
            <a:r>
              <a:rPr lang="en-US" b="1" dirty="0" smtClean="0"/>
              <a:t>Note to </a:t>
            </a:r>
            <a:r>
              <a:rPr lang="en-US" b="1" dirty="0" smtClean="0"/>
              <a:t>Instructor</a:t>
            </a:r>
          </a:p>
          <a:p>
            <a:pPr eaLnBrk="1" hangingPunct="1"/>
            <a:r>
              <a:rPr lang="en-US" b="1" dirty="0" smtClean="0"/>
              <a:t>See Figure 2.4</a:t>
            </a:r>
            <a:endParaRPr lang="en-US" b="1" dirty="0" smtClean="0"/>
          </a:p>
          <a:p>
            <a:pPr eaLnBrk="1" hangingPunct="1"/>
            <a:r>
              <a:rPr lang="en-US" b="1" dirty="0" smtClean="0"/>
              <a:t>Consumers</a:t>
            </a:r>
            <a:r>
              <a:rPr lang="en-US" dirty="0" smtClean="0"/>
              <a:t> stand in the center. The goal is to create value for customers and build profitable customer relationships. Next comes </a:t>
            </a:r>
            <a:r>
              <a:rPr lang="en-US" b="1" dirty="0" smtClean="0"/>
              <a:t>marketing strategy</a:t>
            </a:r>
            <a:r>
              <a:rPr lang="en-US" dirty="0" smtClean="0"/>
              <a:t>—the marketing logic by which the company hopes to create this customer value and achieve these profitable relationships. The company decides which customers it will serve (segmentation and targeting) and how (differentiation and positioning). It identifies the total market, then divides it into smaller segments, selects the most promising segments, and focuses on serving and satisfying the customers in these segments. Guided by marketing strategy, the company designs an </a:t>
            </a:r>
            <a:r>
              <a:rPr lang="en-US" b="1" dirty="0" smtClean="0"/>
              <a:t>integrated marketing mix </a:t>
            </a:r>
            <a:r>
              <a:rPr lang="en-US" dirty="0" smtClean="0"/>
              <a:t>made up of factors under its control—product, price, place, and promotion (the four Ps). To find the best marketing strategy and mix, the company engages in </a:t>
            </a:r>
            <a:r>
              <a:rPr lang="en-US" b="1" dirty="0" smtClean="0"/>
              <a:t>marketing analysis</a:t>
            </a:r>
            <a:r>
              <a:rPr lang="en-US" dirty="0" smtClean="0"/>
              <a:t>, planning, implementation, and control. Through these activities, the company watches and adapts to the actors and forces in the </a:t>
            </a:r>
            <a:r>
              <a:rPr lang="en-US" b="1" dirty="0" smtClean="0"/>
              <a:t>marketing environment.</a:t>
            </a:r>
          </a:p>
          <a:p>
            <a:pPr eaLnBrk="1" hangingPunct="1"/>
            <a:endParaRPr lang="en-US" dirty="0" smtClean="0"/>
          </a:p>
          <a:p>
            <a:pPr eaLnBrk="1" hangingPunct="1"/>
            <a:endParaRPr lang="en-US" dirty="0" smtClean="0"/>
          </a:p>
        </p:txBody>
      </p:sp>
      <p:sp>
        <p:nvSpPr>
          <p:cNvPr id="48131" name="Slide Number Placeholder 3"/>
          <p:cNvSpPr>
            <a:spLocks noGrp="1"/>
          </p:cNvSpPr>
          <p:nvPr>
            <p:ph type="sldNum" sz="quarter" idx="5"/>
          </p:nvPr>
        </p:nvSpPr>
        <p:spPr bwMode="auto">
          <a:noFill/>
          <a:ln>
            <a:miter lim="800000"/>
            <a:headEnd/>
            <a:tailEnd/>
          </a:ln>
        </p:spPr>
        <p:txBody>
          <a:bodyPr/>
          <a:lstStyle/>
          <a:p>
            <a:fld id="{E29ACDDF-EDA8-4F09-9BBF-C3E872BBF421}"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smtClean="0"/>
              <a:t>The market consists of many types of customers, products, and needs. The marketer must determine which segments offer the best opportunities. Consumers can be grouped and served in various ways based on geographic, demographic, psychographic, and behavioral factors. The process of dividing a market into distinct groups of buyers who have different needs, characteristics, or behaviors, and who might require separate products or marketing programs, is called </a:t>
            </a:r>
            <a:r>
              <a:rPr lang="en-US" b="1" smtClean="0"/>
              <a:t>market segmentation</a:t>
            </a:r>
            <a:r>
              <a:rPr lang="en-US" smtClean="0"/>
              <a:t>.</a:t>
            </a:r>
          </a:p>
          <a:p>
            <a:r>
              <a:rPr lang="en-US" smtClean="0"/>
              <a:t>Every market has segments, but not all ways of segmenting a market are equally useful. For example, Tylenol would gain little by distinguishing between low-income and high-income pain relief users if both respond the same way to marketing efforts. A </a:t>
            </a:r>
            <a:r>
              <a:rPr lang="en-US" b="1" smtClean="0"/>
              <a:t>market segment</a:t>
            </a:r>
            <a:r>
              <a:rPr lang="en-US" smtClean="0"/>
              <a:t> consists of consumers who respond in a similar way to a given set of marketing efforts. In the car market, for example, consumers who want the biggest, most comfortable car regardless of price make up one market segment. Consumers who care mainly about price and operating economy make up another segment. It would be difficult to make one car model that was the first choice of consumers in both segments. Companies are wise to focus their efforts on meeting the distinct needs of individual market segments.</a:t>
            </a:r>
          </a:p>
          <a:p>
            <a:endParaRPr lang="en-US" smtClean="0"/>
          </a:p>
        </p:txBody>
      </p:sp>
      <p:sp>
        <p:nvSpPr>
          <p:cNvPr id="50179" name="Slide Number Placeholder 3"/>
          <p:cNvSpPr>
            <a:spLocks noGrp="1"/>
          </p:cNvSpPr>
          <p:nvPr>
            <p:ph type="sldNum" sz="quarter" idx="5"/>
          </p:nvPr>
        </p:nvSpPr>
        <p:spPr bwMode="auto">
          <a:noFill/>
          <a:ln>
            <a:miter lim="800000"/>
            <a:headEnd/>
            <a:tailEnd/>
          </a:ln>
        </p:spPr>
        <p:txBody>
          <a:bodyPr/>
          <a:lstStyle/>
          <a:p>
            <a:fld id="{AAC729CE-3964-4D28-88A1-171644772CD9}"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smtClean="0"/>
              <a:t>In this chapter, we dig deeper into steps two and three of the marketing process: designing customer-driven marketing strategies and constructing marketing programs. First, we look at the organization’s overall strategic planning, which guides marketing strategy and planning. Next, we discuss how, guided by the strategic plan, marketers partner closely with others inside and outside the firm to create value for customers. We then examine marketing strategy and planning—how marketers choose target markets, position their market offerings, develop a marketing mix, and manage their marketing programs. Finally, we look at the important step of measuring and managing return on marketing investment (marketing ROI).</a:t>
            </a:r>
          </a:p>
          <a:p>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C956BEB2-6B46-46DE-8D76-9713F436DE71}"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dirty="0" smtClean="0"/>
              <a:t>After a company has defined its market segments, it can enter one or many of these segments. </a:t>
            </a:r>
            <a:r>
              <a:rPr lang="en-US" b="1" dirty="0" smtClean="0"/>
              <a:t>Market targeting</a:t>
            </a:r>
            <a:r>
              <a:rPr lang="en-US" dirty="0" smtClean="0"/>
              <a:t> involves evaluating each market segment’s attractiveness and selecting one or more segments to enter. A company should target segments in which it can profitably generate the greatest customer value and sustain it over time.</a:t>
            </a:r>
          </a:p>
          <a:p>
            <a:r>
              <a:rPr lang="en-US" dirty="0" smtClean="0"/>
              <a:t>A company with limited resources might decide to serve only one or a few special segments or market niches. Such </a:t>
            </a:r>
            <a:r>
              <a:rPr lang="en-US" dirty="0" err="1" smtClean="0"/>
              <a:t>nichers</a:t>
            </a:r>
            <a:r>
              <a:rPr lang="en-US" dirty="0" smtClean="0"/>
              <a:t> specialize in serving customer segments that major competitors overlook or ignore. </a:t>
            </a:r>
          </a:p>
          <a:p>
            <a:r>
              <a:rPr lang="en-US" dirty="0" smtClean="0"/>
              <a:t>A company might choose to serve several related segments—perhaps those with different kinds of customers but with the same basic wants. </a:t>
            </a:r>
          </a:p>
          <a:p>
            <a:r>
              <a:rPr lang="en-US" dirty="0" smtClean="0"/>
              <a:t>A large company might decide to offer a complete range of products to serve all market segments.</a:t>
            </a:r>
          </a:p>
          <a:p>
            <a:r>
              <a:rPr lang="en-US" dirty="0" smtClean="0"/>
              <a:t>Most companies enter a new market by serving a single segment; if this proves successful, they add more segments</a:t>
            </a:r>
            <a:r>
              <a:rPr lang="en-US" dirty="0" smtClean="0"/>
              <a:t>.</a:t>
            </a:r>
          </a:p>
          <a:p>
            <a:endParaRPr lang="en-US" b="1" dirty="0" smtClean="0"/>
          </a:p>
          <a:p>
            <a:pPr eaLnBrk="1" hangingPunct="1"/>
            <a:r>
              <a:rPr lang="en-US" b="1" dirty="0" smtClean="0"/>
              <a:t>Discussion Questions (can include the topic of positioning which is on the following slide).</a:t>
            </a:r>
          </a:p>
          <a:p>
            <a:pPr eaLnBrk="1" hangingPunct="1"/>
            <a:r>
              <a:rPr lang="en-US" b="1" dirty="0" smtClean="0"/>
              <a:t>Specific questions for the students:</a:t>
            </a:r>
          </a:p>
          <a:p>
            <a:pPr eaLnBrk="1" hangingPunct="1">
              <a:buFontTx/>
              <a:buAutoNum type="arabicPeriod"/>
            </a:pPr>
            <a:r>
              <a:rPr lang="en-US" i="1" dirty="0" smtClean="0"/>
              <a:t>How does Nike segment their market?</a:t>
            </a:r>
          </a:p>
          <a:p>
            <a:pPr eaLnBrk="1" hangingPunct="1">
              <a:buFontTx/>
              <a:buAutoNum type="arabicPeriod"/>
            </a:pPr>
            <a:r>
              <a:rPr lang="en-US" i="1" dirty="0" smtClean="0"/>
              <a:t>What appears to be their most important segments?</a:t>
            </a:r>
          </a:p>
          <a:p>
            <a:pPr eaLnBrk="1" hangingPunct="1">
              <a:buFontTx/>
              <a:buAutoNum type="arabicPeriod"/>
            </a:pPr>
            <a:r>
              <a:rPr lang="en-US" i="1" dirty="0" smtClean="0"/>
              <a:t>How does Nike position their products in the marketplace?</a:t>
            </a:r>
          </a:p>
          <a:p>
            <a:endParaRPr lang="en-US" b="1" dirty="0" smtClean="0"/>
          </a:p>
        </p:txBody>
      </p:sp>
      <p:sp>
        <p:nvSpPr>
          <p:cNvPr id="52227" name="Slide Number Placeholder 3"/>
          <p:cNvSpPr>
            <a:spLocks noGrp="1"/>
          </p:cNvSpPr>
          <p:nvPr>
            <p:ph type="sldNum" sz="quarter" idx="5"/>
          </p:nvPr>
        </p:nvSpPr>
        <p:spPr bwMode="auto">
          <a:noFill/>
          <a:ln>
            <a:miter lim="800000"/>
            <a:headEnd/>
            <a:tailEnd/>
          </a:ln>
        </p:spPr>
        <p:txBody>
          <a:bodyPr/>
          <a:lstStyle/>
          <a:p>
            <a:fld id="{ABCF936D-AA6F-4077-8228-B8916F730A32}"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pPr eaLnBrk="1" hangingPunct="1">
              <a:buFontTx/>
              <a:buNone/>
            </a:pPr>
            <a:endParaRPr lang="en-US" i="1" dirty="0" smtClean="0"/>
          </a:p>
          <a:p>
            <a:r>
              <a:rPr lang="en-US" dirty="0" smtClean="0"/>
              <a:t>The company must determine how to differentiate its market offering for each targeted segment and what positions it wants to occupy in those segments. </a:t>
            </a:r>
          </a:p>
          <a:p>
            <a:r>
              <a:rPr lang="en-US" dirty="0" smtClean="0"/>
              <a:t>A product’s </a:t>
            </a:r>
            <a:r>
              <a:rPr lang="en-US" b="1" i="1" dirty="0" smtClean="0"/>
              <a:t>position</a:t>
            </a:r>
            <a:r>
              <a:rPr lang="en-US" dirty="0" smtClean="0"/>
              <a:t> is the place it occupies relative to competitors’ products in consumers’ minds. Marketers want to develop unique market positions for their products. If a product is perceived to be exactly like others on the market, consumers would have no reason to buy it.</a:t>
            </a:r>
          </a:p>
          <a:p>
            <a:r>
              <a:rPr lang="en-US" b="1" dirty="0" smtClean="0"/>
              <a:t>Positioning</a:t>
            </a:r>
            <a:r>
              <a:rPr lang="en-US" dirty="0" smtClean="0"/>
              <a:t> is arranging for a product to occupy a clear, distinctive, and desirable place relative to competing products in the minds of target consumers. </a:t>
            </a:r>
          </a:p>
          <a:p>
            <a:r>
              <a:rPr lang="en-US" dirty="0" smtClean="0"/>
              <a:t>Marketers plan positions that distinguish their products from competing brands and give them the greatest advantage in their target markets.</a:t>
            </a:r>
          </a:p>
          <a:p>
            <a:pPr eaLnBrk="1" hangingPunct="1">
              <a:buFontTx/>
              <a:buAutoNum type="arabicPeriod"/>
            </a:pPr>
            <a:endParaRPr lang="en-US" i="1" dirty="0" smtClean="0"/>
          </a:p>
          <a:p>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a:lstStyle/>
          <a:p>
            <a:fld id="{C3BD0CBF-25EB-4B7C-986B-31CBDE4386FB}"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smtClean="0"/>
              <a:t>In positioning its brand, a company first identifies possible customer value differences that provide competitive advantages on which to build the position. A company can offer greater customer value by either charging lower prices than competitors or offering more benefits to justify higher prices. But if the company </a:t>
            </a:r>
            <a:r>
              <a:rPr lang="en-US" i="1" smtClean="0"/>
              <a:t>promises</a:t>
            </a:r>
            <a:r>
              <a:rPr lang="en-US" smtClean="0"/>
              <a:t> greater value, it must then </a:t>
            </a:r>
            <a:r>
              <a:rPr lang="en-US" i="1" smtClean="0"/>
              <a:t>deliver</a:t>
            </a:r>
            <a:r>
              <a:rPr lang="en-US" smtClean="0"/>
              <a:t> that greater value. Thus, effective positioning begins with </a:t>
            </a:r>
            <a:r>
              <a:rPr lang="en-US" b="1" smtClean="0"/>
              <a:t>differentiation</a:t>
            </a:r>
            <a:r>
              <a:rPr lang="en-US" smtClean="0"/>
              <a:t>—actually </a:t>
            </a:r>
            <a:r>
              <a:rPr lang="en-US" i="1" smtClean="0"/>
              <a:t>differentiating</a:t>
            </a:r>
            <a:r>
              <a:rPr lang="en-US" smtClean="0"/>
              <a:t> the company’s market offering so that it gives consumers more value. Once the company has chosen a desired position, it must take strong steps to deliver and communicate that position to target consumers. The company’s entire marketing program should support the chosen positioning strategy.</a:t>
            </a:r>
          </a:p>
          <a:p>
            <a:endParaRPr lang="en-US" smtClean="0"/>
          </a:p>
        </p:txBody>
      </p:sp>
      <p:sp>
        <p:nvSpPr>
          <p:cNvPr id="56323" name="Slide Number Placeholder 3"/>
          <p:cNvSpPr>
            <a:spLocks noGrp="1"/>
          </p:cNvSpPr>
          <p:nvPr>
            <p:ph type="sldNum" sz="quarter" idx="5"/>
          </p:nvPr>
        </p:nvSpPr>
        <p:spPr bwMode="auto">
          <a:noFill/>
          <a:ln>
            <a:miter lim="800000"/>
            <a:headEnd/>
            <a:tailEnd/>
          </a:ln>
        </p:spPr>
        <p:txBody>
          <a:bodyPr/>
          <a:lstStyle/>
          <a:p>
            <a:fld id="{9161117D-B596-43F7-B5F1-2AD77D2B7813}"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smtClean="0"/>
              <a:t>After determining its overall marketing strategy, the company is ready to begin planning the details of the </a:t>
            </a:r>
            <a:r>
              <a:rPr lang="en-US" b="1" smtClean="0"/>
              <a:t>marketing mix</a:t>
            </a:r>
            <a:r>
              <a:rPr lang="en-US" smtClean="0"/>
              <a:t>, one of the major concepts in modern marketing. The </a:t>
            </a:r>
            <a:r>
              <a:rPr lang="en-US" b="1" smtClean="0"/>
              <a:t>marketing mix</a:t>
            </a:r>
            <a:r>
              <a:rPr lang="en-US" smtClean="0"/>
              <a:t> is the set of tactical marketing tools that the firm blends to produce the response it wants in the target market. The marketing mix consists of everything the firm can do to influence the demand for its product. </a:t>
            </a:r>
          </a:p>
        </p:txBody>
      </p:sp>
      <p:sp>
        <p:nvSpPr>
          <p:cNvPr id="58371" name="Slide Number Placeholder 3"/>
          <p:cNvSpPr>
            <a:spLocks noGrp="1"/>
          </p:cNvSpPr>
          <p:nvPr>
            <p:ph type="sldNum" sz="quarter" idx="5"/>
          </p:nvPr>
        </p:nvSpPr>
        <p:spPr bwMode="auto">
          <a:noFill/>
          <a:ln>
            <a:miter lim="800000"/>
            <a:headEnd/>
            <a:tailEnd/>
          </a:ln>
        </p:spPr>
        <p:txBody>
          <a:bodyPr/>
          <a:lstStyle/>
          <a:p>
            <a:fld id="{19D32998-8BB4-4567-A920-CD6BB7ED2E6C}"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smtClean="0"/>
              <a:t>The many possibilities can be collected into four groups of variables—the four Ps. Figure 2.5 shows the marketing tools under each P.</a:t>
            </a:r>
          </a:p>
          <a:p>
            <a:r>
              <a:rPr lang="en-US" i="1" smtClean="0"/>
              <a:t>Product</a:t>
            </a:r>
            <a:r>
              <a:rPr lang="en-US" smtClean="0"/>
              <a:t> means the goods-and-services combination the company offers to the target market. Thus, a Ford Escape consists of nuts and bolts, spark plugs, pistons, headlights, and thousands of other parts. Ford offers several Escape models and dozens of optional features. The car comes fully serviced and with a comprehensive warranty that is as much a part of the product as the tailpipe.</a:t>
            </a:r>
          </a:p>
          <a:p>
            <a:r>
              <a:rPr lang="en-US" i="1" smtClean="0"/>
              <a:t>Price</a:t>
            </a:r>
            <a:r>
              <a:rPr lang="en-US" smtClean="0"/>
              <a:t> is the amount of money customers must pay to obtain the product. For example, Ford calculates suggested retail prices that its dealers might charge for each Escape. But Ford dealers rarely charge the full sticker price. Instead, they negotiate the price with each customer, offering discounts, trade-in allowances, and credit terms. These actions adjust prices for the current competitive and economic situations and bring them into line with the buyer’s perception of the car’s value.</a:t>
            </a:r>
          </a:p>
          <a:p>
            <a:r>
              <a:rPr lang="en-US" i="1" smtClean="0"/>
              <a:t>Place</a:t>
            </a:r>
            <a:r>
              <a:rPr lang="en-US" smtClean="0"/>
              <a:t> includes company activities that make the product available to target consumers. Ford partners with a large body of independently owned dealerships that sell the company’s many different models. Ford selects its dealers carefully and strongly supports them. The dealers keep an inventory of Ford automobiles, demonstrate them to potential buyers, negotiate prices, close sales, and service the cars after the sale.</a:t>
            </a:r>
          </a:p>
          <a:p>
            <a:r>
              <a:rPr lang="en-US" i="1" smtClean="0"/>
              <a:t>Promotion</a:t>
            </a:r>
            <a:r>
              <a:rPr lang="en-US" smtClean="0"/>
              <a:t> refers to activities that communicate the merits of the product and persuade target customers to buy it. Ford spends more than $1.9 billion each year on U.S. advertising to tell consumers about the company and its many products. Dealership salespeople assist potential buyers and persuade them that Ford is the best car for them. Ford and its dealers offer special promotions—sales, cash rebates, and low financing rates—as added purchase incentives.</a:t>
            </a:r>
          </a:p>
          <a:p>
            <a:r>
              <a:rPr lang="en-US" smtClean="0"/>
              <a:t>An effective marketing program blends the marketing mix elements into an integrated marketing program designed to achieve the company’s marketing objectives by delivering value to consumers. The marketing mix constitutes the company’s tactical tool kit for establishing strong positioning in target markets.</a:t>
            </a:r>
          </a:p>
          <a:p>
            <a:r>
              <a:rPr lang="en-US" smtClean="0"/>
              <a:t>Some critics think that the four Ps may omit or underemphasize certain important activities. For example, they ask, “Where are services?” Just because they don’t start with a </a:t>
            </a:r>
            <a:r>
              <a:rPr lang="en-US" i="1" smtClean="0"/>
              <a:t>P</a:t>
            </a:r>
            <a:r>
              <a:rPr lang="en-US" smtClean="0"/>
              <a:t> doesn’t justify omitting them. The answer is that services, such as banking, airline, and retailing services, are products too. We might call them </a:t>
            </a:r>
            <a:r>
              <a:rPr lang="en-US" i="1" smtClean="0"/>
              <a:t>service products</a:t>
            </a:r>
            <a:r>
              <a:rPr lang="en-US" smtClean="0"/>
              <a:t>. “Where is packaging?” the critics might ask. Marketers would answer that they include packaging as one of many product decisions. All said, as Figure 2.5 suggests, many marketing activities that might appear to be left out of the marketing mix are included under one of the four Ps. The issue is not whether there should be four, six, or ten Ps so much as what framework is most helpful in designing integrated marketing programs.</a:t>
            </a:r>
          </a:p>
          <a:p>
            <a:endParaRPr lang="en-US" smtClean="0"/>
          </a:p>
          <a:p>
            <a:r>
              <a:rPr lang="en-US" smtClean="0"/>
              <a:t> It is interesting to ask how to make the 4Ps more customer centric. This leads to a redefining of the 4Ps to the 4Cs as follows:</a:t>
            </a:r>
          </a:p>
          <a:p>
            <a:pPr eaLnBrk="1" hangingPunct="1">
              <a:buFontTx/>
              <a:buChar char="•"/>
            </a:pPr>
            <a:r>
              <a:rPr lang="en-US" smtClean="0"/>
              <a:t>Product—Customer solution</a:t>
            </a:r>
          </a:p>
          <a:p>
            <a:pPr eaLnBrk="1" hangingPunct="1">
              <a:buFontTx/>
              <a:buChar char="•"/>
            </a:pPr>
            <a:r>
              <a:rPr lang="en-US" smtClean="0"/>
              <a:t>Price—Customer cost</a:t>
            </a:r>
          </a:p>
          <a:p>
            <a:pPr eaLnBrk="1" hangingPunct="1">
              <a:buFontTx/>
              <a:buChar char="•"/>
            </a:pPr>
            <a:r>
              <a:rPr lang="en-US" smtClean="0"/>
              <a:t>Place—Convenience</a:t>
            </a:r>
          </a:p>
          <a:p>
            <a:pPr eaLnBrk="1" hangingPunct="1">
              <a:buFontTx/>
              <a:buChar char="•"/>
            </a:pPr>
            <a:r>
              <a:rPr lang="en-US" smtClean="0"/>
              <a:t>Promotion—Communication</a:t>
            </a:r>
          </a:p>
          <a:p>
            <a:pPr eaLnBrk="1" hangingPunct="1"/>
            <a:endParaRPr lang="en-US" smtClean="0"/>
          </a:p>
          <a:p>
            <a:pPr eaLnBrk="1" hangingPunct="1"/>
            <a:endParaRPr lang="en-US" smtClean="0"/>
          </a:p>
        </p:txBody>
      </p:sp>
      <p:sp>
        <p:nvSpPr>
          <p:cNvPr id="60419" name="Slide Number Placeholder 3"/>
          <p:cNvSpPr>
            <a:spLocks noGrp="1"/>
          </p:cNvSpPr>
          <p:nvPr>
            <p:ph type="sldNum" sz="quarter" idx="5"/>
          </p:nvPr>
        </p:nvSpPr>
        <p:spPr bwMode="auto">
          <a:noFill/>
          <a:ln>
            <a:miter lim="800000"/>
            <a:headEnd/>
            <a:tailEnd/>
          </a:ln>
        </p:spPr>
        <p:txBody>
          <a:bodyPr/>
          <a:lstStyle/>
          <a:p>
            <a:fld id="{9BED976A-5EB5-463A-AC54-CC0F77A0DE97}"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smtClean="0"/>
              <a:t>Managing the marketing process requires the four marketing management functions shown in Figure 2.6—</a:t>
            </a:r>
            <a:r>
              <a:rPr lang="en-US" i="1" smtClean="0"/>
              <a:t>analysis</a:t>
            </a:r>
            <a:r>
              <a:rPr lang="en-US" smtClean="0"/>
              <a:t>, </a:t>
            </a:r>
            <a:r>
              <a:rPr lang="en-US" i="1" smtClean="0"/>
              <a:t>planning</a:t>
            </a:r>
            <a:r>
              <a:rPr lang="en-US" smtClean="0"/>
              <a:t>, </a:t>
            </a:r>
            <a:r>
              <a:rPr lang="en-US" i="1" smtClean="0"/>
              <a:t>implementation</a:t>
            </a:r>
            <a:r>
              <a:rPr lang="en-US" smtClean="0"/>
              <a:t>, and </a:t>
            </a:r>
            <a:r>
              <a:rPr lang="en-US" i="1" smtClean="0"/>
              <a:t>control</a:t>
            </a:r>
            <a:r>
              <a:rPr lang="en-US" smtClean="0"/>
              <a:t>. The company first develops company-wide strategic plans and then translates them into marketing and other plans for each division, product, and brand. Through implementation, the company turns the plans into actions. Control consists of measuring and evaluating the results of marketing activities and taking corrective action where needed. Finally, marketing analysis provides information and evaluations needed for all the other marketing activities.</a:t>
            </a:r>
          </a:p>
        </p:txBody>
      </p:sp>
      <p:sp>
        <p:nvSpPr>
          <p:cNvPr id="62467" name="Slide Number Placeholder 3"/>
          <p:cNvSpPr>
            <a:spLocks noGrp="1"/>
          </p:cNvSpPr>
          <p:nvPr>
            <p:ph type="sldNum" sz="quarter" idx="5"/>
          </p:nvPr>
        </p:nvSpPr>
        <p:spPr bwMode="auto">
          <a:noFill/>
          <a:ln>
            <a:miter lim="800000"/>
            <a:headEnd/>
            <a:tailEnd/>
          </a:ln>
        </p:spPr>
        <p:txBody>
          <a:bodyPr/>
          <a:lstStyle/>
          <a:p>
            <a:fld id="{8A061EC7-49A2-45A7-863E-8E8CD6B8709F}"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smtClean="0"/>
              <a:t>Marketing Analysis</a:t>
            </a:r>
          </a:p>
          <a:p>
            <a:r>
              <a:rPr lang="en-US" smtClean="0"/>
              <a:t>Managing the marketing function begins with a complete analysis of the company’s situation. The marketer should conduct a </a:t>
            </a:r>
            <a:r>
              <a:rPr lang="en-US" b="1" smtClean="0"/>
              <a:t>SWOT analysis</a:t>
            </a:r>
            <a:r>
              <a:rPr lang="en-US" smtClean="0"/>
              <a:t> (pronounced “swat” analysis), by which it evaluates the company’s overall strengths (S), weaknesses (W), opportunities (O), and threats (T) (see Figure 2.7). Strengths include internal capabilities, resources, and positive situational factors that may help the company serve its customers and achieve its objectives. Weaknesses include internal limitations and negative situational factors that may interfere with the company’s performance. Opportunities are favorable factors or trends in the external environment that the company may be able to exploit to its advantage. And threats are unfavorable external factors or trends that may present challenges to performance.</a:t>
            </a:r>
          </a:p>
          <a:p>
            <a:r>
              <a:rPr lang="en-US" smtClean="0"/>
              <a:t>The company should analyze its markets and marketing environment to find attractive opportunities and identify environmental threats. It should analyze company strengths and weaknesses as well as current and possible marketing actions to determine which opportunities it can best pursue. The goal is to match the company’s strengths to attractive opportunities in the environment, while simultaneously eliminating or overcoming the weaknesses and minimizing the threats. Marketing analysis provides inputs to each of the other marketing management functions. </a:t>
            </a:r>
          </a:p>
        </p:txBody>
      </p:sp>
      <p:sp>
        <p:nvSpPr>
          <p:cNvPr id="64515" name="Slide Number Placeholder 3"/>
          <p:cNvSpPr>
            <a:spLocks noGrp="1"/>
          </p:cNvSpPr>
          <p:nvPr>
            <p:ph type="sldNum" sz="quarter" idx="5"/>
          </p:nvPr>
        </p:nvSpPr>
        <p:spPr bwMode="auto">
          <a:noFill/>
          <a:ln>
            <a:miter lim="800000"/>
            <a:headEnd/>
            <a:tailEnd/>
          </a:ln>
        </p:spPr>
        <p:txBody>
          <a:bodyPr/>
          <a:lstStyle/>
          <a:p>
            <a:fld id="{2F2ADD93-D5D3-4D66-98EC-C1ED2B4423B4}"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smtClean="0"/>
              <a:t>Marketing planning involves choosing marketing strategies that will help the company attain its overall strategic objectives. A detailed marketing plan is needed for each business, product, or brand. What does a marketing plan look like? Our discussion focuses on product or brand marketing plans.</a:t>
            </a:r>
          </a:p>
          <a:p>
            <a:r>
              <a:rPr lang="en-US" smtClean="0"/>
              <a:t>Table 2.2 outlines the major sections of a typical product or brand marketing plan. (See Appendix 1 for a sample marketing plan.) The plan begins with an executive summary that quickly reviews major assessments, goals, and recommendations. The main section of the plan presents a detailed SWOT analysis of the current marketing situation as well as potential threats and opportunities. The plan next states major objectives for the brand and outlines the specifics of a marketing strategy for achieving them.</a:t>
            </a:r>
          </a:p>
          <a:p>
            <a:r>
              <a:rPr lang="en-US" smtClean="0"/>
              <a:t>A </a:t>
            </a:r>
            <a:r>
              <a:rPr lang="en-US" i="1" smtClean="0"/>
              <a:t>marketing strategy</a:t>
            </a:r>
            <a:r>
              <a:rPr lang="en-US" smtClean="0"/>
              <a:t> consists of specific strategies for target markets, positioning, the marketing mix, and marketing expenditure levels. It outlines how the company intends to create value for target customers in order to capture value in return. In this section, the planner explains how each strategy responds to the threats, opportunities, and critical issues spelled out earlier in the plan. Additional sections of the marketing plan lay out an action program for implementing the marketing strategy along with the details of a supporting </a:t>
            </a:r>
            <a:r>
              <a:rPr lang="en-US" i="1" smtClean="0"/>
              <a:t>marketing budget</a:t>
            </a:r>
            <a:r>
              <a:rPr lang="en-US" smtClean="0"/>
              <a:t>. The last section outlines the controls that will be used to monitor progress, measure return on marketing investment, and take corrective action.</a:t>
            </a:r>
          </a:p>
        </p:txBody>
      </p:sp>
      <p:sp>
        <p:nvSpPr>
          <p:cNvPr id="66563" name="Slide Number Placeholder 3"/>
          <p:cNvSpPr>
            <a:spLocks noGrp="1"/>
          </p:cNvSpPr>
          <p:nvPr>
            <p:ph type="sldNum" sz="quarter" idx="5"/>
          </p:nvPr>
        </p:nvSpPr>
        <p:spPr bwMode="auto">
          <a:noFill/>
          <a:ln>
            <a:miter lim="800000"/>
            <a:headEnd/>
            <a:tailEnd/>
          </a:ln>
        </p:spPr>
        <p:txBody>
          <a:bodyPr/>
          <a:lstStyle/>
          <a:p>
            <a:fld id="{7D5E449A-2F1A-45D2-891F-AA4FC323D0B7}"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smtClean="0"/>
              <a:t>A brilliant marketing strategy counts for little if the company fails to implement it properly.</a:t>
            </a:r>
          </a:p>
          <a:p>
            <a:r>
              <a:rPr lang="en-US" smtClean="0"/>
              <a:t> </a:t>
            </a:r>
            <a:r>
              <a:rPr lang="en-US" b="1" smtClean="0"/>
              <a:t>Marketing implementation</a:t>
            </a:r>
            <a:r>
              <a:rPr lang="en-US" smtClean="0"/>
              <a:t> is the process that turns marketing </a:t>
            </a:r>
            <a:r>
              <a:rPr lang="en-US" i="1" smtClean="0"/>
              <a:t>plans</a:t>
            </a:r>
            <a:r>
              <a:rPr lang="en-US" smtClean="0"/>
              <a:t> into marketing </a:t>
            </a:r>
            <a:r>
              <a:rPr lang="en-US" i="1" smtClean="0"/>
              <a:t>actions</a:t>
            </a:r>
            <a:r>
              <a:rPr lang="en-US" smtClean="0"/>
              <a:t> to accomplish strategic marketing objectives. </a:t>
            </a:r>
          </a:p>
          <a:p>
            <a:r>
              <a:rPr lang="en-US" smtClean="0"/>
              <a:t>Whereas marketing planning addresses the </a:t>
            </a:r>
            <a:r>
              <a:rPr lang="en-US" i="1" smtClean="0"/>
              <a:t>what</a:t>
            </a:r>
            <a:r>
              <a:rPr lang="en-US" smtClean="0"/>
              <a:t> and </a:t>
            </a:r>
            <a:r>
              <a:rPr lang="en-US" i="1" smtClean="0"/>
              <a:t>why</a:t>
            </a:r>
            <a:r>
              <a:rPr lang="en-US" smtClean="0"/>
              <a:t> of marketing activities, implementation addresses the </a:t>
            </a:r>
            <a:r>
              <a:rPr lang="en-US" i="1" smtClean="0"/>
              <a:t>who</a:t>
            </a:r>
            <a:r>
              <a:rPr lang="en-US" smtClean="0"/>
              <a:t>, </a:t>
            </a:r>
            <a:r>
              <a:rPr lang="en-US" i="1" smtClean="0"/>
              <a:t>where</a:t>
            </a:r>
            <a:r>
              <a:rPr lang="en-US" smtClean="0"/>
              <a:t>, </a:t>
            </a:r>
            <a:r>
              <a:rPr lang="en-US" i="1" smtClean="0"/>
              <a:t>when</a:t>
            </a:r>
            <a:r>
              <a:rPr lang="en-US" smtClean="0"/>
              <a:t>, and </a:t>
            </a:r>
            <a:r>
              <a:rPr lang="en-US" i="1" smtClean="0"/>
              <a:t>how</a:t>
            </a:r>
            <a:r>
              <a:rPr lang="en-US" smtClean="0"/>
              <a:t>.</a:t>
            </a:r>
          </a:p>
          <a:p>
            <a:r>
              <a:rPr lang="en-US" smtClean="0"/>
              <a:t>Many managers think that “doing things right” (implementation) is as important as, or even more important than, “doing the right things” (strategy). The fact is that both are critical to success, and companies can gain competitive advantages through effective implementation. One firm can have essentially the same strategy as another, yet win in the marketplace through faster or better execution. Still, implementation is difficult—it is often easier to think up good marketing strategies than it is to carry them out.</a:t>
            </a:r>
          </a:p>
          <a:p>
            <a:r>
              <a:rPr lang="en-US" smtClean="0"/>
              <a:t>In an increasingly connected world, people at all levels of the marketing system must work together to implement marketing strategies and plans. At Michelin, for example, marketing implementation for the company’s original equipment, replacement, industrial, and commercial tires requires day-to-day decisions and actions by thousands of people both inside and outside the organization. Marketing managers make decisions about target segments, branding, product development, pricing, promotion, and distribution. They talk with engineering about product designs, with manufacturing about production and inventory levels, and with finance about funding and cash flows. They also connect with outside people, such as advertising agencies to plan ad campaigns and the news media to obtain publicity support. </a:t>
            </a:r>
          </a:p>
        </p:txBody>
      </p:sp>
      <p:sp>
        <p:nvSpPr>
          <p:cNvPr id="68611" name="Slide Number Placeholder 3"/>
          <p:cNvSpPr>
            <a:spLocks noGrp="1"/>
          </p:cNvSpPr>
          <p:nvPr>
            <p:ph type="sldNum" sz="quarter" idx="5"/>
          </p:nvPr>
        </p:nvSpPr>
        <p:spPr bwMode="auto">
          <a:noFill/>
          <a:ln>
            <a:miter lim="800000"/>
            <a:headEnd/>
            <a:tailEnd/>
          </a:ln>
        </p:spPr>
        <p:txBody>
          <a:bodyPr/>
          <a:lstStyle/>
          <a:p>
            <a:fld id="{926535E2-88C9-4251-85E0-2302A4B927C2}"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pPr marL="533400" indent="-533400" eaLnBrk="1" hangingPunct="1">
              <a:lnSpc>
                <a:spcPct val="80000"/>
              </a:lnSpc>
              <a:spcBef>
                <a:spcPts val="600"/>
              </a:spcBef>
            </a:pPr>
            <a:r>
              <a:rPr lang="en-US" b="1" smtClean="0"/>
              <a:t>Note to Instructor</a:t>
            </a:r>
          </a:p>
          <a:p>
            <a:pPr marL="533400" indent="-533400" eaLnBrk="1" hangingPunct="1">
              <a:spcBef>
                <a:spcPts val="600"/>
              </a:spcBef>
            </a:pPr>
            <a:r>
              <a:rPr lang="en-US" b="1" smtClean="0"/>
              <a:t>Functional organization: </a:t>
            </a:r>
            <a:r>
              <a:rPr lang="en-US" smtClean="0"/>
              <a:t>This is the most common form of marketing organization with different marketing functions headed by a functional specialist.</a:t>
            </a:r>
          </a:p>
          <a:p>
            <a:pPr marL="533400" indent="-533400" eaLnBrk="1" hangingPunct="1">
              <a:spcBef>
                <a:spcPts val="600"/>
              </a:spcBef>
            </a:pPr>
            <a:r>
              <a:rPr lang="en-US" b="1" smtClean="0"/>
              <a:t>Geographic organization: </a:t>
            </a:r>
            <a:r>
              <a:rPr lang="en-US" smtClean="0"/>
              <a:t>Useful for companies that sell across the country or internationally. Managers are responsible for developing strategies and plans for a specific region.</a:t>
            </a:r>
          </a:p>
          <a:p>
            <a:pPr marL="533400" indent="-533400" eaLnBrk="1" hangingPunct="1">
              <a:spcBef>
                <a:spcPts val="600"/>
              </a:spcBef>
            </a:pPr>
            <a:r>
              <a:rPr lang="en-US" b="1" smtClean="0"/>
              <a:t>Product management: </a:t>
            </a:r>
            <a:r>
              <a:rPr lang="en-US" smtClean="0"/>
              <a:t>Useful for companies with different products or brands. Managers are responsible for developing strategies and plans for a specific product or brand.</a:t>
            </a:r>
          </a:p>
          <a:p>
            <a:pPr marL="533400" indent="-533400" eaLnBrk="1" hangingPunct="1">
              <a:spcBef>
                <a:spcPts val="600"/>
              </a:spcBef>
            </a:pPr>
            <a:r>
              <a:rPr lang="en-US" b="1" smtClean="0"/>
              <a:t>Market or customer management organization: </a:t>
            </a:r>
            <a:r>
              <a:rPr lang="en-US" smtClean="0"/>
              <a:t>Useful for companies with one product line sold to many different markets and customers. Managers are responsible for developing strategies and plans for their specific markets or customers.</a:t>
            </a:r>
          </a:p>
          <a:p>
            <a:pPr marL="533400" indent="-533400" eaLnBrk="1" hangingPunct="1">
              <a:spcBef>
                <a:spcPts val="600"/>
              </a:spcBef>
            </a:pPr>
            <a:r>
              <a:rPr lang="en-US" b="1" smtClean="0"/>
              <a:t>Customer management </a:t>
            </a:r>
            <a:r>
              <a:rPr lang="en-US" smtClean="0"/>
              <a:t>involves a customer focus and not a product focus for managing customer profitability and customer equity.</a:t>
            </a:r>
          </a:p>
          <a:p>
            <a:pPr marL="533400" indent="-533400" eaLnBrk="1" hangingPunct="1"/>
            <a:endParaRPr lang="en-US" smtClean="0"/>
          </a:p>
        </p:txBody>
      </p:sp>
      <p:sp>
        <p:nvSpPr>
          <p:cNvPr id="70659" name="Slide Number Placeholder 3"/>
          <p:cNvSpPr>
            <a:spLocks noGrp="1"/>
          </p:cNvSpPr>
          <p:nvPr>
            <p:ph type="sldNum" sz="quarter" idx="5"/>
          </p:nvPr>
        </p:nvSpPr>
        <p:spPr bwMode="auto">
          <a:noFill/>
          <a:ln>
            <a:miter lim="800000"/>
            <a:headEnd/>
            <a:tailEnd/>
          </a:ln>
        </p:spPr>
        <p:txBody>
          <a:bodyPr/>
          <a:lstStyle/>
          <a:p>
            <a:fld id="{A92D55D3-357A-4ECB-92A3-1BAB1240D64B}"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r>
              <a:rPr lang="en-US" b="1" smtClean="0"/>
              <a:t>Note to Instructor</a:t>
            </a:r>
          </a:p>
          <a:p>
            <a:pPr eaLnBrk="1" hangingPunct="1">
              <a:spcBef>
                <a:spcPct val="0"/>
              </a:spcBef>
            </a:pPr>
            <a:r>
              <a:rPr lang="en-US" b="1" smtClean="0"/>
              <a:t>Discussion Question</a:t>
            </a:r>
          </a:p>
          <a:p>
            <a:pPr eaLnBrk="1" hangingPunct="1">
              <a:spcBef>
                <a:spcPct val="0"/>
              </a:spcBef>
            </a:pPr>
            <a:r>
              <a:rPr lang="en-US" smtClean="0"/>
              <a:t>How might the strategic plan of the college or university influence decisions in the schools programs and offerings. How might it influence decisions in food services, dormitories, executive education, and undergraduate versus graduate programs?</a:t>
            </a:r>
          </a:p>
          <a:p>
            <a:pPr eaLnBrk="1" hangingPunct="1">
              <a:spcBef>
                <a:spcPct val="0"/>
              </a:spcBef>
            </a:pPr>
            <a:endParaRPr lang="en-US" smtClean="0"/>
          </a:p>
          <a:p>
            <a:r>
              <a:rPr lang="en-US" smtClean="0"/>
              <a:t>Strategic planning sets the stage for the rest of planning in the firm. Companies usually prepare annual plans, long-range plans, and strategic plans. The annual and long-range plans deal with the company’s current businesses and how to keep them going. In contrast, the strategic plan involves adapting the firm to take advantage of opportunities in its constantly changing environment.</a:t>
            </a:r>
          </a:p>
          <a:p>
            <a:r>
              <a:rPr lang="en-US" smtClean="0"/>
              <a:t>At the corporate level, the company starts the strategic planning process by defining its overall purpose and mission (see Figure 2.1). This mission is then turned into detailed supporting objectives that guide the entire company. Next, headquarters decides what portfolio of businesses and products is best for the company and how much support to give each one. In turn, each business and product develops detailed marketing and other departmental plans that support the company-wide plan. Thus, marketing planning occurs at the business-unit, product, and market levels. It supports company strategic planning with more detailed plans for specific marketing opportunities.</a:t>
            </a:r>
          </a:p>
          <a:p>
            <a:pPr eaLnBrk="1" hangingPunct="1">
              <a:spcBef>
                <a:spcPct val="0"/>
              </a:spcBef>
            </a:pPr>
            <a:endParaRPr lang="en-US" smtClean="0"/>
          </a:p>
          <a:p>
            <a:pPr eaLnBrk="1" hangingPunct="1">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a:lstStyle/>
          <a:p>
            <a:fld id="{B0AFE1F1-5F53-4AD6-BB96-11482C765234}"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smtClean="0"/>
              <a:t>Because many surprises occur during the implementation of marketing plans, marketers must practice constant </a:t>
            </a:r>
            <a:r>
              <a:rPr lang="en-US" b="1" smtClean="0"/>
              <a:t>marketing control</a:t>
            </a:r>
            <a:r>
              <a:rPr lang="en-US" smtClean="0"/>
              <a:t>—evaluating the results of marketing strategies and plans and taking corrective action to ensure that the objectives are attained. Marketing control involves four steps. Management first sets specific marketing goals. It then measures its performance in the marketplace and evaluates the causes of any differences between expected and actual performance. Finally, management takes corrective action to close the gaps between goals and performance. This may require changing the action programs or even changing the goals.</a:t>
            </a:r>
          </a:p>
          <a:p>
            <a:r>
              <a:rPr lang="en-US" i="1" smtClean="0"/>
              <a:t>Operating control</a:t>
            </a:r>
            <a:r>
              <a:rPr lang="en-US" smtClean="0"/>
              <a:t> involves checking ongoing performance against the annual plan and taking corrective action when necessary. Its purpose is to ensure that the company achieves the sales, profits, and other goals set out in its annual plan. It also involves determining the profitability of different products, territories, markets, and channels. </a:t>
            </a:r>
            <a:r>
              <a:rPr lang="en-US" i="1" smtClean="0"/>
              <a:t>Strategic control</a:t>
            </a:r>
            <a:r>
              <a:rPr lang="en-US" smtClean="0"/>
              <a:t> involves looking at whether the company’s basic strategies are well matched to its opportunities. Marketing strategies and programs can quickly become outdated, and each company should periodically reassess its overall approach to the marketplace.</a:t>
            </a:r>
          </a:p>
          <a:p>
            <a:endParaRPr lang="en-US" smtClean="0"/>
          </a:p>
        </p:txBody>
      </p:sp>
      <p:sp>
        <p:nvSpPr>
          <p:cNvPr id="72707" name="Slide Number Placeholder 3"/>
          <p:cNvSpPr>
            <a:spLocks noGrp="1"/>
          </p:cNvSpPr>
          <p:nvPr>
            <p:ph type="sldNum" sz="quarter" idx="5"/>
          </p:nvPr>
        </p:nvSpPr>
        <p:spPr bwMode="auto">
          <a:noFill/>
          <a:ln>
            <a:miter lim="800000"/>
            <a:headEnd/>
            <a:tailEnd/>
          </a:ln>
        </p:spPr>
        <p:txBody>
          <a:bodyPr/>
          <a:lstStyle/>
          <a:p>
            <a:fld id="{45E16B79-A261-42ED-AF0A-3F34A4D00DB1}"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p:txBody>
          <a:bodyPr/>
          <a:lstStyle/>
          <a:p>
            <a:pPr>
              <a:defRPr/>
            </a:pPr>
            <a:r>
              <a:rPr lang="en-US" dirty="0" smtClean="0">
                <a:ea typeface="ＭＳ Ｐゴシック" charset="-128"/>
              </a:rPr>
              <a:t>Measuring return on marketing investment has become a major marketing emphasis. But it can be difficult How do you measure </a:t>
            </a:r>
            <a:r>
              <a:rPr lang="en-US" dirty="0" smtClean="0">
                <a:ea typeface="ＭＳ Ｐゴシック" charset="-128"/>
              </a:rPr>
              <a:t>the</a:t>
            </a:r>
            <a:r>
              <a:rPr lang="en-US" baseline="0" dirty="0" smtClean="0">
                <a:ea typeface="ＭＳ Ｐゴシック" charset="-128"/>
              </a:rPr>
              <a:t> </a:t>
            </a:r>
            <a:r>
              <a:rPr lang="en-US" dirty="0" smtClean="0">
                <a:ea typeface="ＭＳ Ｐゴシック" charset="-128"/>
              </a:rPr>
              <a:t>specific </a:t>
            </a:r>
            <a:r>
              <a:rPr lang="en-US" dirty="0" smtClean="0">
                <a:ea typeface="ＭＳ Ｐゴシック" charset="-128"/>
              </a:rPr>
              <a:t>return on a media investment?</a:t>
            </a:r>
          </a:p>
          <a:p>
            <a:pPr>
              <a:defRPr/>
            </a:pPr>
            <a:r>
              <a:rPr lang="en-US" dirty="0" smtClean="0">
                <a:ea typeface="ＭＳ Ｐゴシック" charset="-128"/>
              </a:rPr>
              <a:t>Marketing performance—the practice of measuring, learning from, and improving upon marketing strategies and tactics over time—is taking hold. More companies are now working to connect the dots between marketing activities and results than ever before. </a:t>
            </a:r>
          </a:p>
          <a:p>
            <a:pPr>
              <a:defRPr/>
            </a:pPr>
            <a:r>
              <a:rPr lang="en-US" dirty="0" smtClean="0">
                <a:ea typeface="ＭＳ Ｐゴシック" charset="-128"/>
              </a:rPr>
              <a:t>One important marketing performance measure is </a:t>
            </a:r>
            <a:r>
              <a:rPr lang="en-US" b="1" dirty="0" smtClean="0">
                <a:ea typeface="ＭＳ Ｐゴシック" charset="-128"/>
              </a:rPr>
              <a:t>return on marketing investment </a:t>
            </a:r>
            <a:r>
              <a:rPr lang="en-US" dirty="0" smtClean="0">
                <a:ea typeface="ＭＳ Ｐゴシック" charset="-128"/>
              </a:rPr>
              <a:t>(or </a:t>
            </a:r>
            <a:r>
              <a:rPr lang="en-US" b="1" dirty="0" smtClean="0">
                <a:ea typeface="ＭＳ Ｐゴシック" charset="-128"/>
              </a:rPr>
              <a:t>marketing ROI</a:t>
            </a:r>
            <a:r>
              <a:rPr lang="en-US" dirty="0" smtClean="0">
                <a:ea typeface="ＭＳ Ｐゴシック" charset="-128"/>
              </a:rPr>
              <a:t>). </a:t>
            </a:r>
            <a:r>
              <a:rPr lang="en-US" i="1" dirty="0" smtClean="0">
                <a:ea typeface="ＭＳ Ｐゴシック" charset="-128"/>
              </a:rPr>
              <a:t>Marketing ROI</a:t>
            </a:r>
            <a:r>
              <a:rPr lang="en-US" dirty="0" smtClean="0">
                <a:ea typeface="ＭＳ Ｐゴシック" charset="-128"/>
              </a:rPr>
              <a:t> is the net return from a marketing investment divided by the costs of the marketing investment. It measures the profits generated by investments in marketing activities.</a:t>
            </a:r>
          </a:p>
          <a:p>
            <a:pPr>
              <a:defRPr/>
            </a:pPr>
            <a:r>
              <a:rPr lang="en-US" dirty="0" smtClean="0">
                <a:ea typeface="ＭＳ Ｐゴシック" charset="-128"/>
              </a:rPr>
              <a:t>there is no consistent definition of marketing ROI. For instance, returns like advertising and brand-building impact aren’t easily put into dollar returns. </a:t>
            </a:r>
          </a:p>
          <a:p>
            <a:pPr>
              <a:defRPr/>
            </a:pPr>
            <a:endParaRPr lang="en-US" dirty="0" smtClean="0">
              <a:ea typeface="ＭＳ Ｐゴシック" charset="-128"/>
            </a:endParaRPr>
          </a:p>
          <a:p>
            <a:pPr>
              <a:defRPr/>
            </a:pPr>
            <a:r>
              <a:rPr lang="en-US" dirty="0" smtClean="0">
                <a:ea typeface="ＭＳ Ｐゴシック" charset="-128"/>
              </a:rPr>
              <a:t>A company can assess marketing ROI in terms of standard marketing performance measures, such as brand awareness, sales, or market share. Many companies are assembling such measures into </a:t>
            </a:r>
            <a:r>
              <a:rPr lang="en-US" i="1" dirty="0" smtClean="0">
                <a:ea typeface="ＭＳ Ｐゴシック" charset="-128"/>
              </a:rPr>
              <a:t>marketing dashboards</a:t>
            </a:r>
            <a:r>
              <a:rPr lang="en-US" dirty="0" smtClean="0">
                <a:ea typeface="ＭＳ Ｐゴシック" charset="-128"/>
              </a:rPr>
              <a:t>—meaningful sets of marketing performance measures in a single display used to monitor strategic marketing performance. The marketing dashboard gives marketers the detailed measures they need to assess and adjust their marketing strategies. </a:t>
            </a:r>
          </a:p>
          <a:p>
            <a:pPr>
              <a:defRPr/>
            </a:pPr>
            <a:r>
              <a:rPr lang="en-US" dirty="0" smtClean="0">
                <a:ea typeface="ＭＳ Ｐゴシック" charset="-128"/>
              </a:rPr>
              <a:t>A marketing dashboard could track brand equity and trends, share of voice, market share, online sentiment, and marketing ROI in key markets worldwide, for company brands and also for competing brands.</a:t>
            </a:r>
          </a:p>
          <a:p>
            <a:pPr>
              <a:defRPr/>
            </a:pPr>
            <a:r>
              <a:rPr lang="en-US" dirty="0" smtClean="0">
                <a:ea typeface="ＭＳ Ｐゴシック" charset="-128"/>
              </a:rPr>
              <a:t>Increasingly, however, beyond standard performance measures, marketers are using customer-centered measures of marketing impact, such as customer acquisition, customer retention, customer lifetime value, and customer equity. These measures capture not only current marketing performance but also future performance resulting from stronger customer relationships. </a:t>
            </a:r>
          </a:p>
          <a:p>
            <a:pPr>
              <a:defRPr/>
            </a:pPr>
            <a:r>
              <a:rPr lang="en-US" dirty="0" smtClean="0">
                <a:ea typeface="ＭＳ Ｐゴシック" charset="-128"/>
              </a:rPr>
              <a:t>We can view marketing expenditures as investments that produce returns in the form of more profitable customer relationships. Marketing investments result in improved customer value and satisfaction, which in turn increases customer attraction and retention. This increases individual customer lifetime values and the firm’s overall customer equity. Increased customer equity, in relation to the cost of the marketing investments, determines return on marketing investment.</a:t>
            </a:r>
          </a:p>
          <a:p>
            <a:pPr>
              <a:defRPr/>
            </a:pPr>
            <a:r>
              <a:rPr lang="en-US" dirty="0" smtClean="0">
                <a:ea typeface="ＭＳ Ｐゴシック" charset="-128"/>
              </a:rPr>
              <a:t>Regardless of how it’s defined or measured, the marketing ROI concept is here to stay. “In good times and bad, whether or not marketers are ready for it, they’re going to be asked to justify their spending with financial data,” says one marketer. Adds another, marketers “have got to know how to count.”</a:t>
            </a:r>
            <a:r>
              <a:rPr lang="en-US" cap="all" dirty="0" smtClean="0">
                <a:ea typeface="ＭＳ Ｐゴシック" charset="-128"/>
              </a:rPr>
              <a:t> </a:t>
            </a:r>
            <a:endParaRPr lang="en-US" dirty="0" smtClean="0">
              <a:ea typeface="ＭＳ Ｐゴシック" charset="-128"/>
            </a:endParaRPr>
          </a:p>
          <a:p>
            <a:pPr>
              <a:defRPr/>
            </a:pPr>
            <a:endParaRPr lang="en-US" dirty="0" smtClean="0">
              <a:ea typeface="ＭＳ Ｐゴシック" charset="-128"/>
            </a:endParaRPr>
          </a:p>
        </p:txBody>
      </p:sp>
      <p:sp>
        <p:nvSpPr>
          <p:cNvPr id="74755" name="Slide Number Placeholder 3"/>
          <p:cNvSpPr>
            <a:spLocks noGrp="1"/>
          </p:cNvSpPr>
          <p:nvPr>
            <p:ph type="sldNum" sz="quarter" idx="5"/>
          </p:nvPr>
        </p:nvSpPr>
        <p:spPr bwMode="auto">
          <a:noFill/>
          <a:ln>
            <a:miter lim="800000"/>
            <a:headEnd/>
            <a:tailEnd/>
          </a:ln>
        </p:spPr>
        <p:txBody>
          <a:bodyPr/>
          <a:lstStyle/>
          <a:p>
            <a:fld id="{B5AC72CB-C1C0-48D6-B0E9-39A9C5DF080F}"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dirty="0" smtClean="0"/>
              <a:t>At the corporate level, the company starts the strategic planning process by defining its overall purpose and mission (see Figure 2.1). This mission is then turned into detailed supporting objectives that guide the entire company. Next, headquarters decides what portfolio of businesses and products is best for the company and how much support to give each one. In turn, each business and product develops detailed marketing and other departmental plans that support the company-wide plan. Thus, marketing planning occurs at the business-unit, product, and market levels. It supports company strategic planning with more detailed plans for specific marketing opportunities.</a:t>
            </a:r>
          </a:p>
          <a:p>
            <a:endParaRPr lang="en-US" dirty="0" smtClean="0"/>
          </a:p>
        </p:txBody>
      </p:sp>
      <p:sp>
        <p:nvSpPr>
          <p:cNvPr id="19459" name="Slide Number Placeholder 3"/>
          <p:cNvSpPr>
            <a:spLocks noGrp="1"/>
          </p:cNvSpPr>
          <p:nvPr>
            <p:ph type="sldNum" sz="quarter" idx="5"/>
          </p:nvPr>
        </p:nvSpPr>
        <p:spPr bwMode="auto">
          <a:noFill/>
          <a:ln>
            <a:miter lim="800000"/>
            <a:headEnd/>
            <a:tailEnd/>
          </a:ln>
        </p:spPr>
        <p:txBody>
          <a:bodyPr/>
          <a:lstStyle/>
          <a:p>
            <a:fld id="{E7DFBFD8-E5CE-4D2C-936E-82DF4AFA01C5}"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pPr eaLnBrk="1" hangingPunct="1">
              <a:spcBef>
                <a:spcPct val="0"/>
              </a:spcBef>
            </a:pPr>
            <a:r>
              <a:rPr lang="en-US" b="1" smtClean="0"/>
              <a:t>Note to Instructor</a:t>
            </a:r>
          </a:p>
          <a:p>
            <a:pPr eaLnBrk="1" hangingPunct="1">
              <a:spcBef>
                <a:spcPct val="0"/>
              </a:spcBef>
            </a:pPr>
            <a:r>
              <a:rPr lang="en-US" smtClean="0"/>
              <a:t>Forging a sound mission begins with the following questions: What </a:t>
            </a:r>
            <a:r>
              <a:rPr lang="en-US" i="1" smtClean="0"/>
              <a:t>is</a:t>
            </a:r>
            <a:r>
              <a:rPr lang="en-US" smtClean="0"/>
              <a:t> our business? Who is the customer? What do consumers value? What </a:t>
            </a:r>
            <a:r>
              <a:rPr lang="en-US" i="1" smtClean="0"/>
              <a:t>should</a:t>
            </a:r>
            <a:r>
              <a:rPr lang="en-US" smtClean="0"/>
              <a:t> our business be? These simple-sounding questions are among the most difficult the company will ever have to answer. Successful companies continuously raise these questions and answer them carefully and completely.</a:t>
            </a:r>
          </a:p>
          <a:p>
            <a:pPr eaLnBrk="1" hangingPunct="1">
              <a:spcBef>
                <a:spcPct val="0"/>
              </a:spcBef>
            </a:pPr>
            <a:r>
              <a:rPr lang="en-US" smtClean="0"/>
              <a:t>A mission statement should:</a:t>
            </a:r>
          </a:p>
          <a:p>
            <a:pPr eaLnBrk="1" hangingPunct="1">
              <a:spcBef>
                <a:spcPct val="0"/>
              </a:spcBef>
              <a:buFont typeface="Calibri" pitchFamily="34" charset="0"/>
              <a:buAutoNum type="arabicPeriod"/>
            </a:pPr>
            <a:r>
              <a:rPr lang="en-US" smtClean="0"/>
              <a:t>Not be myopic in product terms</a:t>
            </a:r>
          </a:p>
          <a:p>
            <a:pPr eaLnBrk="1" hangingPunct="1">
              <a:spcBef>
                <a:spcPct val="0"/>
              </a:spcBef>
              <a:buFont typeface="Calibri" pitchFamily="34" charset="0"/>
              <a:buAutoNum type="arabicPeriod"/>
            </a:pPr>
            <a:r>
              <a:rPr lang="en-US" smtClean="0"/>
              <a:t>Meaningful and specific</a:t>
            </a:r>
          </a:p>
          <a:p>
            <a:pPr eaLnBrk="1" hangingPunct="1">
              <a:spcBef>
                <a:spcPct val="0"/>
              </a:spcBef>
              <a:buFont typeface="Calibri" pitchFamily="34" charset="0"/>
              <a:buAutoNum type="arabicPeriod"/>
            </a:pPr>
            <a:r>
              <a:rPr lang="en-US" smtClean="0"/>
              <a:t>Motivating</a:t>
            </a:r>
          </a:p>
          <a:p>
            <a:pPr eaLnBrk="1" hangingPunct="1">
              <a:spcBef>
                <a:spcPct val="0"/>
              </a:spcBef>
              <a:buFont typeface="Calibri" pitchFamily="34" charset="0"/>
              <a:buAutoNum type="arabicPeriod"/>
            </a:pPr>
            <a:r>
              <a:rPr lang="en-US" smtClean="0"/>
              <a:t>Emphasize the company’s strengths</a:t>
            </a:r>
          </a:p>
          <a:p>
            <a:pPr eaLnBrk="1" hangingPunct="1">
              <a:spcBef>
                <a:spcPct val="0"/>
              </a:spcBef>
              <a:buFont typeface="Calibri" pitchFamily="34" charset="0"/>
              <a:buAutoNum type="arabicPeriod"/>
            </a:pPr>
            <a:r>
              <a:rPr lang="en-US" smtClean="0"/>
              <a:t>Contain specific workable guidelines</a:t>
            </a:r>
          </a:p>
          <a:p>
            <a:pPr eaLnBrk="1" hangingPunct="1">
              <a:spcBef>
                <a:spcPct val="0"/>
              </a:spcBef>
              <a:buFont typeface="Calibri" pitchFamily="34" charset="0"/>
              <a:buAutoNum type="arabicPeriod"/>
            </a:pPr>
            <a:r>
              <a:rPr lang="en-US" smtClean="0"/>
              <a:t>Not be stated as making sales or profits</a:t>
            </a:r>
          </a:p>
          <a:p>
            <a:pPr eaLnBrk="1" hangingPunct="1">
              <a:spcBef>
                <a:spcPct val="0"/>
              </a:spcBef>
            </a:pPr>
            <a:endParaRPr lang="en-US" smtClean="0"/>
          </a:p>
          <a:p>
            <a:pPr eaLnBrk="1" hangingPunct="1">
              <a:spcBef>
                <a:spcPct val="0"/>
              </a:spcBef>
            </a:pPr>
            <a:r>
              <a:rPr lang="en-US" smtClean="0"/>
              <a:t>Discussion Question:</a:t>
            </a:r>
          </a:p>
          <a:p>
            <a:pPr eaLnBrk="1" hangingPunct="1">
              <a:spcBef>
                <a:spcPct val="0"/>
              </a:spcBef>
            </a:pPr>
            <a:r>
              <a:rPr lang="en-US" smtClean="0"/>
              <a:t>Ask the students to evaluate how the Google mission statement meets the criteria of a market-oriented mission statement.</a:t>
            </a:r>
          </a:p>
        </p:txBody>
      </p:sp>
      <p:sp>
        <p:nvSpPr>
          <p:cNvPr id="21507" name="Slide Number Placeholder 3"/>
          <p:cNvSpPr>
            <a:spLocks noGrp="1"/>
          </p:cNvSpPr>
          <p:nvPr>
            <p:ph type="sldNum" sz="quarter" idx="5"/>
          </p:nvPr>
        </p:nvSpPr>
        <p:spPr bwMode="auto">
          <a:noFill/>
          <a:ln>
            <a:miter lim="800000"/>
            <a:headEnd/>
            <a:tailEnd/>
          </a:ln>
        </p:spPr>
        <p:txBody>
          <a:bodyPr/>
          <a:lstStyle/>
          <a:p>
            <a:fld id="{F0049EB4-9297-4ECD-B990-F687B4B6CAC8}"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dirty="0" smtClean="0"/>
              <a:t>The company needs to turn its mission into detailed supporting objectives for each level of management. Each manager should have objectives and be responsible for reaching them</a:t>
            </a:r>
          </a:p>
          <a:p>
            <a:r>
              <a:rPr lang="en-US" dirty="0" smtClean="0"/>
              <a:t>The company can tie a diverse product portfolio together under a mission.</a:t>
            </a:r>
          </a:p>
          <a:p>
            <a:r>
              <a:rPr lang="en-US" dirty="0" smtClean="0"/>
              <a:t>This broad mission leads to a hierarchy of objectives, including business objectives and marketing objectives such as: to build profitable customer relationships by developing superior products. </a:t>
            </a:r>
          </a:p>
          <a:p>
            <a:r>
              <a:rPr lang="en-US" dirty="0" smtClean="0"/>
              <a:t>Improving profits is another example of a major objective.</a:t>
            </a:r>
          </a:p>
          <a:p>
            <a:r>
              <a:rPr lang="en-US" dirty="0" smtClean="0"/>
              <a:t>Profits can be improved by increasing sales or reducing costs. Sales can be increased by improving the company’s share of domestic and international markets. These goals then become the company’s current marketing objectives.</a:t>
            </a:r>
          </a:p>
          <a:p>
            <a:r>
              <a:rPr lang="en-US" dirty="0" smtClean="0"/>
              <a:t>Marketing strategies and programs must be developed to support these marketing objectives such as:</a:t>
            </a:r>
          </a:p>
          <a:p>
            <a:r>
              <a:rPr lang="en-US" dirty="0" smtClean="0"/>
              <a:t>to increase market share by broadening its product lines, </a:t>
            </a:r>
          </a:p>
          <a:p>
            <a:r>
              <a:rPr lang="en-US" dirty="0" smtClean="0"/>
              <a:t>to increase product availability and promotion in existing </a:t>
            </a:r>
            <a:r>
              <a:rPr lang="en-US" dirty="0" smtClean="0"/>
              <a:t>markets,</a:t>
            </a:r>
            <a:endParaRPr lang="en-US" dirty="0" smtClean="0"/>
          </a:p>
          <a:p>
            <a:r>
              <a:rPr lang="en-US" dirty="0" smtClean="0"/>
              <a:t>to </a:t>
            </a:r>
            <a:r>
              <a:rPr lang="en-US" dirty="0" smtClean="0"/>
              <a:t>expand into new markets. </a:t>
            </a:r>
          </a:p>
          <a:p>
            <a:r>
              <a:rPr lang="en-US" dirty="0" smtClean="0"/>
              <a:t>Each broad marketing strategy must then be defined in greater detail. For example, increasing the product’s promotion may require more advertising and public relations efforts; if so, both requirements will need to be spelled out. In this way, the firm’s mission is translated into a set of objectives for the current period.</a:t>
            </a:r>
          </a:p>
        </p:txBody>
      </p:sp>
      <p:sp>
        <p:nvSpPr>
          <p:cNvPr id="23555" name="Slide Number Placeholder 3"/>
          <p:cNvSpPr>
            <a:spLocks noGrp="1"/>
          </p:cNvSpPr>
          <p:nvPr>
            <p:ph type="sldNum" sz="quarter" idx="5"/>
          </p:nvPr>
        </p:nvSpPr>
        <p:spPr bwMode="auto">
          <a:noFill/>
          <a:ln>
            <a:miter lim="800000"/>
            <a:headEnd/>
            <a:tailEnd/>
          </a:ln>
        </p:spPr>
        <p:txBody>
          <a:bodyPr/>
          <a:lstStyle/>
          <a:p>
            <a:fld id="{56BB521F-70A6-4963-97EB-1D21C1375C67}"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smtClean="0"/>
              <a:t>The best </a:t>
            </a:r>
            <a:r>
              <a:rPr lang="en-US" b="1" smtClean="0"/>
              <a:t>business portfolio</a:t>
            </a:r>
            <a:r>
              <a:rPr lang="en-US" smtClean="0"/>
              <a:t> is the one that best fits the company’s strengths and weaknesses to opportunities in the environment. </a:t>
            </a:r>
          </a:p>
          <a:p>
            <a:r>
              <a:rPr lang="en-US" smtClean="0"/>
              <a:t>Most large companies have complex portfolios of businesses and brands. Strategic and marketing planning for such business portfolios can be a daunting but critical task. </a:t>
            </a:r>
          </a:p>
          <a:p>
            <a:r>
              <a:rPr lang="en-US" smtClean="0"/>
              <a:t>Business portfolio planning involves two steps. First, the company must analyze its </a:t>
            </a:r>
            <a:r>
              <a:rPr lang="en-US" i="1" smtClean="0"/>
              <a:t>current</a:t>
            </a:r>
            <a:r>
              <a:rPr lang="en-US" smtClean="0"/>
              <a:t> business portfolio and determine which businesses should receive more, less, or no investment. Second, it must shape the </a:t>
            </a:r>
            <a:r>
              <a:rPr lang="en-US" i="1" smtClean="0"/>
              <a:t>future</a:t>
            </a:r>
            <a:r>
              <a:rPr lang="en-US" smtClean="0"/>
              <a:t> portfolio by developing strategies for growth and downsizing.</a:t>
            </a:r>
          </a:p>
          <a:p>
            <a:endParaRPr lang="en-US" smtClean="0"/>
          </a:p>
        </p:txBody>
      </p:sp>
      <p:sp>
        <p:nvSpPr>
          <p:cNvPr id="25603" name="Slide Number Placeholder 3"/>
          <p:cNvSpPr>
            <a:spLocks noGrp="1"/>
          </p:cNvSpPr>
          <p:nvPr>
            <p:ph type="sldNum" sz="quarter" idx="5"/>
          </p:nvPr>
        </p:nvSpPr>
        <p:spPr bwMode="auto">
          <a:noFill/>
          <a:ln>
            <a:miter lim="800000"/>
            <a:headEnd/>
            <a:tailEnd/>
          </a:ln>
        </p:spPr>
        <p:txBody>
          <a:bodyPr/>
          <a:lstStyle/>
          <a:p>
            <a:fld id="{373AB9D4-32D5-4258-9FC0-1AAEC6DF989C}"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r>
              <a:rPr lang="en-US" b="1" smtClean="0"/>
              <a:t>Note to Instructor</a:t>
            </a:r>
          </a:p>
          <a:p>
            <a:pPr eaLnBrk="1" hangingPunct="1"/>
            <a:endParaRPr lang="en-US" sz="500" b="1" smtClean="0"/>
          </a:p>
          <a:p>
            <a:r>
              <a:rPr lang="en-US" smtClean="0"/>
              <a:t>The major activity in strategic planning is business </a:t>
            </a:r>
            <a:r>
              <a:rPr lang="en-US" b="1" smtClean="0"/>
              <a:t>portfolio analysis</a:t>
            </a:r>
            <a:r>
              <a:rPr lang="en-US" smtClean="0"/>
              <a:t>, whereby management evaluates the products and businesses that make up the company. The company will want to put strong resources into its more profitable businesses and phase down or drop its weaker ones.</a:t>
            </a:r>
          </a:p>
        </p:txBody>
      </p:sp>
      <p:sp>
        <p:nvSpPr>
          <p:cNvPr id="27651" name="Slide Number Placeholder 3"/>
          <p:cNvSpPr>
            <a:spLocks noGrp="1"/>
          </p:cNvSpPr>
          <p:nvPr>
            <p:ph type="sldNum" sz="quarter" idx="5"/>
          </p:nvPr>
        </p:nvSpPr>
        <p:spPr bwMode="auto">
          <a:noFill/>
          <a:ln>
            <a:miter lim="800000"/>
            <a:headEnd/>
            <a:tailEnd/>
          </a:ln>
        </p:spPr>
        <p:txBody>
          <a:bodyPr/>
          <a:lstStyle/>
          <a:p>
            <a:fld id="{361D91D6-D21D-4209-A260-C99E09861DFC}"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eaLnBrk="1" hangingPunct="1">
              <a:spcBef>
                <a:spcPct val="0"/>
              </a:spcBef>
            </a:pPr>
            <a:r>
              <a:rPr lang="en-US" smtClean="0"/>
              <a:t>Management’s first step is to identify the key businesses that make up the company, called </a:t>
            </a:r>
            <a:r>
              <a:rPr lang="en-US" i="1" smtClean="0"/>
              <a:t>strategic business units</a:t>
            </a:r>
            <a:r>
              <a:rPr lang="en-US" smtClean="0"/>
              <a:t> (SBUs). An SBU can be a company division, a product line within a division, or sometimes a single product or brand. The company next assesses the attractiveness of its various SBUs and decides how much support each deserves. When designing a business portfolio, it’s a good idea to add and support products and businesses that fit closely with the firm’s core philosophy and competencies.</a:t>
            </a:r>
          </a:p>
          <a:p>
            <a:pPr eaLnBrk="1" hangingPunct="1">
              <a:spcBef>
                <a:spcPct val="0"/>
              </a:spcBef>
            </a:pPr>
            <a:r>
              <a:rPr lang="en-US" smtClean="0"/>
              <a:t>The purpose of strategic planning is to find ways in which the company can best use its strengths to take advantage of attractive opportunities in the environment. For this reason, most standard portfolio analysis methods evaluate SBUs on two important dimensions: the attractiveness of the SBU’s market or industry and the strength of the SBU’s position in that market or industry. </a:t>
            </a:r>
            <a:endParaRPr lang="en-US" i="1" smtClean="0"/>
          </a:p>
          <a:p>
            <a:pPr eaLnBrk="1" hangingPunct="1">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a:lstStyle/>
          <a:p>
            <a:fld id="{8A2D0CFE-3009-43DA-A0BD-5627C3416006}"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 2- </a:t>
            </a:r>
            <a:fld id="{86CBEE38-18FD-4EA8-A178-20239C3A4BF2}"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3"/>
          <p:cNvSpPr>
            <a:spLocks noChangeArrowheads="1"/>
          </p:cNvSpPr>
          <p:nvPr userDrawn="1"/>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2954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5"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EFA4DD36-F750-44E8-A139-B36A648D31D3}" type="datetime1">
              <a:rPr lang="en-US"/>
              <a:pPr>
                <a:defRPr/>
              </a:pPr>
              <a:t>10/16/13</a:t>
            </a:fld>
            <a:endParaRPr lang="en-US" dirty="0"/>
          </a:p>
        </p:txBody>
      </p:sp>
      <p:sp>
        <p:nvSpPr>
          <p:cNvPr id="6"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7"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1D2DF968-81DF-4BE0-A5A5-8F8618733E1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812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5"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78A5BAF5-A6C2-401B-A1AC-DB82A2EBDA8B}" type="datetime1">
              <a:rPr lang="en-US"/>
              <a:pPr>
                <a:defRPr/>
              </a:pPr>
              <a:t>10/16/13</a:t>
            </a:fld>
            <a:endParaRPr lang="en-US" dirty="0"/>
          </a:p>
        </p:txBody>
      </p:sp>
      <p:sp>
        <p:nvSpPr>
          <p:cNvPr id="6"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7"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9A141989-956A-4237-9E24-B72380F4D3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4C9B3C5B-10E4-4CD9-A203-1D7802B19462}"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1030" name="Rectangle 3"/>
          <p:cNvSpPr>
            <a:spLocks noChangeArrowheads="1"/>
          </p:cNvSpPr>
          <p:nvPr userDrawn="1"/>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Calibri" pitchFamily="34" charset="0"/>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investor.sharehold.com/campbell/index.cfm" TargetMode="External"/><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990600" y="2362200"/>
            <a:ext cx="7162800" cy="1470025"/>
          </a:xfrm>
        </p:spPr>
        <p:txBody>
          <a:bodyPr/>
          <a:lstStyle/>
          <a:p>
            <a:pPr eaLnBrk="1" hangingPunct="1"/>
            <a:r>
              <a:rPr lang="en-US" dirty="0" smtClean="0"/>
              <a:t/>
            </a:r>
            <a:br>
              <a:rPr lang="en-US" dirty="0" smtClean="0"/>
            </a:br>
            <a:r>
              <a:rPr lang="en-US" dirty="0" smtClean="0"/>
              <a:t>Chapter Two</a:t>
            </a:r>
          </a:p>
        </p:txBody>
      </p:sp>
      <p:sp>
        <p:nvSpPr>
          <p:cNvPr id="12290" name="Subtitle 2"/>
          <p:cNvSpPr>
            <a:spLocks noGrp="1"/>
          </p:cNvSpPr>
          <p:nvPr>
            <p:ph type="subTitle" idx="1"/>
          </p:nvPr>
        </p:nvSpPr>
        <p:spPr>
          <a:xfrm>
            <a:off x="1371600" y="4191000"/>
            <a:ext cx="6400800" cy="1752600"/>
          </a:xfrm>
        </p:spPr>
        <p:txBody>
          <a:bodyPr/>
          <a:lstStyle/>
          <a:p>
            <a:pPr eaLnBrk="1" hangingPunct="1"/>
            <a:r>
              <a:rPr lang="en-US" dirty="0" smtClean="0"/>
              <a:t>Company and Marketing Strategy</a:t>
            </a:r>
          </a:p>
          <a:p>
            <a:pPr eaLnBrk="1" hangingPunct="1"/>
            <a:r>
              <a:rPr lang="en-US" dirty="0" smtClean="0"/>
              <a:t>Partnering to Build Customer Relationships</a:t>
            </a:r>
          </a:p>
        </p:txBody>
      </p:sp>
      <p:sp>
        <p:nvSpPr>
          <p:cNvPr id="1229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Companywide Strategic Planning:</a:t>
            </a:r>
          </a:p>
        </p:txBody>
      </p:sp>
      <p:pic>
        <p:nvPicPr>
          <p:cNvPr id="30722" name="Picture 3" descr="fig02_02wo.jpg"/>
          <p:cNvPicPr>
            <a:picLocks noChangeAspect="1"/>
          </p:cNvPicPr>
          <p:nvPr/>
        </p:nvPicPr>
        <p:blipFill>
          <a:blip r:embed="rId3"/>
          <a:srcRect/>
          <a:stretch>
            <a:fillRect/>
          </a:stretch>
        </p:blipFill>
        <p:spPr bwMode="auto">
          <a:xfrm>
            <a:off x="1295400" y="1371600"/>
            <a:ext cx="7086600" cy="480218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Companywide Strategic Planning</a:t>
            </a:r>
          </a:p>
        </p:txBody>
      </p:sp>
      <p:sp>
        <p:nvSpPr>
          <p:cNvPr id="32770" name="Content Placeholder 3"/>
          <p:cNvSpPr>
            <a:spLocks noGrp="1"/>
          </p:cNvSpPr>
          <p:nvPr>
            <p:ph idx="1"/>
          </p:nvPr>
        </p:nvSpPr>
        <p:spPr/>
        <p:txBody>
          <a:bodyPr/>
          <a:lstStyle/>
          <a:p>
            <a:r>
              <a:rPr lang="en-US" smtClean="0"/>
              <a:t>Difficulty in defining SBUs and measuring market share and growth</a:t>
            </a:r>
          </a:p>
          <a:p>
            <a:r>
              <a:rPr lang="en-US" smtClean="0"/>
              <a:t>Time consuming</a:t>
            </a:r>
          </a:p>
          <a:p>
            <a:r>
              <a:rPr lang="en-US" smtClean="0"/>
              <a:t>Expensive</a:t>
            </a:r>
          </a:p>
          <a:p>
            <a:r>
              <a:rPr lang="en-US" smtClean="0"/>
              <a:t>Focus on current businesses, not future planning</a:t>
            </a:r>
          </a:p>
          <a:p>
            <a:endParaRPr lang="en-US" smtClean="0"/>
          </a:p>
        </p:txBody>
      </p:sp>
      <p:sp>
        <p:nvSpPr>
          <p:cNvPr id="32771" name="Rectangle 3"/>
          <p:cNvSpPr>
            <a:spLocks noGrp="1" noChangeArrowheads="1"/>
          </p:cNvSpPr>
          <p:nvPr>
            <p:ph type="body" sz="quarter" idx="13"/>
          </p:nvPr>
        </p:nvSpPr>
        <p:spPr/>
        <p:txBody>
          <a:bodyPr/>
          <a:lstStyle/>
          <a:p>
            <a:r>
              <a:rPr lang="en-US" smtClean="0"/>
              <a:t>Problems with Matrix Approaches</a:t>
            </a:r>
          </a:p>
          <a:p>
            <a:endParaRPr lang="en-US" smtClean="0"/>
          </a:p>
        </p:txBody>
      </p:sp>
      <p:sp>
        <p:nvSpPr>
          <p:cNvPr id="3277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Companywide Strategic Planning</a:t>
            </a:r>
          </a:p>
        </p:txBody>
      </p:sp>
      <p:sp>
        <p:nvSpPr>
          <p:cNvPr id="34818" name="Rectangle 3"/>
          <p:cNvSpPr>
            <a:spLocks noGrp="1" noChangeArrowheads="1"/>
          </p:cNvSpPr>
          <p:nvPr>
            <p:ph type="body" sz="quarter" idx="13"/>
          </p:nvPr>
        </p:nvSpPr>
        <p:spPr>
          <a:xfrm>
            <a:off x="369888" y="1219200"/>
            <a:ext cx="8382000" cy="381000"/>
          </a:xfrm>
        </p:spPr>
        <p:txBody>
          <a:bodyPr/>
          <a:lstStyle/>
          <a:p>
            <a:pPr eaLnBrk="1" hangingPunct="1">
              <a:lnSpc>
                <a:spcPct val="90000"/>
              </a:lnSpc>
            </a:pPr>
            <a:r>
              <a:rPr lang="en-US" sz="2400" dirty="0" smtClean="0"/>
              <a:t>Developing Strategies for Growth and Downsizing </a:t>
            </a:r>
          </a:p>
          <a:p>
            <a:pPr eaLnBrk="1" hangingPunct="1">
              <a:lnSpc>
                <a:spcPct val="90000"/>
              </a:lnSpc>
            </a:pPr>
            <a:r>
              <a:rPr lang="en-US" sz="3200" dirty="0" smtClean="0"/>
              <a:t>Product/Market Expansion Grid</a:t>
            </a:r>
          </a:p>
          <a:p>
            <a:pPr eaLnBrk="1" hangingPunct="1">
              <a:lnSpc>
                <a:spcPct val="90000"/>
              </a:lnSpc>
            </a:pPr>
            <a:endParaRPr lang="en-US" sz="3200" dirty="0" smtClean="0"/>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1262175692"/>
              </p:ext>
            </p:extLst>
          </p:nvPr>
        </p:nvGraphicFramePr>
        <p:xfrm>
          <a:off x="4410075" y="2408237"/>
          <a:ext cx="41148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1"/>
          <p:cNvSpPr>
            <a:spLocks noChangeArrowheads="1"/>
          </p:cNvSpPr>
          <p:nvPr/>
        </p:nvSpPr>
        <p:spPr bwMode="auto">
          <a:xfrm>
            <a:off x="304800" y="3048000"/>
            <a:ext cx="4572000" cy="2554545"/>
          </a:xfrm>
          <a:prstGeom prst="rect">
            <a:avLst/>
          </a:prstGeom>
          <a:noFill/>
          <a:ln w="9525">
            <a:noFill/>
            <a:miter lim="800000"/>
            <a:headEnd/>
            <a:tailEnd/>
          </a:ln>
        </p:spPr>
        <p:txBody>
          <a:bodyPr>
            <a:spAutoFit/>
          </a:bodyPr>
          <a:lstStyle/>
          <a:p>
            <a:r>
              <a:rPr lang="en-US" sz="3200" dirty="0" smtClean="0">
                <a:latin typeface="Calibri" pitchFamily="34" charset="0"/>
                <a:cs typeface="ヒラギノ角ゴ Pro W3"/>
              </a:rPr>
              <a:t>Looks at new products,</a:t>
            </a:r>
          </a:p>
          <a:p>
            <a:r>
              <a:rPr lang="en-US" sz="3200" dirty="0" smtClean="0">
                <a:latin typeface="Calibri" pitchFamily="34" charset="0"/>
                <a:cs typeface="ヒラギノ角ゴ Pro W3"/>
              </a:rPr>
              <a:t>  existing products, new</a:t>
            </a:r>
          </a:p>
          <a:p>
            <a:r>
              <a:rPr lang="en-US" sz="3200" dirty="0">
                <a:latin typeface="Calibri" pitchFamily="34" charset="0"/>
                <a:cs typeface="ヒラギノ角ゴ Pro W3"/>
              </a:rPr>
              <a:t> </a:t>
            </a:r>
            <a:r>
              <a:rPr lang="en-US" sz="3200" dirty="0" smtClean="0">
                <a:latin typeface="Calibri" pitchFamily="34" charset="0"/>
                <a:cs typeface="ヒラギノ角ゴ Pro W3"/>
              </a:rPr>
              <a:t> markets and existing</a:t>
            </a:r>
          </a:p>
          <a:p>
            <a:r>
              <a:rPr lang="en-US" sz="3200" dirty="0">
                <a:latin typeface="Calibri" pitchFamily="34" charset="0"/>
                <a:cs typeface="ヒラギノ角ゴ Pro W3"/>
              </a:rPr>
              <a:t> </a:t>
            </a:r>
            <a:r>
              <a:rPr lang="en-US" sz="3200" dirty="0" smtClean="0">
                <a:latin typeface="Calibri" pitchFamily="34" charset="0"/>
                <a:cs typeface="ヒラギノ角ゴ Pro W3"/>
              </a:rPr>
              <a:t> markets for company</a:t>
            </a:r>
          </a:p>
          <a:p>
            <a:r>
              <a:rPr lang="en-US" sz="3200" dirty="0">
                <a:latin typeface="Calibri" pitchFamily="34" charset="0"/>
                <a:cs typeface="ヒラギノ角ゴ Pro W3"/>
              </a:rPr>
              <a:t> </a:t>
            </a:r>
            <a:r>
              <a:rPr lang="en-US" sz="3200" dirty="0" smtClean="0">
                <a:latin typeface="Calibri" pitchFamily="34" charset="0"/>
                <a:cs typeface="ヒラギノ角ゴ Pro W3"/>
              </a:rPr>
              <a:t> growth opportunities</a:t>
            </a:r>
            <a:endParaRPr lang="en-US" sz="3200" dirty="0" smtClean="0">
              <a:latin typeface="Calibri" pitchFamily="34" charset="0"/>
              <a:cs typeface="ヒラギノ角ゴ Pro W3"/>
            </a:endParaRPr>
          </a:p>
        </p:txBody>
      </p:sp>
      <p:sp>
        <p:nvSpPr>
          <p:cNvPr id="3482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Companywide Strategic Planning</a:t>
            </a:r>
          </a:p>
        </p:txBody>
      </p:sp>
      <p:sp>
        <p:nvSpPr>
          <p:cNvPr id="36866" name="Content Placeholder 8"/>
          <p:cNvSpPr>
            <a:spLocks noGrp="1"/>
          </p:cNvSpPr>
          <p:nvPr>
            <p:ph idx="1"/>
          </p:nvPr>
        </p:nvSpPr>
        <p:spPr>
          <a:xfrm>
            <a:off x="457200" y="2438400"/>
            <a:ext cx="4572000" cy="4114800"/>
          </a:xfrm>
        </p:spPr>
        <p:txBody>
          <a:bodyPr/>
          <a:lstStyle/>
          <a:p>
            <a:pPr>
              <a:lnSpc>
                <a:spcPct val="90000"/>
              </a:lnSpc>
              <a:buFontTx/>
              <a:buNone/>
            </a:pPr>
            <a:r>
              <a:rPr lang="en-US" sz="2700" b="1" smtClean="0"/>
              <a:t>Market penetration </a:t>
            </a:r>
            <a:r>
              <a:rPr lang="en-US" sz="2700" smtClean="0"/>
              <a:t>growth by increasing sales to current market segments without changing the product</a:t>
            </a:r>
          </a:p>
          <a:p>
            <a:pPr>
              <a:lnSpc>
                <a:spcPct val="90000"/>
              </a:lnSpc>
              <a:buFontTx/>
              <a:buNone/>
            </a:pPr>
            <a:r>
              <a:rPr lang="en-US" sz="2700" b="1" smtClean="0"/>
              <a:t>Market development </a:t>
            </a:r>
            <a:r>
              <a:rPr lang="en-US" sz="2700" smtClean="0"/>
              <a:t>growth by identifying and developing new market segments for current products</a:t>
            </a:r>
          </a:p>
          <a:p>
            <a:pPr>
              <a:lnSpc>
                <a:spcPct val="90000"/>
              </a:lnSpc>
            </a:pPr>
            <a:endParaRPr lang="en-US" sz="2700" smtClean="0"/>
          </a:p>
        </p:txBody>
      </p:sp>
      <p:sp>
        <p:nvSpPr>
          <p:cNvPr id="36867" name="Rectangle 3"/>
          <p:cNvSpPr>
            <a:spLocks noGrp="1" noChangeArrowheads="1"/>
          </p:cNvSpPr>
          <p:nvPr>
            <p:ph type="body" sz="quarter" idx="13"/>
          </p:nvPr>
        </p:nvSpPr>
        <p:spPr>
          <a:xfrm>
            <a:off x="228600" y="1295400"/>
            <a:ext cx="8686800" cy="457200"/>
          </a:xfrm>
        </p:spPr>
        <p:txBody>
          <a:bodyPr/>
          <a:lstStyle/>
          <a:p>
            <a:pPr>
              <a:spcBef>
                <a:spcPct val="0"/>
              </a:spcBef>
            </a:pPr>
            <a:r>
              <a:rPr lang="en-US" smtClean="0"/>
              <a:t>Developing Strategies </a:t>
            </a:r>
          </a:p>
          <a:p>
            <a:pPr>
              <a:spcBef>
                <a:spcPct val="0"/>
              </a:spcBef>
            </a:pPr>
            <a:r>
              <a:rPr lang="en-US" smtClean="0"/>
              <a:t>for Growth and Downsizing</a:t>
            </a:r>
          </a:p>
          <a:p>
            <a:endParaRPr lang="en-US" smtClean="0"/>
          </a:p>
        </p:txBody>
      </p:sp>
      <p:pic>
        <p:nvPicPr>
          <p:cNvPr id="36868" name="Picture 6"/>
          <p:cNvPicPr>
            <a:picLocks noChangeAspect="1" noChangeArrowheads="1"/>
          </p:cNvPicPr>
          <p:nvPr/>
        </p:nvPicPr>
        <p:blipFill>
          <a:blip r:embed="rId3"/>
          <a:srcRect/>
          <a:stretch>
            <a:fillRect/>
          </a:stretch>
        </p:blipFill>
        <p:spPr bwMode="auto">
          <a:xfrm>
            <a:off x="5172075" y="3048000"/>
            <a:ext cx="3382963" cy="2362200"/>
          </a:xfrm>
          <a:prstGeom prst="rect">
            <a:avLst/>
          </a:prstGeom>
          <a:noFill/>
          <a:ln w="9525">
            <a:noFill/>
            <a:miter lim="800000"/>
            <a:headEnd/>
            <a:tailEnd/>
          </a:ln>
        </p:spPr>
      </p:pic>
      <p:sp>
        <p:nvSpPr>
          <p:cNvPr id="3687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Companywide Strategic Planning</a:t>
            </a:r>
          </a:p>
        </p:txBody>
      </p:sp>
      <p:sp>
        <p:nvSpPr>
          <p:cNvPr id="38914" name="Content Placeholder 6"/>
          <p:cNvSpPr>
            <a:spLocks noGrp="1"/>
          </p:cNvSpPr>
          <p:nvPr>
            <p:ph idx="1"/>
          </p:nvPr>
        </p:nvSpPr>
        <p:spPr>
          <a:xfrm>
            <a:off x="685800" y="2286000"/>
            <a:ext cx="7772400" cy="4114800"/>
          </a:xfrm>
        </p:spPr>
        <p:txBody>
          <a:bodyPr/>
          <a:lstStyle/>
          <a:p>
            <a:pPr>
              <a:buFontTx/>
              <a:buNone/>
            </a:pPr>
            <a:r>
              <a:rPr lang="en-US" b="1" dirty="0" smtClean="0"/>
              <a:t>Product development </a:t>
            </a:r>
            <a:r>
              <a:rPr lang="en-US" dirty="0" smtClean="0"/>
              <a:t>is a growth strategy that offers new or modified products to existing market segments</a:t>
            </a:r>
          </a:p>
          <a:p>
            <a:pPr>
              <a:buFontTx/>
              <a:buNone/>
            </a:pPr>
            <a:r>
              <a:rPr lang="en-US" b="1" dirty="0" smtClean="0"/>
              <a:t>Diversification </a:t>
            </a:r>
            <a:r>
              <a:rPr lang="en-US" dirty="0" smtClean="0"/>
              <a:t>is a growth strategy through starting up or acquiring businesses outside the company’s current products and markets</a:t>
            </a:r>
          </a:p>
          <a:p>
            <a:endParaRPr lang="en-US" dirty="0" smtClean="0"/>
          </a:p>
        </p:txBody>
      </p:sp>
      <p:sp>
        <p:nvSpPr>
          <p:cNvPr id="38915"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t>Developing Strategies </a:t>
            </a:r>
          </a:p>
          <a:p>
            <a:pPr>
              <a:spcBef>
                <a:spcPct val="0"/>
              </a:spcBef>
            </a:pPr>
            <a:r>
              <a:rPr lang="en-US" smtClean="0"/>
              <a:t>for Growth and Downsizing</a:t>
            </a:r>
          </a:p>
          <a:p>
            <a:pPr>
              <a:spcBef>
                <a:spcPct val="0"/>
              </a:spcBef>
            </a:pPr>
            <a:endParaRPr lang="en-US" smtClean="0"/>
          </a:p>
        </p:txBody>
      </p:sp>
      <p:sp>
        <p:nvSpPr>
          <p:cNvPr id="389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Companywide Strategic Planning</a:t>
            </a:r>
          </a:p>
        </p:txBody>
      </p:sp>
      <p:sp>
        <p:nvSpPr>
          <p:cNvPr id="40962" name="Content Placeholder 3"/>
          <p:cNvSpPr>
            <a:spLocks noGrp="1"/>
          </p:cNvSpPr>
          <p:nvPr>
            <p:ph idx="1"/>
          </p:nvPr>
        </p:nvSpPr>
        <p:spPr>
          <a:xfrm>
            <a:off x="685800" y="2667000"/>
            <a:ext cx="7772400" cy="4114800"/>
          </a:xfrm>
        </p:spPr>
        <p:txBody>
          <a:bodyPr/>
          <a:lstStyle/>
          <a:p>
            <a:pPr>
              <a:buFontTx/>
              <a:buNone/>
            </a:pPr>
            <a:r>
              <a:rPr lang="en-US" b="1" smtClean="0"/>
              <a:t>Downsizing </a:t>
            </a:r>
            <a:r>
              <a:rPr lang="en-US" smtClean="0"/>
              <a:t>prune, harvest or divest businesses that are unprofitable or that no longer fit the strategy</a:t>
            </a:r>
          </a:p>
          <a:p>
            <a:endParaRPr lang="en-US" smtClean="0"/>
          </a:p>
        </p:txBody>
      </p:sp>
      <p:sp>
        <p:nvSpPr>
          <p:cNvPr id="40963" name="Rectangle 3"/>
          <p:cNvSpPr>
            <a:spLocks noGrp="1" noChangeArrowheads="1"/>
          </p:cNvSpPr>
          <p:nvPr>
            <p:ph type="body" sz="quarter" idx="13"/>
          </p:nvPr>
        </p:nvSpPr>
        <p:spPr/>
        <p:txBody>
          <a:bodyPr/>
          <a:lstStyle/>
          <a:p>
            <a:pPr>
              <a:spcBef>
                <a:spcPct val="0"/>
              </a:spcBef>
            </a:pPr>
            <a:r>
              <a:rPr lang="en-US" smtClean="0"/>
              <a:t>Developing Strategies </a:t>
            </a:r>
          </a:p>
          <a:p>
            <a:pPr>
              <a:spcBef>
                <a:spcPct val="0"/>
              </a:spcBef>
            </a:pPr>
            <a:r>
              <a:rPr lang="en-US" smtClean="0"/>
              <a:t>for Growth and Downsizing</a:t>
            </a:r>
          </a:p>
          <a:p>
            <a:pPr>
              <a:spcBef>
                <a:spcPct val="0"/>
              </a:spcBef>
            </a:pPr>
            <a:endParaRPr lang="en-US" smtClean="0"/>
          </a:p>
        </p:txBody>
      </p:sp>
      <p:sp>
        <p:nvSpPr>
          <p:cNvPr id="4096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t>Planning Marketing</a:t>
            </a:r>
          </a:p>
        </p:txBody>
      </p:sp>
      <p:sp>
        <p:nvSpPr>
          <p:cNvPr id="43010" name="Rectangle 3"/>
          <p:cNvSpPr>
            <a:spLocks noGrp="1" noChangeArrowheads="1"/>
          </p:cNvSpPr>
          <p:nvPr>
            <p:ph type="body" sz="quarter" idx="13"/>
          </p:nvPr>
        </p:nvSpPr>
        <p:spPr>
          <a:xfrm>
            <a:off x="914400" y="1219200"/>
            <a:ext cx="7162800" cy="381000"/>
          </a:xfrm>
        </p:spPr>
        <p:txBody>
          <a:bodyPr/>
          <a:lstStyle/>
          <a:p>
            <a:r>
              <a:rPr lang="en-US" smtClean="0"/>
              <a:t>Partnering to Build Customer Relationships</a:t>
            </a:r>
          </a:p>
        </p:txBody>
      </p:sp>
      <p:sp>
        <p:nvSpPr>
          <p:cNvPr id="43011" name="Content Placeholder 7"/>
          <p:cNvSpPr>
            <a:spLocks noGrp="1"/>
          </p:cNvSpPr>
          <p:nvPr>
            <p:ph sz="half" idx="4294967295"/>
          </p:nvPr>
        </p:nvSpPr>
        <p:spPr>
          <a:xfrm>
            <a:off x="4343400" y="2408238"/>
            <a:ext cx="4419600" cy="3916362"/>
          </a:xfrm>
        </p:spPr>
        <p:txBody>
          <a:bodyPr/>
          <a:lstStyle/>
          <a:p>
            <a:pPr eaLnBrk="1" hangingPunct="1">
              <a:buFontTx/>
              <a:buNone/>
            </a:pPr>
            <a:r>
              <a:rPr lang="en-US" b="1" smtClean="0"/>
              <a:t>Value chain </a:t>
            </a:r>
            <a:r>
              <a:rPr lang="en-US" smtClean="0"/>
              <a:t>is a series of departments that carry out value-creating activities to design, produce, market, deliver, and support a firm’s products</a:t>
            </a:r>
          </a:p>
          <a:p>
            <a:pPr eaLnBrk="1" hangingPunct="1"/>
            <a:endParaRPr lang="en-US" smtClean="0"/>
          </a:p>
        </p:txBody>
      </p:sp>
      <p:pic>
        <p:nvPicPr>
          <p:cNvPr id="43012" name="Picture 7" descr="ph02_07"/>
          <p:cNvPicPr>
            <a:picLocks noChangeAspect="1" noChangeArrowheads="1"/>
          </p:cNvPicPr>
          <p:nvPr/>
        </p:nvPicPr>
        <p:blipFill>
          <a:blip r:embed="rId3"/>
          <a:srcRect/>
          <a:stretch>
            <a:fillRect/>
          </a:stretch>
        </p:blipFill>
        <p:spPr bwMode="auto">
          <a:xfrm>
            <a:off x="381000" y="2590800"/>
            <a:ext cx="3886200" cy="2768600"/>
          </a:xfrm>
          <a:prstGeom prst="rect">
            <a:avLst/>
          </a:prstGeom>
          <a:noFill/>
          <a:ln w="9525">
            <a:noFill/>
            <a:miter lim="800000"/>
            <a:headEnd/>
            <a:tailEnd/>
          </a:ln>
        </p:spPr>
      </p:pic>
      <p:sp>
        <p:nvSpPr>
          <p:cNvPr id="4301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Planning Marketing</a:t>
            </a:r>
            <a:br>
              <a:rPr lang="en-US" smtClean="0"/>
            </a:br>
            <a:endParaRPr lang="en-US" smtClean="0"/>
          </a:p>
        </p:txBody>
      </p:sp>
      <p:sp>
        <p:nvSpPr>
          <p:cNvPr id="45058" name="Rectangle 3"/>
          <p:cNvSpPr>
            <a:spLocks noGrp="1" noChangeArrowheads="1"/>
          </p:cNvSpPr>
          <p:nvPr>
            <p:ph type="body" sz="quarter" idx="13"/>
          </p:nvPr>
        </p:nvSpPr>
        <p:spPr>
          <a:xfrm>
            <a:off x="914400" y="914400"/>
            <a:ext cx="7162800" cy="381000"/>
          </a:xfrm>
        </p:spPr>
        <p:txBody>
          <a:bodyPr/>
          <a:lstStyle/>
          <a:p>
            <a:r>
              <a:rPr lang="en-US" smtClean="0"/>
              <a:t>Partnering to Build Customer Relationships</a:t>
            </a:r>
          </a:p>
        </p:txBody>
      </p:sp>
      <p:sp>
        <p:nvSpPr>
          <p:cNvPr id="45059" name="Content Placeholder 5"/>
          <p:cNvSpPr>
            <a:spLocks noGrp="1"/>
          </p:cNvSpPr>
          <p:nvPr>
            <p:ph sz="half" idx="4294967295"/>
          </p:nvPr>
        </p:nvSpPr>
        <p:spPr>
          <a:xfrm>
            <a:off x="4343400" y="2057400"/>
            <a:ext cx="4419600" cy="3916363"/>
          </a:xfrm>
        </p:spPr>
        <p:txBody>
          <a:bodyPr/>
          <a:lstStyle/>
          <a:p>
            <a:pPr>
              <a:lnSpc>
                <a:spcPct val="90000"/>
              </a:lnSpc>
              <a:buFontTx/>
              <a:buNone/>
            </a:pPr>
            <a:r>
              <a:rPr lang="en-US" sz="3000" b="1" smtClean="0"/>
              <a:t>Value delivery network </a:t>
            </a:r>
            <a:r>
              <a:rPr lang="en-US" sz="3000" smtClean="0"/>
              <a:t>is made up of the company, suppliers, distributors, and ultimately customers who partner with each other to improve performance of the entire system</a:t>
            </a:r>
          </a:p>
          <a:p>
            <a:pPr>
              <a:lnSpc>
                <a:spcPct val="90000"/>
              </a:lnSpc>
            </a:pPr>
            <a:endParaRPr lang="en-US" sz="3000" smtClean="0"/>
          </a:p>
        </p:txBody>
      </p:sp>
      <p:pic>
        <p:nvPicPr>
          <p:cNvPr id="45060" name="Picture 6"/>
          <p:cNvPicPr>
            <a:picLocks noChangeAspect="1" noChangeArrowheads="1"/>
          </p:cNvPicPr>
          <p:nvPr/>
        </p:nvPicPr>
        <p:blipFill>
          <a:blip r:embed="rId3"/>
          <a:srcRect/>
          <a:stretch>
            <a:fillRect/>
          </a:stretch>
        </p:blipFill>
        <p:spPr bwMode="auto">
          <a:xfrm>
            <a:off x="914400" y="2057400"/>
            <a:ext cx="2514600" cy="3714750"/>
          </a:xfrm>
          <a:prstGeom prst="rect">
            <a:avLst/>
          </a:prstGeom>
          <a:noFill/>
          <a:ln w="9525">
            <a:noFill/>
            <a:miter lim="800000"/>
            <a:headEnd/>
            <a:tailEnd/>
          </a:ln>
        </p:spPr>
      </p:pic>
      <p:sp>
        <p:nvSpPr>
          <p:cNvPr id="4506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5800" y="152400"/>
            <a:ext cx="7772400" cy="1143000"/>
          </a:xfrm>
        </p:spPr>
        <p:txBody>
          <a:bodyPr/>
          <a:lstStyle/>
          <a:p>
            <a:pPr eaLnBrk="1" hangingPunct="1"/>
            <a:r>
              <a:rPr lang="en-US" sz="3200" smtClean="0"/>
              <a:t>Marketing Strategy and </a:t>
            </a:r>
            <a:br>
              <a:rPr lang="en-US" sz="3200" smtClean="0"/>
            </a:br>
            <a:r>
              <a:rPr lang="en-US" sz="3200" smtClean="0"/>
              <a:t>the Marketing Mix</a:t>
            </a:r>
          </a:p>
        </p:txBody>
      </p:sp>
      <p:pic>
        <p:nvPicPr>
          <p:cNvPr id="47106" name="Picture 3" descr="fig02_04wo.jpg"/>
          <p:cNvPicPr>
            <a:picLocks noChangeAspect="1"/>
          </p:cNvPicPr>
          <p:nvPr/>
        </p:nvPicPr>
        <p:blipFill>
          <a:blip r:embed="rId3"/>
          <a:srcRect/>
          <a:stretch>
            <a:fillRect/>
          </a:stretch>
        </p:blipFill>
        <p:spPr bwMode="auto">
          <a:xfrm>
            <a:off x="1990725" y="1295400"/>
            <a:ext cx="5324475" cy="4953000"/>
          </a:xfrm>
          <a:prstGeom prst="rect">
            <a:avLst/>
          </a:prstGeom>
          <a:noFill/>
          <a:ln w="9525">
            <a:noFill/>
            <a:miter lim="800000"/>
            <a:headEnd/>
            <a:tailEnd/>
          </a:ln>
        </p:spPr>
      </p:pic>
      <p:sp>
        <p:nvSpPr>
          <p:cNvPr id="4710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Marketing Strategy and the Marketing Mix</a:t>
            </a:r>
          </a:p>
        </p:txBody>
      </p:sp>
      <p:sp>
        <p:nvSpPr>
          <p:cNvPr id="49154" name="Content Placeholder 3"/>
          <p:cNvSpPr>
            <a:spLocks noGrp="1"/>
          </p:cNvSpPr>
          <p:nvPr>
            <p:ph idx="1"/>
          </p:nvPr>
        </p:nvSpPr>
        <p:spPr/>
        <p:txBody>
          <a:bodyPr/>
          <a:lstStyle/>
          <a:p>
            <a:pPr>
              <a:buFontTx/>
              <a:buNone/>
            </a:pPr>
            <a:r>
              <a:rPr lang="en-US" sz="3100" b="1" smtClean="0"/>
              <a:t>Market segmentation </a:t>
            </a:r>
            <a:r>
              <a:rPr lang="en-US" sz="3100" smtClean="0"/>
              <a:t>is the division of a market into distinct groups of buyers who have different needs, characteristics, or behavior and who might require separate products or marketing mixes</a:t>
            </a:r>
          </a:p>
          <a:p>
            <a:pPr>
              <a:buFontTx/>
              <a:buNone/>
            </a:pPr>
            <a:r>
              <a:rPr lang="en-US" sz="3100" b="1" smtClean="0"/>
              <a:t>Market segment </a:t>
            </a:r>
            <a:r>
              <a:rPr lang="en-US" sz="3100" smtClean="0"/>
              <a:t>is a group of consumers who respond in a similar way to a given set of marketing efforts</a:t>
            </a:r>
          </a:p>
          <a:p>
            <a:endParaRPr lang="en-US" sz="3100" smtClean="0"/>
          </a:p>
        </p:txBody>
      </p:sp>
      <p:sp>
        <p:nvSpPr>
          <p:cNvPr id="49155" name="Rectangle 3"/>
          <p:cNvSpPr>
            <a:spLocks noGrp="1" noChangeArrowheads="1"/>
          </p:cNvSpPr>
          <p:nvPr>
            <p:ph type="body" sz="quarter" idx="13"/>
          </p:nvPr>
        </p:nvSpPr>
        <p:spPr>
          <a:xfrm>
            <a:off x="381000" y="1295400"/>
            <a:ext cx="8534400" cy="381000"/>
          </a:xfrm>
        </p:spPr>
        <p:txBody>
          <a:bodyPr/>
          <a:lstStyle/>
          <a:p>
            <a:pPr>
              <a:lnSpc>
                <a:spcPct val="90000"/>
              </a:lnSpc>
            </a:pPr>
            <a:endParaRPr lang="en-US" sz="2400" smtClean="0"/>
          </a:p>
          <a:p>
            <a:pPr>
              <a:lnSpc>
                <a:spcPct val="90000"/>
              </a:lnSpc>
            </a:pPr>
            <a:endParaRPr lang="en-US" sz="2400" smtClean="0"/>
          </a:p>
        </p:txBody>
      </p:sp>
      <p:sp>
        <p:nvSpPr>
          <p:cNvPr id="491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Company and Marketing Strategy</a:t>
            </a:r>
          </a:p>
        </p:txBody>
      </p:sp>
      <p:sp>
        <p:nvSpPr>
          <p:cNvPr id="14338" name="Rectangle 3"/>
          <p:cNvSpPr>
            <a:spLocks noGrp="1" noChangeArrowheads="1"/>
          </p:cNvSpPr>
          <p:nvPr>
            <p:ph idx="1"/>
          </p:nvPr>
        </p:nvSpPr>
        <p:spPr>
          <a:xfrm>
            <a:off x="685800" y="1752600"/>
            <a:ext cx="7772400" cy="4724400"/>
          </a:xfrm>
        </p:spPr>
        <p:txBody>
          <a:bodyPr/>
          <a:lstStyle/>
          <a:p>
            <a:r>
              <a:rPr lang="en-US" sz="2800" smtClean="0"/>
              <a:t>Companywide Strategic Planning: Defining Marketing’s Role</a:t>
            </a:r>
          </a:p>
          <a:p>
            <a:r>
              <a:rPr lang="en-US" sz="2800" smtClean="0"/>
              <a:t>Planning Marketing: Partnering to Build Customer Relationships</a:t>
            </a:r>
          </a:p>
          <a:p>
            <a:r>
              <a:rPr lang="en-US" sz="2800" smtClean="0"/>
              <a:t>Marketing Strategy and the Marketing Mix</a:t>
            </a:r>
          </a:p>
          <a:p>
            <a:r>
              <a:rPr lang="en-US" sz="2800" smtClean="0"/>
              <a:t>Managing the Marketing Effort</a:t>
            </a:r>
          </a:p>
          <a:p>
            <a:r>
              <a:rPr lang="en-US" sz="2800" smtClean="0"/>
              <a:t>Measuring and Managing Return on Marketing Investment</a:t>
            </a:r>
          </a:p>
        </p:txBody>
      </p:sp>
      <p:sp>
        <p:nvSpPr>
          <p:cNvPr id="14339" name="Text Placeholder 3"/>
          <p:cNvSpPr>
            <a:spLocks noGrp="1"/>
          </p:cNvSpPr>
          <p:nvPr>
            <p:ph type="body" sz="quarter" idx="13"/>
          </p:nvPr>
        </p:nvSpPr>
        <p:spPr>
          <a:xfrm>
            <a:off x="914400" y="1066800"/>
            <a:ext cx="7162800" cy="609600"/>
          </a:xfrm>
        </p:spPr>
        <p:txBody>
          <a:bodyPr/>
          <a:lstStyle/>
          <a:p>
            <a:r>
              <a:rPr lang="en-US" smtClean="0"/>
              <a:t>Topic Outline</a:t>
            </a:r>
          </a:p>
        </p:txBody>
      </p:sp>
      <p:sp>
        <p:nvSpPr>
          <p:cNvPr id="1434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Marketing Strategy and the Marketing Mix</a:t>
            </a:r>
          </a:p>
        </p:txBody>
      </p:sp>
      <p:sp>
        <p:nvSpPr>
          <p:cNvPr id="51202" name="Content Placeholder 4"/>
          <p:cNvSpPr>
            <a:spLocks noGrp="1"/>
          </p:cNvSpPr>
          <p:nvPr>
            <p:ph idx="1"/>
          </p:nvPr>
        </p:nvSpPr>
        <p:spPr>
          <a:xfrm>
            <a:off x="609600" y="2209800"/>
            <a:ext cx="7772400" cy="4114800"/>
          </a:xfrm>
        </p:spPr>
        <p:txBody>
          <a:bodyPr/>
          <a:lstStyle/>
          <a:p>
            <a:pPr>
              <a:buFontTx/>
              <a:buNone/>
            </a:pPr>
            <a:r>
              <a:rPr lang="en-US" b="1" dirty="0" smtClean="0"/>
              <a:t>Market targeting </a:t>
            </a:r>
            <a:r>
              <a:rPr lang="en-US" dirty="0" smtClean="0"/>
              <a:t>is </a:t>
            </a:r>
            <a:r>
              <a:rPr lang="en-US" dirty="0" smtClean="0"/>
              <a:t>the process of evaluating each market segment’s attractiveness and selecting one or more segments to enter</a:t>
            </a:r>
          </a:p>
        </p:txBody>
      </p:sp>
      <p:sp>
        <p:nvSpPr>
          <p:cNvPr id="51203" name="Rectangle 3"/>
          <p:cNvSpPr>
            <a:spLocks noGrp="1" noChangeArrowheads="1"/>
          </p:cNvSpPr>
          <p:nvPr>
            <p:ph type="body" sz="quarter" idx="13"/>
          </p:nvPr>
        </p:nvSpPr>
        <p:spPr>
          <a:xfrm>
            <a:off x="0" y="1524000"/>
            <a:ext cx="8763000" cy="304800"/>
          </a:xfrm>
        </p:spPr>
        <p:txBody>
          <a:bodyPr/>
          <a:lstStyle/>
          <a:p>
            <a:r>
              <a:rPr lang="en-US" smtClean="0"/>
              <a:t>Market Targeting</a:t>
            </a:r>
          </a:p>
        </p:txBody>
      </p:sp>
      <p:sp>
        <p:nvSpPr>
          <p:cNvPr id="5120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z="3200" dirty="0" smtClean="0"/>
              <a:t>Marketing Strategy and the Marketing Mix</a:t>
            </a:r>
            <a:endParaRPr lang="en-US" dirty="0" smtClean="0"/>
          </a:p>
        </p:txBody>
      </p:sp>
      <p:sp>
        <p:nvSpPr>
          <p:cNvPr id="53250" name="Text Placeholder 14"/>
          <p:cNvSpPr>
            <a:spLocks noGrp="1"/>
          </p:cNvSpPr>
          <p:nvPr>
            <p:ph type="body" sz="quarter" idx="13"/>
          </p:nvPr>
        </p:nvSpPr>
        <p:spPr/>
        <p:txBody>
          <a:bodyPr/>
          <a:lstStyle/>
          <a:p>
            <a:pPr eaLnBrk="1" hangingPunct="1"/>
            <a:endParaRPr lang="en-US" smtClean="0"/>
          </a:p>
        </p:txBody>
      </p:sp>
      <p:sp>
        <p:nvSpPr>
          <p:cNvPr id="53251" name="Content Placeholder 6"/>
          <p:cNvSpPr>
            <a:spLocks noGrp="1"/>
          </p:cNvSpPr>
          <p:nvPr>
            <p:ph sz="half" idx="4294967295"/>
          </p:nvPr>
        </p:nvSpPr>
        <p:spPr>
          <a:xfrm>
            <a:off x="914400" y="2286000"/>
            <a:ext cx="7391400" cy="3916363"/>
          </a:xfrm>
        </p:spPr>
        <p:txBody>
          <a:bodyPr/>
          <a:lstStyle/>
          <a:p>
            <a:pPr eaLnBrk="1" hangingPunct="1">
              <a:buFontTx/>
              <a:buNone/>
            </a:pPr>
            <a:r>
              <a:rPr lang="en-US" b="1" dirty="0" smtClean="0"/>
              <a:t>Market positioning </a:t>
            </a:r>
            <a:r>
              <a:rPr lang="en-US" dirty="0" smtClean="0"/>
              <a:t>is the arranging for a product to occupy a clear, distinctive, and desirable place relative to competing products in the minds of the target consumer</a:t>
            </a:r>
          </a:p>
          <a:p>
            <a:pPr marL="0" indent="0" eaLnBrk="1" hangingPunct="1">
              <a:buNone/>
            </a:pPr>
            <a:endParaRPr lang="en-US" dirty="0" smtClean="0"/>
          </a:p>
        </p:txBody>
      </p:sp>
      <p:sp>
        <p:nvSpPr>
          <p:cNvPr id="532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Marketing Strategy and the Marketing Mix</a:t>
            </a:r>
          </a:p>
        </p:txBody>
      </p:sp>
      <p:sp>
        <p:nvSpPr>
          <p:cNvPr id="55298" name="Content Placeholder 2"/>
          <p:cNvSpPr>
            <a:spLocks noGrp="1"/>
          </p:cNvSpPr>
          <p:nvPr>
            <p:ph idx="1"/>
          </p:nvPr>
        </p:nvSpPr>
        <p:spPr/>
        <p:txBody>
          <a:bodyPr/>
          <a:lstStyle/>
          <a:p>
            <a:r>
              <a:rPr lang="en-US" b="1" dirty="0" smtClean="0"/>
              <a:t>Differentiation</a:t>
            </a:r>
            <a:r>
              <a:rPr lang="en-US" dirty="0" smtClean="0"/>
              <a:t> begins the positioning process</a:t>
            </a:r>
          </a:p>
          <a:p>
            <a:r>
              <a:rPr lang="en-US" dirty="0" smtClean="0"/>
              <a:t>Whole marketing plan supports the positioning strategy</a:t>
            </a:r>
          </a:p>
          <a:p>
            <a:endParaRPr lang="en-US" dirty="0" smtClean="0"/>
          </a:p>
        </p:txBody>
      </p:sp>
      <p:sp>
        <p:nvSpPr>
          <p:cNvPr id="55299" name="Text Placeholder 3"/>
          <p:cNvSpPr>
            <a:spLocks noGrp="1"/>
          </p:cNvSpPr>
          <p:nvPr>
            <p:ph type="body" sz="quarter" idx="13"/>
          </p:nvPr>
        </p:nvSpPr>
        <p:spPr/>
        <p:txBody>
          <a:bodyPr/>
          <a:lstStyle/>
          <a:p>
            <a:endParaRPr lang="en-US" smtClean="0"/>
          </a:p>
        </p:txBody>
      </p:sp>
      <p:sp>
        <p:nvSpPr>
          <p:cNvPr id="553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3200" smtClean="0"/>
              <a:t>Marketing Strategy and the Marketing Mix</a:t>
            </a:r>
          </a:p>
        </p:txBody>
      </p:sp>
      <p:sp>
        <p:nvSpPr>
          <p:cNvPr id="57346" name="Content Placeholder 3"/>
          <p:cNvSpPr>
            <a:spLocks noGrp="1"/>
          </p:cNvSpPr>
          <p:nvPr>
            <p:ph idx="1"/>
          </p:nvPr>
        </p:nvSpPr>
        <p:spPr>
          <a:xfrm>
            <a:off x="685800" y="2971800"/>
            <a:ext cx="7772400" cy="4114800"/>
          </a:xfrm>
        </p:spPr>
        <p:txBody>
          <a:bodyPr/>
          <a:lstStyle/>
          <a:p>
            <a:pPr>
              <a:buFontTx/>
              <a:buNone/>
            </a:pPr>
            <a:r>
              <a:rPr lang="en-US" b="1" smtClean="0"/>
              <a:t>Marketing mix </a:t>
            </a:r>
            <a:r>
              <a:rPr lang="en-US" smtClean="0"/>
              <a:t>is the set of controllable tactical marketing tools—product, price, place, and promotion—that the firm blends to produce the response it wants in the target market</a:t>
            </a:r>
          </a:p>
          <a:p>
            <a:endParaRPr lang="en-US" smtClean="0"/>
          </a:p>
        </p:txBody>
      </p:sp>
      <p:sp>
        <p:nvSpPr>
          <p:cNvPr id="57347" name="Rectangle 3"/>
          <p:cNvSpPr>
            <a:spLocks noGrp="1" noChangeArrowheads="1"/>
          </p:cNvSpPr>
          <p:nvPr>
            <p:ph type="body" sz="quarter" idx="13"/>
          </p:nvPr>
        </p:nvSpPr>
        <p:spPr>
          <a:xfrm>
            <a:off x="914400" y="1524000"/>
            <a:ext cx="7162800" cy="533400"/>
          </a:xfrm>
        </p:spPr>
        <p:txBody>
          <a:bodyPr/>
          <a:lstStyle/>
          <a:p>
            <a:r>
              <a:rPr lang="en-US" smtClean="0"/>
              <a:t>Developing an Integrated Marketing Mix</a:t>
            </a:r>
          </a:p>
        </p:txBody>
      </p:sp>
      <p:sp>
        <p:nvSpPr>
          <p:cNvPr id="573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3200" smtClean="0"/>
              <a:t>Marketing Strategy and the Marketing Mix</a:t>
            </a:r>
          </a:p>
        </p:txBody>
      </p:sp>
      <p:sp>
        <p:nvSpPr>
          <p:cNvPr id="59394" name="Text Placeholder 6"/>
          <p:cNvSpPr>
            <a:spLocks noGrp="1"/>
          </p:cNvSpPr>
          <p:nvPr>
            <p:ph type="body" sz="quarter" idx="13"/>
          </p:nvPr>
        </p:nvSpPr>
        <p:spPr>
          <a:xfrm>
            <a:off x="914400" y="1600200"/>
            <a:ext cx="7162800" cy="381000"/>
          </a:xfrm>
        </p:spPr>
        <p:txBody>
          <a:bodyPr/>
          <a:lstStyle/>
          <a:p>
            <a:pPr eaLnBrk="1" hangingPunct="1"/>
            <a:r>
              <a:rPr lang="en-US" smtClean="0"/>
              <a:t>Developing an Integrated Marketing Mix</a:t>
            </a:r>
          </a:p>
          <a:p>
            <a:pPr eaLnBrk="1" hangingPunct="1"/>
            <a:endParaRPr lang="en-US" smtClean="0"/>
          </a:p>
        </p:txBody>
      </p:sp>
      <p:pic>
        <p:nvPicPr>
          <p:cNvPr id="59395" name="Picture 4" descr="fig02_05wo.jpg"/>
          <p:cNvPicPr>
            <a:picLocks noChangeAspect="1"/>
          </p:cNvPicPr>
          <p:nvPr/>
        </p:nvPicPr>
        <p:blipFill>
          <a:blip r:embed="rId3"/>
          <a:srcRect/>
          <a:stretch>
            <a:fillRect/>
          </a:stretch>
        </p:blipFill>
        <p:spPr bwMode="auto">
          <a:xfrm>
            <a:off x="2057400" y="2209800"/>
            <a:ext cx="4643438" cy="4038600"/>
          </a:xfrm>
          <a:prstGeom prst="rect">
            <a:avLst/>
          </a:prstGeom>
          <a:noFill/>
          <a:ln w="9525">
            <a:noFill/>
            <a:miter lim="800000"/>
            <a:headEnd/>
            <a:tailEnd/>
          </a:ln>
        </p:spPr>
      </p:pic>
      <p:sp>
        <p:nvSpPr>
          <p:cNvPr id="5939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228600" y="609600"/>
            <a:ext cx="8686800" cy="1143000"/>
          </a:xfrm>
        </p:spPr>
        <p:txBody>
          <a:bodyPr/>
          <a:lstStyle/>
          <a:p>
            <a:r>
              <a:rPr lang="en-US" smtClean="0"/>
              <a:t>Managing the Marketing Effort</a:t>
            </a:r>
          </a:p>
        </p:txBody>
      </p:sp>
      <p:pic>
        <p:nvPicPr>
          <p:cNvPr id="61442" name="Picture 3" descr="fig02_06wo.jpg"/>
          <p:cNvPicPr>
            <a:picLocks noChangeAspect="1"/>
          </p:cNvPicPr>
          <p:nvPr/>
        </p:nvPicPr>
        <p:blipFill>
          <a:blip r:embed="rId3"/>
          <a:srcRect/>
          <a:stretch>
            <a:fillRect/>
          </a:stretch>
        </p:blipFill>
        <p:spPr bwMode="auto">
          <a:xfrm>
            <a:off x="533400" y="1757363"/>
            <a:ext cx="7924800" cy="3949700"/>
          </a:xfrm>
          <a:prstGeom prst="rect">
            <a:avLst/>
          </a:prstGeom>
          <a:noFill/>
          <a:ln w="9525">
            <a:noFill/>
            <a:miter lim="800000"/>
            <a:headEnd/>
            <a:tailEnd/>
          </a:ln>
        </p:spPr>
      </p:pic>
      <p:sp>
        <p:nvSpPr>
          <p:cNvPr id="6144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52400" y="457200"/>
            <a:ext cx="8839200" cy="1143000"/>
          </a:xfrm>
        </p:spPr>
        <p:txBody>
          <a:bodyPr/>
          <a:lstStyle/>
          <a:p>
            <a:r>
              <a:rPr lang="en-US" smtClean="0"/>
              <a:t>Managing the Marketing Effort</a:t>
            </a:r>
          </a:p>
        </p:txBody>
      </p:sp>
      <p:sp>
        <p:nvSpPr>
          <p:cNvPr id="63490" name="Rectangle 3"/>
          <p:cNvSpPr>
            <a:spLocks noGrp="1" noChangeArrowheads="1"/>
          </p:cNvSpPr>
          <p:nvPr>
            <p:ph type="body" sz="quarter" idx="13"/>
          </p:nvPr>
        </p:nvSpPr>
        <p:spPr>
          <a:xfrm>
            <a:off x="914400" y="1752600"/>
            <a:ext cx="7162800" cy="381000"/>
          </a:xfrm>
        </p:spPr>
        <p:txBody>
          <a:bodyPr/>
          <a:lstStyle/>
          <a:p>
            <a:r>
              <a:rPr lang="en-US" smtClean="0"/>
              <a:t>Marketing Analysis – SWOT Analysis</a:t>
            </a:r>
          </a:p>
        </p:txBody>
      </p:sp>
      <p:pic>
        <p:nvPicPr>
          <p:cNvPr id="63491" name="Picture 4" descr="fig02_07wo.jpg"/>
          <p:cNvPicPr>
            <a:picLocks noChangeAspect="1"/>
          </p:cNvPicPr>
          <p:nvPr/>
        </p:nvPicPr>
        <p:blipFill>
          <a:blip r:embed="rId3"/>
          <a:srcRect/>
          <a:stretch>
            <a:fillRect/>
          </a:stretch>
        </p:blipFill>
        <p:spPr bwMode="auto">
          <a:xfrm>
            <a:off x="533400" y="1752600"/>
            <a:ext cx="7848600" cy="3933825"/>
          </a:xfrm>
          <a:prstGeom prst="rect">
            <a:avLst/>
          </a:prstGeom>
          <a:noFill/>
          <a:ln w="9525">
            <a:noFill/>
            <a:miter lim="800000"/>
            <a:headEnd/>
            <a:tailEnd/>
          </a:ln>
        </p:spPr>
      </p:pic>
      <p:sp>
        <p:nvSpPr>
          <p:cNvPr id="634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smtClean="0"/>
              <a:t>Managing the Marketing Effort</a:t>
            </a:r>
          </a:p>
        </p:txBody>
      </p:sp>
      <p:sp>
        <p:nvSpPr>
          <p:cNvPr id="65538" name="Rectangle 3"/>
          <p:cNvSpPr>
            <a:spLocks noGrp="1" noChangeArrowheads="1"/>
          </p:cNvSpPr>
          <p:nvPr>
            <p:ph type="body" sz="quarter" idx="13"/>
          </p:nvPr>
        </p:nvSpPr>
        <p:spPr>
          <a:xfrm>
            <a:off x="304800" y="1447800"/>
            <a:ext cx="8610600" cy="381000"/>
          </a:xfrm>
        </p:spPr>
        <p:txBody>
          <a:bodyPr/>
          <a:lstStyle/>
          <a:p>
            <a:pPr eaLnBrk="1" hangingPunct="1">
              <a:lnSpc>
                <a:spcPct val="90000"/>
              </a:lnSpc>
            </a:pPr>
            <a:r>
              <a:rPr lang="en-US" sz="2400" smtClean="0"/>
              <a:t>Market Planning—Parts of a Marketing Plan</a:t>
            </a:r>
          </a:p>
          <a:p>
            <a:pPr eaLnBrk="1" hangingPunct="1">
              <a:lnSpc>
                <a:spcPct val="90000"/>
              </a:lnSpc>
            </a:pPr>
            <a:endParaRPr lang="en-US" sz="2400" smtClean="0"/>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1799079050"/>
              </p:ext>
            </p:extLst>
          </p:nvPr>
        </p:nvGraphicFramePr>
        <p:xfrm>
          <a:off x="4114800" y="2362200"/>
          <a:ext cx="4800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540" name="Picture 7" descr="ph02_12"/>
          <p:cNvPicPr>
            <a:picLocks noChangeAspect="1" noChangeArrowheads="1"/>
          </p:cNvPicPr>
          <p:nvPr/>
        </p:nvPicPr>
        <p:blipFill>
          <a:blip r:embed="rId8"/>
          <a:srcRect/>
          <a:stretch>
            <a:fillRect/>
          </a:stretch>
        </p:blipFill>
        <p:spPr bwMode="auto">
          <a:xfrm>
            <a:off x="152400" y="2743200"/>
            <a:ext cx="3886200" cy="2589213"/>
          </a:xfrm>
          <a:prstGeom prst="rect">
            <a:avLst/>
          </a:prstGeom>
          <a:noFill/>
          <a:ln w="9525">
            <a:noFill/>
            <a:miter lim="800000"/>
            <a:headEnd/>
            <a:tailEnd/>
          </a:ln>
        </p:spPr>
      </p:pic>
      <p:sp>
        <p:nvSpPr>
          <p:cNvPr id="6554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smtClean="0"/>
              <a:t>Managing the Marketing Effort</a:t>
            </a:r>
          </a:p>
        </p:txBody>
      </p:sp>
      <p:sp>
        <p:nvSpPr>
          <p:cNvPr id="67586" name="Content Placeholder 3"/>
          <p:cNvSpPr>
            <a:spLocks noGrp="1"/>
          </p:cNvSpPr>
          <p:nvPr>
            <p:ph idx="1"/>
          </p:nvPr>
        </p:nvSpPr>
        <p:spPr/>
        <p:txBody>
          <a:bodyPr/>
          <a:lstStyle/>
          <a:p>
            <a:pPr>
              <a:buFontTx/>
              <a:buNone/>
            </a:pPr>
            <a:r>
              <a:rPr lang="en-US" sz="3000" b="1" smtClean="0"/>
              <a:t>Implementing</a:t>
            </a:r>
            <a:r>
              <a:rPr lang="en-US" sz="3000" smtClean="0"/>
              <a:t> </a:t>
            </a:r>
          </a:p>
          <a:p>
            <a:r>
              <a:rPr lang="en-US" sz="3000" smtClean="0"/>
              <a:t>Turns marketing plans into marketing actions to accomplish strategic marketing objectives</a:t>
            </a:r>
          </a:p>
          <a:p>
            <a:r>
              <a:rPr lang="en-US" sz="3000" smtClean="0"/>
              <a:t>Addresses who, where, when, how</a:t>
            </a:r>
          </a:p>
          <a:p>
            <a:endParaRPr lang="en-US" sz="3000" smtClean="0"/>
          </a:p>
        </p:txBody>
      </p:sp>
      <p:sp>
        <p:nvSpPr>
          <p:cNvPr id="67587" name="Rectangle 3"/>
          <p:cNvSpPr>
            <a:spLocks noGrp="1" noChangeArrowheads="1"/>
          </p:cNvSpPr>
          <p:nvPr>
            <p:ph type="body" sz="quarter" idx="13"/>
          </p:nvPr>
        </p:nvSpPr>
        <p:spPr>
          <a:xfrm>
            <a:off x="914400" y="1143000"/>
            <a:ext cx="7162800" cy="381000"/>
          </a:xfrm>
        </p:spPr>
        <p:txBody>
          <a:bodyPr/>
          <a:lstStyle/>
          <a:p>
            <a:r>
              <a:rPr lang="en-US" smtClean="0"/>
              <a:t>Marketing Implementation</a:t>
            </a:r>
          </a:p>
          <a:p>
            <a:endParaRPr lang="en-US" smtClean="0"/>
          </a:p>
          <a:p>
            <a:endParaRPr lang="en-US" smtClean="0"/>
          </a:p>
          <a:p>
            <a:endParaRPr lang="en-US" smtClean="0"/>
          </a:p>
        </p:txBody>
      </p:sp>
      <p:sp>
        <p:nvSpPr>
          <p:cNvPr id="6758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mtClean="0"/>
              <a:t>Managing the Marketing Effort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8399880"/>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5" name="Rectangle 3"/>
          <p:cNvSpPr>
            <a:spLocks noGrp="1" noChangeArrowheads="1"/>
          </p:cNvSpPr>
          <p:nvPr>
            <p:ph type="body" sz="quarter" idx="13"/>
          </p:nvPr>
        </p:nvSpPr>
        <p:spPr>
          <a:xfrm>
            <a:off x="990600" y="1066800"/>
            <a:ext cx="7162800" cy="381000"/>
          </a:xfrm>
        </p:spPr>
        <p:txBody>
          <a:bodyPr/>
          <a:lstStyle/>
          <a:p>
            <a:pPr eaLnBrk="1" hangingPunct="1"/>
            <a:r>
              <a:rPr lang="en-US" smtClean="0"/>
              <a:t>Marketing Department Organization </a:t>
            </a:r>
          </a:p>
          <a:p>
            <a:pPr eaLnBrk="1" hangingPunct="1"/>
            <a:endParaRPr lang="en-US" smtClean="0"/>
          </a:p>
          <a:p>
            <a:pPr eaLnBrk="1" hangingPunct="1"/>
            <a:endParaRPr lang="en-US" smtClean="0"/>
          </a:p>
          <a:p>
            <a:pPr eaLnBrk="1" hangingPunct="1"/>
            <a:endParaRPr lang="en-US" smtClean="0"/>
          </a:p>
        </p:txBody>
      </p:sp>
      <p:sp>
        <p:nvSpPr>
          <p:cNvPr id="696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228600" y="228600"/>
            <a:ext cx="8610600" cy="1143000"/>
          </a:xfrm>
        </p:spPr>
        <p:txBody>
          <a:bodyPr/>
          <a:lstStyle/>
          <a:p>
            <a:r>
              <a:rPr lang="en-US" dirty="0" smtClean="0"/>
              <a:t>Companywide Strategic Planning</a:t>
            </a:r>
          </a:p>
        </p:txBody>
      </p:sp>
      <p:sp>
        <p:nvSpPr>
          <p:cNvPr id="16386" name="Rectangle 3"/>
          <p:cNvSpPr>
            <a:spLocks noGrp="1" noChangeArrowheads="1"/>
          </p:cNvSpPr>
          <p:nvPr>
            <p:ph idx="1"/>
          </p:nvPr>
        </p:nvSpPr>
        <p:spPr/>
        <p:txBody>
          <a:bodyPr/>
          <a:lstStyle/>
          <a:p>
            <a:pPr>
              <a:buFontTx/>
              <a:buNone/>
            </a:pPr>
            <a:r>
              <a:rPr lang="en-US" b="1" dirty="0" smtClean="0"/>
              <a:t>Strategic planning </a:t>
            </a:r>
            <a:r>
              <a:rPr lang="en-US" dirty="0" smtClean="0"/>
              <a:t>is the process of developing and maintaining a strategic fit between the organization’s goals and capabilities and its changing marketing opportunities</a:t>
            </a:r>
          </a:p>
        </p:txBody>
      </p:sp>
      <p:sp>
        <p:nvSpPr>
          <p:cNvPr id="16387" name="Text Placeholder 13"/>
          <p:cNvSpPr>
            <a:spLocks noGrp="1"/>
          </p:cNvSpPr>
          <p:nvPr>
            <p:ph type="body" sz="quarter" idx="13"/>
          </p:nvPr>
        </p:nvSpPr>
        <p:spPr>
          <a:xfrm>
            <a:off x="990600" y="1295400"/>
            <a:ext cx="7086600" cy="304800"/>
          </a:xfrm>
        </p:spPr>
        <p:txBody>
          <a:bodyPr/>
          <a:lstStyle/>
          <a:p>
            <a:r>
              <a:rPr lang="en-US" dirty="0" smtClean="0"/>
              <a:t>Strategic Planning</a:t>
            </a:r>
          </a:p>
        </p:txBody>
      </p:sp>
      <p:sp>
        <p:nvSpPr>
          <p:cNvPr id="1638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Managing the Marketing Effort</a:t>
            </a:r>
          </a:p>
        </p:txBody>
      </p:sp>
      <p:sp>
        <p:nvSpPr>
          <p:cNvPr id="75779" name="Content Placeholder 3"/>
          <p:cNvSpPr>
            <a:spLocks noGrp="1"/>
          </p:cNvSpPr>
          <p:nvPr>
            <p:ph idx="1"/>
          </p:nvPr>
        </p:nvSpPr>
        <p:spPr/>
        <p:txBody>
          <a:bodyPr/>
          <a:lstStyle/>
          <a:p>
            <a:pPr marL="0" indent="0">
              <a:buFontTx/>
              <a:buNone/>
              <a:defRPr/>
            </a:pPr>
            <a:r>
              <a:rPr lang="en-US" b="1" dirty="0" smtClean="0">
                <a:latin typeface="Calibri" charset="0"/>
              </a:rPr>
              <a:t>Controlling </a:t>
            </a:r>
          </a:p>
          <a:p>
            <a:pPr>
              <a:defRPr/>
            </a:pPr>
            <a:r>
              <a:rPr lang="en-US" dirty="0" smtClean="0">
                <a:latin typeface="Calibri" charset="0"/>
              </a:rPr>
              <a:t>evaluating of results</a:t>
            </a:r>
          </a:p>
          <a:p>
            <a:pPr>
              <a:defRPr/>
            </a:pPr>
            <a:r>
              <a:rPr lang="en-US" dirty="0" smtClean="0">
                <a:latin typeface="Calibri" charset="0"/>
              </a:rPr>
              <a:t>taking of corrective action </a:t>
            </a:r>
            <a:r>
              <a:rPr lang="en-US" dirty="0">
                <a:latin typeface="Calibri" charset="0"/>
              </a:rPr>
              <a:t>to </a:t>
            </a:r>
            <a:r>
              <a:rPr lang="en-US" dirty="0" smtClean="0">
                <a:latin typeface="Calibri" charset="0"/>
              </a:rPr>
              <a:t>achieve objectives</a:t>
            </a:r>
          </a:p>
          <a:p>
            <a:pPr>
              <a:defRPr/>
            </a:pPr>
            <a:r>
              <a:rPr lang="en-US" dirty="0" smtClean="0">
                <a:latin typeface="Calibri" charset="0"/>
              </a:rPr>
              <a:t>Operating control</a:t>
            </a:r>
          </a:p>
          <a:p>
            <a:pPr>
              <a:defRPr/>
            </a:pPr>
            <a:r>
              <a:rPr lang="en-US" dirty="0" smtClean="0">
                <a:latin typeface="Calibri" charset="0"/>
              </a:rPr>
              <a:t>Strategic control</a:t>
            </a:r>
          </a:p>
          <a:p>
            <a:pPr>
              <a:defRPr/>
            </a:pPr>
            <a:endParaRPr lang="en-US" dirty="0" smtClean="0">
              <a:latin typeface="Calibri" charset="0"/>
            </a:endParaRPr>
          </a:p>
        </p:txBody>
      </p:sp>
      <p:sp>
        <p:nvSpPr>
          <p:cNvPr id="71683" name="Rectangle 3"/>
          <p:cNvSpPr>
            <a:spLocks noGrp="1" noChangeArrowheads="1"/>
          </p:cNvSpPr>
          <p:nvPr>
            <p:ph type="body" sz="quarter" idx="13"/>
          </p:nvPr>
        </p:nvSpPr>
        <p:spPr/>
        <p:txBody>
          <a:bodyPr/>
          <a:lstStyle/>
          <a:p>
            <a:r>
              <a:rPr lang="en-US" smtClean="0"/>
              <a:t>Marketing Control</a:t>
            </a:r>
          </a:p>
          <a:p>
            <a:endParaRPr lang="en-US" smtClean="0"/>
          </a:p>
        </p:txBody>
      </p:sp>
      <p:sp>
        <p:nvSpPr>
          <p:cNvPr id="7168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Measuring and Managing    </a:t>
            </a:r>
            <a:br>
              <a:rPr lang="en-US" smtClean="0"/>
            </a:br>
            <a:r>
              <a:rPr lang="en-US" smtClean="0"/>
              <a:t> Return on Marketing Investment</a:t>
            </a:r>
            <a:br>
              <a:rPr lang="en-US" smtClean="0"/>
            </a:br>
            <a:endParaRPr lang="en-US" smtClean="0"/>
          </a:p>
        </p:txBody>
      </p:sp>
      <p:pic>
        <p:nvPicPr>
          <p:cNvPr id="73730" name="Picture 12" descr="ph02_12">
            <a:hlinkClick r:id="rId3"/>
          </p:cNvPr>
          <p:cNvPicPr>
            <a:picLocks noGrp="1" noChangeAspect="1" noChangeArrowheads="1"/>
          </p:cNvPicPr>
          <p:nvPr>
            <p:ph idx="1"/>
          </p:nvPr>
        </p:nvPicPr>
        <p:blipFill>
          <a:blip r:embed="rId4"/>
          <a:srcRect/>
          <a:stretch>
            <a:fillRect/>
          </a:stretch>
        </p:blipFill>
        <p:spPr>
          <a:xfrm>
            <a:off x="669925" y="2286000"/>
            <a:ext cx="2257425" cy="2819400"/>
          </a:xfrm>
        </p:spPr>
      </p:pic>
      <p:sp>
        <p:nvSpPr>
          <p:cNvPr id="73731" name="Rectangle 3"/>
          <p:cNvSpPr>
            <a:spLocks noGrp="1" noChangeArrowheads="1"/>
          </p:cNvSpPr>
          <p:nvPr>
            <p:ph type="body" sz="quarter" idx="13"/>
          </p:nvPr>
        </p:nvSpPr>
        <p:spPr>
          <a:xfrm>
            <a:off x="228600" y="1295400"/>
            <a:ext cx="8458200" cy="381000"/>
          </a:xfrm>
        </p:spPr>
        <p:txBody>
          <a:bodyPr/>
          <a:lstStyle/>
          <a:p>
            <a:r>
              <a:rPr lang="en-US" smtClean="0"/>
              <a:t>Return on Marketing Investment (Marketing ROI)</a:t>
            </a:r>
          </a:p>
          <a:p>
            <a:endParaRPr lang="en-US" smtClean="0"/>
          </a:p>
        </p:txBody>
      </p:sp>
      <p:sp>
        <p:nvSpPr>
          <p:cNvPr id="73732" name="Content Placeholder 4"/>
          <p:cNvSpPr>
            <a:spLocks noGrp="1"/>
          </p:cNvSpPr>
          <p:nvPr>
            <p:ph sz="half" idx="4294967295"/>
          </p:nvPr>
        </p:nvSpPr>
        <p:spPr>
          <a:xfrm>
            <a:off x="3124200" y="2209800"/>
            <a:ext cx="5715000" cy="3916363"/>
          </a:xfrm>
        </p:spPr>
        <p:txBody>
          <a:bodyPr/>
          <a:lstStyle/>
          <a:p>
            <a:pPr eaLnBrk="1" hangingPunct="1">
              <a:buFontTx/>
              <a:buNone/>
            </a:pPr>
            <a:r>
              <a:rPr lang="en-US" sz="2800" b="1" smtClean="0"/>
              <a:t>Return on marketing investment </a:t>
            </a:r>
          </a:p>
          <a:p>
            <a:pPr eaLnBrk="1" hangingPunct="1"/>
            <a:r>
              <a:rPr lang="en-US" sz="2800" smtClean="0"/>
              <a:t>is </a:t>
            </a:r>
            <a:r>
              <a:rPr lang="en-US" sz="2800" b="1" smtClean="0"/>
              <a:t>net return </a:t>
            </a:r>
            <a:r>
              <a:rPr lang="en-US" sz="2800" smtClean="0"/>
              <a:t>from a marketing investment divided by the costs of the marketing investment. </a:t>
            </a:r>
          </a:p>
          <a:p>
            <a:pPr eaLnBrk="1" hangingPunct="1"/>
            <a:r>
              <a:rPr lang="en-US" sz="2800" smtClean="0"/>
              <a:t>provides a measurement of the </a:t>
            </a:r>
            <a:r>
              <a:rPr lang="en-US" sz="2800" b="1" smtClean="0"/>
              <a:t>profits generated </a:t>
            </a:r>
            <a:r>
              <a:rPr lang="en-US" sz="2800" smtClean="0"/>
              <a:t>by investments in marketing activities.</a:t>
            </a:r>
          </a:p>
          <a:p>
            <a:pPr eaLnBrk="1" hangingPunct="1"/>
            <a:endParaRPr lang="en-US" sz="2800" smtClean="0"/>
          </a:p>
        </p:txBody>
      </p:sp>
      <p:sp>
        <p:nvSpPr>
          <p:cNvPr id="73735" name="Rectangle 3"/>
          <p:cNvSpPr>
            <a:spLocks noChangeArrowheads="1"/>
          </p:cNvSpPr>
          <p:nvPr/>
        </p:nvSpPr>
        <p:spPr bwMode="auto">
          <a:xfrm>
            <a:off x="609600" y="66294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381000"/>
            <a:ext cx="7772400" cy="1143000"/>
          </a:xfrm>
        </p:spPr>
        <p:txBody>
          <a:bodyPr/>
          <a:lstStyle/>
          <a:p>
            <a:r>
              <a:rPr lang="en-US" smtClean="0"/>
              <a:t>Companywide Strategic Planning</a:t>
            </a:r>
          </a:p>
        </p:txBody>
      </p:sp>
      <p:sp>
        <p:nvSpPr>
          <p:cNvPr id="18434" name="Text Placeholder 6"/>
          <p:cNvSpPr>
            <a:spLocks noGrp="1"/>
          </p:cNvSpPr>
          <p:nvPr>
            <p:ph type="body" sz="quarter" idx="13"/>
          </p:nvPr>
        </p:nvSpPr>
        <p:spPr/>
        <p:txBody>
          <a:bodyPr/>
          <a:lstStyle/>
          <a:p>
            <a:r>
              <a:rPr lang="en-US" smtClean="0"/>
              <a:t>Steps in Strategic Planning</a:t>
            </a:r>
          </a:p>
          <a:p>
            <a:endParaRPr lang="en-US" smtClean="0"/>
          </a:p>
        </p:txBody>
      </p:sp>
      <p:pic>
        <p:nvPicPr>
          <p:cNvPr id="18435" name="Picture 4" descr="fig02_01wo.jpg"/>
          <p:cNvPicPr>
            <a:picLocks noChangeAspect="1"/>
          </p:cNvPicPr>
          <p:nvPr/>
        </p:nvPicPr>
        <p:blipFill>
          <a:blip r:embed="rId3"/>
          <a:srcRect/>
          <a:stretch>
            <a:fillRect/>
          </a:stretch>
        </p:blipFill>
        <p:spPr bwMode="auto">
          <a:xfrm>
            <a:off x="0" y="2632075"/>
            <a:ext cx="9144000" cy="1863725"/>
          </a:xfrm>
          <a:prstGeom prst="rect">
            <a:avLst/>
          </a:prstGeom>
          <a:noFill/>
          <a:ln w="9525">
            <a:noFill/>
            <a:miter lim="800000"/>
            <a:headEnd/>
            <a:tailEnd/>
          </a:ln>
        </p:spPr>
      </p:pic>
      <p:sp>
        <p:nvSpPr>
          <p:cNvPr id="184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Companywide Strategic Planning</a:t>
            </a:r>
          </a:p>
        </p:txBody>
      </p:sp>
      <p:sp>
        <p:nvSpPr>
          <p:cNvPr id="20482" name="Content Placeholder 10"/>
          <p:cNvSpPr>
            <a:spLocks noGrp="1"/>
          </p:cNvSpPr>
          <p:nvPr>
            <p:ph idx="1"/>
          </p:nvPr>
        </p:nvSpPr>
        <p:spPr>
          <a:xfrm>
            <a:off x="533400" y="2133600"/>
            <a:ext cx="4648200" cy="4114800"/>
          </a:xfrm>
        </p:spPr>
        <p:txBody>
          <a:bodyPr/>
          <a:lstStyle/>
          <a:p>
            <a:pPr eaLnBrk="1" hangingPunct="1">
              <a:lnSpc>
                <a:spcPct val="80000"/>
              </a:lnSpc>
            </a:pPr>
            <a:r>
              <a:rPr lang="en-US" sz="3000" smtClean="0"/>
              <a:t>The mission statement is the organization’s purpose, what it wants to accomplish in the larger environment</a:t>
            </a:r>
          </a:p>
          <a:p>
            <a:pPr eaLnBrk="1" hangingPunct="1">
              <a:lnSpc>
                <a:spcPct val="80000"/>
              </a:lnSpc>
            </a:pPr>
            <a:r>
              <a:rPr lang="en-US" sz="3000" smtClean="0"/>
              <a:t>Market-oriented mission statement defines the business in terms of satisfying basic customer needs</a:t>
            </a:r>
          </a:p>
          <a:p>
            <a:pPr eaLnBrk="1" hangingPunct="1">
              <a:lnSpc>
                <a:spcPct val="80000"/>
              </a:lnSpc>
            </a:pPr>
            <a:endParaRPr lang="en-US" sz="3000" smtClean="0"/>
          </a:p>
        </p:txBody>
      </p:sp>
      <p:sp>
        <p:nvSpPr>
          <p:cNvPr id="20483" name="Rectangle 3"/>
          <p:cNvSpPr>
            <a:spLocks noGrp="1" noChangeArrowheads="1"/>
          </p:cNvSpPr>
          <p:nvPr>
            <p:ph type="body" sz="quarter" idx="13"/>
          </p:nvPr>
        </p:nvSpPr>
        <p:spPr/>
        <p:txBody>
          <a:bodyPr/>
          <a:lstStyle/>
          <a:p>
            <a:pPr eaLnBrk="1" hangingPunct="1"/>
            <a:r>
              <a:rPr lang="en-US" smtClean="0"/>
              <a:t>Defining a Market-Oriented Mission</a:t>
            </a:r>
          </a:p>
          <a:p>
            <a:pPr eaLnBrk="1" hangingPunct="1"/>
            <a:endParaRPr lang="en-US" smtClean="0"/>
          </a:p>
          <a:p>
            <a:pPr eaLnBrk="1" hangingPunct="1"/>
            <a:endParaRPr lang="en-US" smtClean="0"/>
          </a:p>
        </p:txBody>
      </p:sp>
      <p:pic>
        <p:nvPicPr>
          <p:cNvPr id="20484" name="Picture 2" descr="Google"/>
          <p:cNvPicPr>
            <a:picLocks noChangeAspect="1" noChangeArrowheads="1"/>
          </p:cNvPicPr>
          <p:nvPr/>
        </p:nvPicPr>
        <p:blipFill>
          <a:blip r:embed="rId3"/>
          <a:srcRect/>
          <a:stretch>
            <a:fillRect/>
          </a:stretch>
        </p:blipFill>
        <p:spPr bwMode="auto">
          <a:xfrm>
            <a:off x="5257800" y="2514600"/>
            <a:ext cx="3632200" cy="1447800"/>
          </a:xfrm>
          <a:prstGeom prst="rect">
            <a:avLst/>
          </a:prstGeom>
          <a:noFill/>
          <a:ln w="9525">
            <a:noFill/>
            <a:miter lim="800000"/>
            <a:headEnd/>
            <a:tailEnd/>
          </a:ln>
        </p:spPr>
      </p:pic>
      <p:sp>
        <p:nvSpPr>
          <p:cNvPr id="20485" name="Rectangle 6"/>
          <p:cNvSpPr>
            <a:spLocks noChangeArrowheads="1"/>
          </p:cNvSpPr>
          <p:nvPr/>
        </p:nvSpPr>
        <p:spPr bwMode="auto">
          <a:xfrm>
            <a:off x="5334000" y="4114800"/>
            <a:ext cx="3352800" cy="1190625"/>
          </a:xfrm>
          <a:prstGeom prst="rect">
            <a:avLst/>
          </a:prstGeom>
          <a:noFill/>
          <a:ln w="9525">
            <a:noFill/>
            <a:miter lim="800000"/>
            <a:headEnd/>
            <a:tailEnd/>
          </a:ln>
        </p:spPr>
        <p:txBody>
          <a:bodyPr>
            <a:spAutoFit/>
          </a:bodyPr>
          <a:lstStyle/>
          <a:p>
            <a:pPr algn="ctr"/>
            <a:r>
              <a:rPr lang="en-US" b="1" i="1" dirty="0">
                <a:latin typeface="Calibri" pitchFamily="34" charset="0"/>
                <a:cs typeface="ヒラギノ角ゴ Pro W3"/>
              </a:rPr>
              <a:t>We help you organize the world’s information and make it universally accessible and useful.</a:t>
            </a:r>
          </a:p>
        </p:txBody>
      </p:sp>
      <p:sp>
        <p:nvSpPr>
          <p:cNvPr id="2048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smtClean="0"/>
              <a:t>Companywide Strategic Planning</a:t>
            </a:r>
            <a:br>
              <a:rPr lang="en-US" dirty="0" smtClean="0"/>
            </a:b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6259179"/>
              </p:ext>
            </p:extLst>
          </p:nvPr>
        </p:nvGraphicFramePr>
        <p:xfrm>
          <a:off x="1371600" y="2057400"/>
          <a:ext cx="6324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Text Placeholder 10"/>
          <p:cNvSpPr>
            <a:spLocks noGrp="1"/>
          </p:cNvSpPr>
          <p:nvPr>
            <p:ph type="body" sz="quarter" idx="13"/>
          </p:nvPr>
        </p:nvSpPr>
        <p:spPr>
          <a:xfrm>
            <a:off x="381000" y="1447800"/>
            <a:ext cx="8382000" cy="457200"/>
          </a:xfrm>
        </p:spPr>
        <p:txBody>
          <a:bodyPr/>
          <a:lstStyle/>
          <a:p>
            <a:pPr eaLnBrk="1" hangingPunct="1"/>
            <a:r>
              <a:rPr lang="en-US" dirty="0" smtClean="0"/>
              <a:t>Setting Company Objectives and Goals</a:t>
            </a:r>
          </a:p>
          <a:p>
            <a:pPr eaLnBrk="1" hangingPunct="1"/>
            <a:endParaRPr lang="en-US" dirty="0" smtClean="0"/>
          </a:p>
        </p:txBody>
      </p:sp>
      <p:sp>
        <p:nvSpPr>
          <p:cNvPr id="2253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Companywide Strategic Planning</a:t>
            </a:r>
          </a:p>
        </p:txBody>
      </p:sp>
      <p:sp>
        <p:nvSpPr>
          <p:cNvPr id="24578" name="Rectangle 3"/>
          <p:cNvSpPr>
            <a:spLocks noGrp="1" noChangeArrowheads="1"/>
          </p:cNvSpPr>
          <p:nvPr>
            <p:ph idx="1"/>
          </p:nvPr>
        </p:nvSpPr>
        <p:spPr/>
        <p:txBody>
          <a:bodyPr/>
          <a:lstStyle/>
          <a:p>
            <a:pPr eaLnBrk="1" hangingPunct="1">
              <a:buFontTx/>
              <a:buNone/>
            </a:pPr>
            <a:r>
              <a:rPr lang="en-US" b="1" smtClean="0"/>
              <a:t>The business portfolio </a:t>
            </a:r>
            <a:r>
              <a:rPr lang="en-US" smtClean="0"/>
              <a:t>is the collection of businesses and products that make up the company</a:t>
            </a:r>
          </a:p>
          <a:p>
            <a:pPr eaLnBrk="1" hangingPunct="1">
              <a:buFontTx/>
              <a:buNone/>
            </a:pPr>
            <a:r>
              <a:rPr lang="en-US" b="1" smtClean="0"/>
              <a:t>Portfolio analysis </a:t>
            </a:r>
            <a:r>
              <a:rPr lang="en-US" smtClean="0"/>
              <a:t>is a major activity in strategic planning whereby management evaluates the products and businesses that make up the company</a:t>
            </a:r>
          </a:p>
        </p:txBody>
      </p:sp>
      <p:sp>
        <p:nvSpPr>
          <p:cNvPr id="24579" name="Text Placeholder 5"/>
          <p:cNvSpPr>
            <a:spLocks noGrp="1"/>
          </p:cNvSpPr>
          <p:nvPr>
            <p:ph type="body" sz="quarter" idx="13"/>
          </p:nvPr>
        </p:nvSpPr>
        <p:spPr/>
        <p:txBody>
          <a:bodyPr/>
          <a:lstStyle/>
          <a:p>
            <a:pPr eaLnBrk="1" hangingPunct="1"/>
            <a:r>
              <a:rPr lang="en-US" smtClean="0"/>
              <a:t>Designing the Business Portfolio</a:t>
            </a:r>
          </a:p>
          <a:p>
            <a:pPr eaLnBrk="1" hangingPunct="1"/>
            <a:endParaRPr lang="en-US" smtClean="0"/>
          </a:p>
        </p:txBody>
      </p:sp>
      <p:sp>
        <p:nvSpPr>
          <p:cNvPr id="2458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Companywide Strategic Planning</a:t>
            </a:r>
          </a:p>
        </p:txBody>
      </p:sp>
      <p:sp>
        <p:nvSpPr>
          <p:cNvPr id="26626" name="Text Placeholder 7"/>
          <p:cNvSpPr>
            <a:spLocks noGrp="1"/>
          </p:cNvSpPr>
          <p:nvPr>
            <p:ph idx="1"/>
          </p:nvPr>
        </p:nvSpPr>
        <p:spPr/>
        <p:txBody>
          <a:bodyPr/>
          <a:lstStyle/>
          <a:p>
            <a:pPr eaLnBrk="1" hangingPunct="1">
              <a:buFontTx/>
              <a:buNone/>
            </a:pPr>
            <a:r>
              <a:rPr lang="en-US" b="1" smtClean="0"/>
              <a:t>Strategic business units can be</a:t>
            </a:r>
          </a:p>
          <a:p>
            <a:pPr eaLnBrk="1" hangingPunct="1"/>
            <a:r>
              <a:rPr lang="en-US" smtClean="0"/>
              <a:t>Company division</a:t>
            </a:r>
          </a:p>
          <a:p>
            <a:pPr eaLnBrk="1" hangingPunct="1"/>
            <a:r>
              <a:rPr lang="en-US" smtClean="0"/>
              <a:t>Product line within a division</a:t>
            </a:r>
          </a:p>
          <a:p>
            <a:pPr eaLnBrk="1" hangingPunct="1"/>
            <a:r>
              <a:rPr lang="en-US" smtClean="0"/>
              <a:t>Single product or brand</a:t>
            </a:r>
          </a:p>
        </p:txBody>
      </p:sp>
      <p:sp>
        <p:nvSpPr>
          <p:cNvPr id="26627" name="Rectangle 3"/>
          <p:cNvSpPr>
            <a:spLocks noGrp="1" noChangeArrowheads="1"/>
          </p:cNvSpPr>
          <p:nvPr>
            <p:ph type="body" sz="quarter" idx="13"/>
          </p:nvPr>
        </p:nvSpPr>
        <p:spPr>
          <a:xfrm>
            <a:off x="457200" y="1447800"/>
            <a:ext cx="8229600" cy="457200"/>
          </a:xfrm>
        </p:spPr>
        <p:txBody>
          <a:bodyPr/>
          <a:lstStyle/>
          <a:p>
            <a:pPr eaLnBrk="1" hangingPunct="1"/>
            <a:r>
              <a:rPr lang="en-US" smtClean="0"/>
              <a:t>Analyzing the Current Business Portfolio</a:t>
            </a:r>
          </a:p>
          <a:p>
            <a:pPr eaLnBrk="1" hangingPunct="1"/>
            <a:endParaRPr lang="en-US" smtClean="0"/>
          </a:p>
        </p:txBody>
      </p:sp>
      <p:sp>
        <p:nvSpPr>
          <p:cNvPr id="2662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Companywide Strategic Planning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06052954"/>
              </p:ext>
            </p:extLst>
          </p:nvPr>
        </p:nvGraphicFramePr>
        <p:xfrm>
          <a:off x="990600" y="2209800"/>
          <a:ext cx="7086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5" name="Rectangle 3"/>
          <p:cNvSpPr>
            <a:spLocks noGrp="1" noChangeArrowheads="1"/>
          </p:cNvSpPr>
          <p:nvPr>
            <p:ph type="body" sz="quarter" idx="13"/>
          </p:nvPr>
        </p:nvSpPr>
        <p:spPr>
          <a:xfrm>
            <a:off x="228600" y="1447800"/>
            <a:ext cx="8686800" cy="381000"/>
          </a:xfrm>
        </p:spPr>
        <p:txBody>
          <a:bodyPr/>
          <a:lstStyle/>
          <a:p>
            <a:r>
              <a:rPr lang="en-US" dirty="0" smtClean="0"/>
              <a:t>Analyzing the Current Business Portfolio</a:t>
            </a:r>
          </a:p>
          <a:p>
            <a:endParaRPr lang="en-US" dirty="0" smtClean="0"/>
          </a:p>
          <a:p>
            <a:endParaRPr lang="en-US" dirty="0" smtClean="0"/>
          </a:p>
        </p:txBody>
      </p:sp>
      <p:sp>
        <p:nvSpPr>
          <p:cNvPr id="2867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TotalTime>
  <Words>6473</Words>
  <Application>Microsoft Macintosh PowerPoint</Application>
  <PresentationFormat>On-screen Show (4:3)</PresentationFormat>
  <Paragraphs>351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 Chapter Two</vt:lpstr>
      <vt:lpstr>Company and Marketing Strategy</vt:lpstr>
      <vt:lpstr>Companywide Strategic Planning</vt:lpstr>
      <vt:lpstr>Companywide Strategic Planning</vt:lpstr>
      <vt:lpstr>Companywide Strategic Planning</vt:lpstr>
      <vt:lpstr>Companywide Strategic Planning </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Planning Marketing</vt:lpstr>
      <vt:lpstr>Planning Marketing </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Managing the Marketing Effort</vt:lpstr>
      <vt:lpstr>Managing the Marketing Effort</vt:lpstr>
      <vt:lpstr>Managing the Marketing Effort</vt:lpstr>
      <vt:lpstr>Managing the Marketing Effort</vt:lpstr>
      <vt:lpstr>Managing the Marketing Effort</vt:lpstr>
      <vt:lpstr>Managing the Marketing Effort</vt:lpstr>
      <vt:lpstr>Measuring and Managing      Return on Marketing Investment </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130</cp:revision>
  <cp:lastPrinted>2009-02-11T19:42:40Z</cp:lastPrinted>
  <dcterms:created xsi:type="dcterms:W3CDTF">2011-02-15T21:49:35Z</dcterms:created>
  <dcterms:modified xsi:type="dcterms:W3CDTF">2013-10-16T20:42:32Z</dcterms:modified>
</cp:coreProperties>
</file>