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374" r:id="rId3"/>
    <p:sldId id="375" r:id="rId4"/>
    <p:sldId id="376" r:id="rId5"/>
    <p:sldId id="377" r:id="rId6"/>
    <p:sldId id="421" r:id="rId7"/>
    <p:sldId id="427" r:id="rId8"/>
    <p:sldId id="426" r:id="rId9"/>
    <p:sldId id="386" r:id="rId10"/>
    <p:sldId id="387" r:id="rId11"/>
    <p:sldId id="420" r:id="rId12"/>
    <p:sldId id="390" r:id="rId13"/>
    <p:sldId id="391" r:id="rId14"/>
    <p:sldId id="392" r:id="rId15"/>
    <p:sldId id="423" r:id="rId16"/>
    <p:sldId id="393" r:id="rId17"/>
    <p:sldId id="419" r:id="rId18"/>
    <p:sldId id="394" r:id="rId19"/>
    <p:sldId id="396" r:id="rId20"/>
    <p:sldId id="397" r:id="rId21"/>
    <p:sldId id="398" r:id="rId22"/>
    <p:sldId id="400" r:id="rId23"/>
    <p:sldId id="402" r:id="rId24"/>
    <p:sldId id="424" r:id="rId25"/>
    <p:sldId id="403" r:id="rId26"/>
    <p:sldId id="409" r:id="rId27"/>
    <p:sldId id="411" r:id="rId28"/>
    <p:sldId id="412" r:id="rId29"/>
    <p:sldId id="413" r:id="rId30"/>
    <p:sldId id="425"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938" autoAdjust="0"/>
    <p:restoredTop sz="75000" autoAdjust="0"/>
  </p:normalViewPr>
  <p:slideViewPr>
    <p:cSldViewPr>
      <p:cViewPr>
        <p:scale>
          <a:sx n="90" d="100"/>
          <a:sy n="90" d="100"/>
        </p:scale>
        <p:origin x="-320"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92"/>
    </p:cViewPr>
  </p:sorterViewPr>
  <p:notesViewPr>
    <p:cSldViewPr>
      <p:cViewPr>
        <p:scale>
          <a:sx n="80" d="100"/>
          <a:sy n="80" d="100"/>
        </p:scale>
        <p:origin x="-2454" y="10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FE00A-C0FA-4D8B-914E-69EFD302EA80}" type="doc">
      <dgm:prSet loTypeId="urn:microsoft.com/office/officeart/2005/8/layout/default#4" loCatId="list" qsTypeId="urn:microsoft.com/office/officeart/2005/8/quickstyle/simple1" qsCatId="simple" csTypeId="urn:microsoft.com/office/officeart/2005/8/colors/colorful2" csCatId="colorful"/>
      <dgm:spPr/>
      <dgm:t>
        <a:bodyPr/>
        <a:lstStyle/>
        <a:p>
          <a:endParaRPr lang="en-US"/>
        </a:p>
      </dgm:t>
    </dgm:pt>
    <dgm:pt modelId="{A7073763-AD2E-4B57-8BD9-B26DEF4CB9AB}">
      <dgm:prSet/>
      <dgm:spPr/>
      <dgm:t>
        <a:bodyPr/>
        <a:lstStyle/>
        <a:p>
          <a:pPr rtl="0"/>
          <a:r>
            <a:rPr lang="en-US" dirty="0" smtClean="0"/>
            <a:t>Slice of life</a:t>
          </a:r>
          <a:endParaRPr lang="en-US" dirty="0"/>
        </a:p>
      </dgm:t>
    </dgm:pt>
    <dgm:pt modelId="{BF7E3A97-1E8B-4B59-B3C6-9AC6A7CAD2ED}" type="parTrans" cxnId="{F287828A-C4BF-41CE-97F5-263AA6C304D4}">
      <dgm:prSet/>
      <dgm:spPr/>
      <dgm:t>
        <a:bodyPr/>
        <a:lstStyle/>
        <a:p>
          <a:endParaRPr lang="en-US"/>
        </a:p>
      </dgm:t>
    </dgm:pt>
    <dgm:pt modelId="{AE235760-AE93-4B07-8FD5-A39AF7ED3FA6}" type="sibTrans" cxnId="{F287828A-C4BF-41CE-97F5-263AA6C304D4}">
      <dgm:prSet/>
      <dgm:spPr/>
      <dgm:t>
        <a:bodyPr/>
        <a:lstStyle/>
        <a:p>
          <a:endParaRPr lang="en-US"/>
        </a:p>
      </dgm:t>
    </dgm:pt>
    <dgm:pt modelId="{F0BD5183-CA64-49A1-89F4-5D95E745785B}">
      <dgm:prSet/>
      <dgm:spPr/>
      <dgm:t>
        <a:bodyPr/>
        <a:lstStyle/>
        <a:p>
          <a:pPr rtl="0"/>
          <a:r>
            <a:rPr lang="en-US" dirty="0" smtClean="0"/>
            <a:t>Lifestyle</a:t>
          </a:r>
          <a:endParaRPr lang="en-US" dirty="0"/>
        </a:p>
      </dgm:t>
    </dgm:pt>
    <dgm:pt modelId="{B82E4726-158E-4886-AFE8-FDED6CAA0BAB}" type="parTrans" cxnId="{6E54D107-631E-43A4-9987-6F52E10294F2}">
      <dgm:prSet/>
      <dgm:spPr/>
      <dgm:t>
        <a:bodyPr/>
        <a:lstStyle/>
        <a:p>
          <a:endParaRPr lang="en-US"/>
        </a:p>
      </dgm:t>
    </dgm:pt>
    <dgm:pt modelId="{64B41E5D-BBC0-4F8F-8EFC-DCD20826D0B9}" type="sibTrans" cxnId="{6E54D107-631E-43A4-9987-6F52E10294F2}">
      <dgm:prSet/>
      <dgm:spPr/>
      <dgm:t>
        <a:bodyPr/>
        <a:lstStyle/>
        <a:p>
          <a:endParaRPr lang="en-US"/>
        </a:p>
      </dgm:t>
    </dgm:pt>
    <dgm:pt modelId="{836B110A-9E67-4301-A8B6-D518F63D639F}">
      <dgm:prSet/>
      <dgm:spPr/>
      <dgm:t>
        <a:bodyPr/>
        <a:lstStyle/>
        <a:p>
          <a:pPr rtl="0"/>
          <a:r>
            <a:rPr lang="en-US" dirty="0" smtClean="0"/>
            <a:t>Fantasy</a:t>
          </a:r>
          <a:endParaRPr lang="en-US" dirty="0"/>
        </a:p>
      </dgm:t>
    </dgm:pt>
    <dgm:pt modelId="{8B201E03-B0C8-4C6D-821B-2B6910A4E518}" type="parTrans" cxnId="{73DEE757-F94F-471D-AC77-733FAF0E282E}">
      <dgm:prSet/>
      <dgm:spPr/>
      <dgm:t>
        <a:bodyPr/>
        <a:lstStyle/>
        <a:p>
          <a:endParaRPr lang="en-US"/>
        </a:p>
      </dgm:t>
    </dgm:pt>
    <dgm:pt modelId="{9E16F202-FA6E-435A-9B42-EBD1B5826F7B}" type="sibTrans" cxnId="{73DEE757-F94F-471D-AC77-733FAF0E282E}">
      <dgm:prSet/>
      <dgm:spPr/>
      <dgm:t>
        <a:bodyPr/>
        <a:lstStyle/>
        <a:p>
          <a:endParaRPr lang="en-US"/>
        </a:p>
      </dgm:t>
    </dgm:pt>
    <dgm:pt modelId="{D948ED1A-A702-4A6F-983E-523FA57ADF4F}">
      <dgm:prSet/>
      <dgm:spPr/>
      <dgm:t>
        <a:bodyPr/>
        <a:lstStyle/>
        <a:p>
          <a:pPr rtl="0"/>
          <a:r>
            <a:rPr lang="en-US" dirty="0" smtClean="0"/>
            <a:t>Mood or image</a:t>
          </a:r>
          <a:endParaRPr lang="en-US" dirty="0"/>
        </a:p>
      </dgm:t>
    </dgm:pt>
    <dgm:pt modelId="{BDD75053-6436-4364-A8BB-2027C91321E5}" type="parTrans" cxnId="{FF6092F8-C293-4416-8DAD-6276B722D7F8}">
      <dgm:prSet/>
      <dgm:spPr/>
      <dgm:t>
        <a:bodyPr/>
        <a:lstStyle/>
        <a:p>
          <a:endParaRPr lang="en-US"/>
        </a:p>
      </dgm:t>
    </dgm:pt>
    <dgm:pt modelId="{591FC37C-BB28-4B3F-98DA-4567EF630455}" type="sibTrans" cxnId="{FF6092F8-C293-4416-8DAD-6276B722D7F8}">
      <dgm:prSet/>
      <dgm:spPr/>
      <dgm:t>
        <a:bodyPr/>
        <a:lstStyle/>
        <a:p>
          <a:endParaRPr lang="en-US"/>
        </a:p>
      </dgm:t>
    </dgm:pt>
    <dgm:pt modelId="{AFC753F1-77EC-484E-8103-757AE336C093}">
      <dgm:prSet/>
      <dgm:spPr/>
      <dgm:t>
        <a:bodyPr/>
        <a:lstStyle/>
        <a:p>
          <a:pPr rtl="0"/>
          <a:r>
            <a:rPr lang="en-US" dirty="0" smtClean="0"/>
            <a:t>Musical</a:t>
          </a:r>
          <a:endParaRPr lang="en-US" dirty="0"/>
        </a:p>
      </dgm:t>
    </dgm:pt>
    <dgm:pt modelId="{FDB18BFE-1255-442A-9AB2-1B4CFC8BEE72}" type="parTrans" cxnId="{136C9F71-4054-4389-90FF-37D78A045822}">
      <dgm:prSet/>
      <dgm:spPr/>
      <dgm:t>
        <a:bodyPr/>
        <a:lstStyle/>
        <a:p>
          <a:endParaRPr lang="en-US"/>
        </a:p>
      </dgm:t>
    </dgm:pt>
    <dgm:pt modelId="{97BD577D-04AA-427A-951B-F78220672CF8}" type="sibTrans" cxnId="{136C9F71-4054-4389-90FF-37D78A045822}">
      <dgm:prSet/>
      <dgm:spPr/>
      <dgm:t>
        <a:bodyPr/>
        <a:lstStyle/>
        <a:p>
          <a:endParaRPr lang="en-US"/>
        </a:p>
      </dgm:t>
    </dgm:pt>
    <dgm:pt modelId="{223473C2-1C81-47F3-A929-BDDEF297BEED}">
      <dgm:prSet/>
      <dgm:spPr/>
      <dgm:t>
        <a:bodyPr/>
        <a:lstStyle/>
        <a:p>
          <a:pPr rtl="0"/>
          <a:r>
            <a:rPr lang="en-US" dirty="0" smtClean="0"/>
            <a:t>Personality symbol</a:t>
          </a:r>
          <a:endParaRPr lang="en-US" dirty="0"/>
        </a:p>
      </dgm:t>
    </dgm:pt>
    <dgm:pt modelId="{65A2F4CA-D6E6-47F4-B7DA-DB0377E8B9F0}" type="parTrans" cxnId="{C8E15569-D518-465B-8C5F-D4EEAA449C11}">
      <dgm:prSet/>
      <dgm:spPr/>
      <dgm:t>
        <a:bodyPr/>
        <a:lstStyle/>
        <a:p>
          <a:endParaRPr lang="en-US"/>
        </a:p>
      </dgm:t>
    </dgm:pt>
    <dgm:pt modelId="{432D6FAD-CA89-45CC-A2EF-8B0302008969}" type="sibTrans" cxnId="{C8E15569-D518-465B-8C5F-D4EEAA449C11}">
      <dgm:prSet/>
      <dgm:spPr/>
      <dgm:t>
        <a:bodyPr/>
        <a:lstStyle/>
        <a:p>
          <a:endParaRPr lang="en-US"/>
        </a:p>
      </dgm:t>
    </dgm:pt>
    <dgm:pt modelId="{221D800A-B7C5-4358-A568-46671F70732A}">
      <dgm:prSet/>
      <dgm:spPr/>
      <dgm:t>
        <a:bodyPr/>
        <a:lstStyle/>
        <a:p>
          <a:pPr rtl="0"/>
          <a:r>
            <a:rPr lang="en-US" dirty="0" smtClean="0"/>
            <a:t>Technical expertise</a:t>
          </a:r>
          <a:endParaRPr lang="en-US" dirty="0"/>
        </a:p>
      </dgm:t>
    </dgm:pt>
    <dgm:pt modelId="{C77C24EB-820E-4DC8-B84B-343577EDF739}" type="parTrans" cxnId="{D12B9D3A-975B-40AA-A5E7-D7649814B558}">
      <dgm:prSet/>
      <dgm:spPr/>
      <dgm:t>
        <a:bodyPr/>
        <a:lstStyle/>
        <a:p>
          <a:endParaRPr lang="en-US"/>
        </a:p>
      </dgm:t>
    </dgm:pt>
    <dgm:pt modelId="{83BB332D-0DAC-4B50-9A28-1F141DDD4BC4}" type="sibTrans" cxnId="{D12B9D3A-975B-40AA-A5E7-D7649814B558}">
      <dgm:prSet/>
      <dgm:spPr/>
      <dgm:t>
        <a:bodyPr/>
        <a:lstStyle/>
        <a:p>
          <a:endParaRPr lang="en-US"/>
        </a:p>
      </dgm:t>
    </dgm:pt>
    <dgm:pt modelId="{FB66D38B-81F0-479A-B45C-27592C8AE670}">
      <dgm:prSet/>
      <dgm:spPr/>
      <dgm:t>
        <a:bodyPr/>
        <a:lstStyle/>
        <a:p>
          <a:pPr rtl="0"/>
          <a:r>
            <a:rPr lang="en-US" dirty="0" smtClean="0"/>
            <a:t>Scientific evidence</a:t>
          </a:r>
          <a:endParaRPr lang="en-US" dirty="0"/>
        </a:p>
      </dgm:t>
    </dgm:pt>
    <dgm:pt modelId="{A931E65C-D0E3-4AEE-8033-4647922434A0}" type="parTrans" cxnId="{8D65D745-F3A9-4D00-B344-411F59DA337C}">
      <dgm:prSet/>
      <dgm:spPr/>
      <dgm:t>
        <a:bodyPr/>
        <a:lstStyle/>
        <a:p>
          <a:endParaRPr lang="en-US"/>
        </a:p>
      </dgm:t>
    </dgm:pt>
    <dgm:pt modelId="{503BC9FB-9C18-4376-800D-B91D488AFED3}" type="sibTrans" cxnId="{8D65D745-F3A9-4D00-B344-411F59DA337C}">
      <dgm:prSet/>
      <dgm:spPr/>
      <dgm:t>
        <a:bodyPr/>
        <a:lstStyle/>
        <a:p>
          <a:endParaRPr lang="en-US"/>
        </a:p>
      </dgm:t>
    </dgm:pt>
    <dgm:pt modelId="{6D23B4E3-FD6A-4D2A-B57E-AE8E9705E168}">
      <dgm:prSet/>
      <dgm:spPr/>
      <dgm:t>
        <a:bodyPr/>
        <a:lstStyle/>
        <a:p>
          <a:pPr rtl="0"/>
          <a:r>
            <a:rPr lang="en-US" dirty="0" smtClean="0"/>
            <a:t>Testimonial or endorsement</a:t>
          </a:r>
          <a:endParaRPr lang="en-US" dirty="0"/>
        </a:p>
      </dgm:t>
    </dgm:pt>
    <dgm:pt modelId="{AFE0080D-F74E-45E2-A0BB-B6A967C506E0}" type="parTrans" cxnId="{0B55675C-2BB5-4922-9D6A-9CFD2D482BA2}">
      <dgm:prSet/>
      <dgm:spPr/>
      <dgm:t>
        <a:bodyPr/>
        <a:lstStyle/>
        <a:p>
          <a:endParaRPr lang="en-US"/>
        </a:p>
      </dgm:t>
    </dgm:pt>
    <dgm:pt modelId="{4FCAA5CB-AFA9-483D-9F4C-1FD4C22031E0}" type="sibTrans" cxnId="{0B55675C-2BB5-4922-9D6A-9CFD2D482BA2}">
      <dgm:prSet/>
      <dgm:spPr/>
      <dgm:t>
        <a:bodyPr/>
        <a:lstStyle/>
        <a:p>
          <a:endParaRPr lang="en-US"/>
        </a:p>
      </dgm:t>
    </dgm:pt>
    <dgm:pt modelId="{25259E4E-0714-4FFF-8C97-F42B361E4D1D}" type="pres">
      <dgm:prSet presAssocID="{657FE00A-C0FA-4D8B-914E-69EFD302EA80}" presName="diagram" presStyleCnt="0">
        <dgm:presLayoutVars>
          <dgm:dir/>
          <dgm:resizeHandles val="exact"/>
        </dgm:presLayoutVars>
      </dgm:prSet>
      <dgm:spPr/>
      <dgm:t>
        <a:bodyPr/>
        <a:lstStyle/>
        <a:p>
          <a:endParaRPr lang="en-US"/>
        </a:p>
      </dgm:t>
    </dgm:pt>
    <dgm:pt modelId="{62483F50-51CF-41FB-8A2C-A596491FDE77}" type="pres">
      <dgm:prSet presAssocID="{A7073763-AD2E-4B57-8BD9-B26DEF4CB9AB}" presName="node" presStyleLbl="node1" presStyleIdx="0" presStyleCnt="9">
        <dgm:presLayoutVars>
          <dgm:bulletEnabled val="1"/>
        </dgm:presLayoutVars>
      </dgm:prSet>
      <dgm:spPr/>
      <dgm:t>
        <a:bodyPr/>
        <a:lstStyle/>
        <a:p>
          <a:endParaRPr lang="en-US"/>
        </a:p>
      </dgm:t>
    </dgm:pt>
    <dgm:pt modelId="{4BD117DC-30DD-43EB-A703-002A1737DEFB}" type="pres">
      <dgm:prSet presAssocID="{AE235760-AE93-4B07-8FD5-A39AF7ED3FA6}" presName="sibTrans" presStyleCnt="0"/>
      <dgm:spPr/>
      <dgm:t>
        <a:bodyPr/>
        <a:lstStyle/>
        <a:p>
          <a:endParaRPr lang="en-US"/>
        </a:p>
      </dgm:t>
    </dgm:pt>
    <dgm:pt modelId="{3A3ACB6B-8870-4D14-B4CB-E2F91DB70FFE}" type="pres">
      <dgm:prSet presAssocID="{F0BD5183-CA64-49A1-89F4-5D95E745785B}" presName="node" presStyleLbl="node1" presStyleIdx="1" presStyleCnt="9">
        <dgm:presLayoutVars>
          <dgm:bulletEnabled val="1"/>
        </dgm:presLayoutVars>
      </dgm:prSet>
      <dgm:spPr/>
      <dgm:t>
        <a:bodyPr/>
        <a:lstStyle/>
        <a:p>
          <a:endParaRPr lang="en-US"/>
        </a:p>
      </dgm:t>
    </dgm:pt>
    <dgm:pt modelId="{9DA655AF-1F56-44A7-AC1B-255DE91BF072}" type="pres">
      <dgm:prSet presAssocID="{64B41E5D-BBC0-4F8F-8EFC-DCD20826D0B9}" presName="sibTrans" presStyleCnt="0"/>
      <dgm:spPr/>
      <dgm:t>
        <a:bodyPr/>
        <a:lstStyle/>
        <a:p>
          <a:endParaRPr lang="en-US"/>
        </a:p>
      </dgm:t>
    </dgm:pt>
    <dgm:pt modelId="{BE050169-EC01-4487-B9C2-7A29911091FE}" type="pres">
      <dgm:prSet presAssocID="{836B110A-9E67-4301-A8B6-D518F63D639F}" presName="node" presStyleLbl="node1" presStyleIdx="2" presStyleCnt="9">
        <dgm:presLayoutVars>
          <dgm:bulletEnabled val="1"/>
        </dgm:presLayoutVars>
      </dgm:prSet>
      <dgm:spPr/>
      <dgm:t>
        <a:bodyPr/>
        <a:lstStyle/>
        <a:p>
          <a:endParaRPr lang="en-US"/>
        </a:p>
      </dgm:t>
    </dgm:pt>
    <dgm:pt modelId="{24552517-A364-4DBA-BD0C-C137E91812AC}" type="pres">
      <dgm:prSet presAssocID="{9E16F202-FA6E-435A-9B42-EBD1B5826F7B}" presName="sibTrans" presStyleCnt="0"/>
      <dgm:spPr/>
      <dgm:t>
        <a:bodyPr/>
        <a:lstStyle/>
        <a:p>
          <a:endParaRPr lang="en-US"/>
        </a:p>
      </dgm:t>
    </dgm:pt>
    <dgm:pt modelId="{8073F26D-3AA2-483E-BF18-A76E1622F67C}" type="pres">
      <dgm:prSet presAssocID="{D948ED1A-A702-4A6F-983E-523FA57ADF4F}" presName="node" presStyleLbl="node1" presStyleIdx="3" presStyleCnt="9">
        <dgm:presLayoutVars>
          <dgm:bulletEnabled val="1"/>
        </dgm:presLayoutVars>
      </dgm:prSet>
      <dgm:spPr/>
      <dgm:t>
        <a:bodyPr/>
        <a:lstStyle/>
        <a:p>
          <a:endParaRPr lang="en-US"/>
        </a:p>
      </dgm:t>
    </dgm:pt>
    <dgm:pt modelId="{D1EBD606-485A-41D2-9000-032EF599D3D2}" type="pres">
      <dgm:prSet presAssocID="{591FC37C-BB28-4B3F-98DA-4567EF630455}" presName="sibTrans" presStyleCnt="0"/>
      <dgm:spPr/>
      <dgm:t>
        <a:bodyPr/>
        <a:lstStyle/>
        <a:p>
          <a:endParaRPr lang="en-US"/>
        </a:p>
      </dgm:t>
    </dgm:pt>
    <dgm:pt modelId="{19B93480-3243-4F52-BA50-A680947C6129}" type="pres">
      <dgm:prSet presAssocID="{AFC753F1-77EC-484E-8103-757AE336C093}" presName="node" presStyleLbl="node1" presStyleIdx="4" presStyleCnt="9" custLinFactNeighborX="-2010" custLinFactNeighborY="-6846">
        <dgm:presLayoutVars>
          <dgm:bulletEnabled val="1"/>
        </dgm:presLayoutVars>
      </dgm:prSet>
      <dgm:spPr/>
      <dgm:t>
        <a:bodyPr/>
        <a:lstStyle/>
        <a:p>
          <a:endParaRPr lang="en-US"/>
        </a:p>
      </dgm:t>
    </dgm:pt>
    <dgm:pt modelId="{3758C266-ECFC-48E6-8BBC-9119506AC060}" type="pres">
      <dgm:prSet presAssocID="{97BD577D-04AA-427A-951B-F78220672CF8}" presName="sibTrans" presStyleCnt="0"/>
      <dgm:spPr/>
      <dgm:t>
        <a:bodyPr/>
        <a:lstStyle/>
        <a:p>
          <a:endParaRPr lang="en-US"/>
        </a:p>
      </dgm:t>
    </dgm:pt>
    <dgm:pt modelId="{953F0FC0-3820-4896-B8A1-A66807770C42}" type="pres">
      <dgm:prSet presAssocID="{223473C2-1C81-47F3-A929-BDDEF297BEED}" presName="node" presStyleLbl="node1" presStyleIdx="5" presStyleCnt="9">
        <dgm:presLayoutVars>
          <dgm:bulletEnabled val="1"/>
        </dgm:presLayoutVars>
      </dgm:prSet>
      <dgm:spPr/>
      <dgm:t>
        <a:bodyPr/>
        <a:lstStyle/>
        <a:p>
          <a:endParaRPr lang="en-US"/>
        </a:p>
      </dgm:t>
    </dgm:pt>
    <dgm:pt modelId="{05D6157E-FEE3-4FA8-976A-3BB59630A4ED}" type="pres">
      <dgm:prSet presAssocID="{432D6FAD-CA89-45CC-A2EF-8B0302008969}" presName="sibTrans" presStyleCnt="0"/>
      <dgm:spPr/>
      <dgm:t>
        <a:bodyPr/>
        <a:lstStyle/>
        <a:p>
          <a:endParaRPr lang="en-US"/>
        </a:p>
      </dgm:t>
    </dgm:pt>
    <dgm:pt modelId="{A5DA3BF8-5CC1-401D-AE35-9A97BBDED991}" type="pres">
      <dgm:prSet presAssocID="{221D800A-B7C5-4358-A568-46671F70732A}" presName="node" presStyleLbl="node1" presStyleIdx="6" presStyleCnt="9">
        <dgm:presLayoutVars>
          <dgm:bulletEnabled val="1"/>
        </dgm:presLayoutVars>
      </dgm:prSet>
      <dgm:spPr/>
      <dgm:t>
        <a:bodyPr/>
        <a:lstStyle/>
        <a:p>
          <a:endParaRPr lang="en-US"/>
        </a:p>
      </dgm:t>
    </dgm:pt>
    <dgm:pt modelId="{304992FB-AFCD-42A7-8C53-722C48863816}" type="pres">
      <dgm:prSet presAssocID="{83BB332D-0DAC-4B50-9A28-1F141DDD4BC4}" presName="sibTrans" presStyleCnt="0"/>
      <dgm:spPr/>
      <dgm:t>
        <a:bodyPr/>
        <a:lstStyle/>
        <a:p>
          <a:endParaRPr lang="en-US"/>
        </a:p>
      </dgm:t>
    </dgm:pt>
    <dgm:pt modelId="{D4CBB5B5-7FF0-4329-AB6F-3CE7A464E5E7}" type="pres">
      <dgm:prSet presAssocID="{FB66D38B-81F0-479A-B45C-27592C8AE670}" presName="node" presStyleLbl="node1" presStyleIdx="7" presStyleCnt="9">
        <dgm:presLayoutVars>
          <dgm:bulletEnabled val="1"/>
        </dgm:presLayoutVars>
      </dgm:prSet>
      <dgm:spPr/>
      <dgm:t>
        <a:bodyPr/>
        <a:lstStyle/>
        <a:p>
          <a:endParaRPr lang="en-US"/>
        </a:p>
      </dgm:t>
    </dgm:pt>
    <dgm:pt modelId="{6B840E4E-6406-4FD8-9021-7DEA0600EA83}" type="pres">
      <dgm:prSet presAssocID="{503BC9FB-9C18-4376-800D-B91D488AFED3}" presName="sibTrans" presStyleCnt="0"/>
      <dgm:spPr/>
      <dgm:t>
        <a:bodyPr/>
        <a:lstStyle/>
        <a:p>
          <a:endParaRPr lang="en-US"/>
        </a:p>
      </dgm:t>
    </dgm:pt>
    <dgm:pt modelId="{424BBBD9-FE4D-4DE1-8EE7-7355B22FB662}" type="pres">
      <dgm:prSet presAssocID="{6D23B4E3-FD6A-4D2A-B57E-AE8E9705E168}" presName="node" presStyleLbl="node1" presStyleIdx="8" presStyleCnt="9">
        <dgm:presLayoutVars>
          <dgm:bulletEnabled val="1"/>
        </dgm:presLayoutVars>
      </dgm:prSet>
      <dgm:spPr/>
      <dgm:t>
        <a:bodyPr/>
        <a:lstStyle/>
        <a:p>
          <a:endParaRPr lang="en-US"/>
        </a:p>
      </dgm:t>
    </dgm:pt>
  </dgm:ptLst>
  <dgm:cxnLst>
    <dgm:cxn modelId="{D12B9D3A-975B-40AA-A5E7-D7649814B558}" srcId="{657FE00A-C0FA-4D8B-914E-69EFD302EA80}" destId="{221D800A-B7C5-4358-A568-46671F70732A}" srcOrd="6" destOrd="0" parTransId="{C77C24EB-820E-4DC8-B84B-343577EDF739}" sibTransId="{83BB332D-0DAC-4B50-9A28-1F141DDD4BC4}"/>
    <dgm:cxn modelId="{0B55675C-2BB5-4922-9D6A-9CFD2D482BA2}" srcId="{657FE00A-C0FA-4D8B-914E-69EFD302EA80}" destId="{6D23B4E3-FD6A-4D2A-B57E-AE8E9705E168}" srcOrd="8" destOrd="0" parTransId="{AFE0080D-F74E-45E2-A0BB-B6A967C506E0}" sibTransId="{4FCAA5CB-AFA9-483D-9F4C-1FD4C22031E0}"/>
    <dgm:cxn modelId="{C8E15569-D518-465B-8C5F-D4EEAA449C11}" srcId="{657FE00A-C0FA-4D8B-914E-69EFD302EA80}" destId="{223473C2-1C81-47F3-A929-BDDEF297BEED}" srcOrd="5" destOrd="0" parTransId="{65A2F4CA-D6E6-47F4-B7DA-DB0377E8B9F0}" sibTransId="{432D6FAD-CA89-45CC-A2EF-8B0302008969}"/>
    <dgm:cxn modelId="{9B9510B3-FCCC-3047-8A67-B351F50E8E74}" type="presOf" srcId="{D948ED1A-A702-4A6F-983E-523FA57ADF4F}" destId="{8073F26D-3AA2-483E-BF18-A76E1622F67C}" srcOrd="0" destOrd="0" presId="urn:microsoft.com/office/officeart/2005/8/layout/default#4"/>
    <dgm:cxn modelId="{FF6092F8-C293-4416-8DAD-6276B722D7F8}" srcId="{657FE00A-C0FA-4D8B-914E-69EFD302EA80}" destId="{D948ED1A-A702-4A6F-983E-523FA57ADF4F}" srcOrd="3" destOrd="0" parTransId="{BDD75053-6436-4364-A8BB-2027C91321E5}" sibTransId="{591FC37C-BB28-4B3F-98DA-4567EF630455}"/>
    <dgm:cxn modelId="{E9EED444-4697-934E-A7DD-F055795BF853}" type="presOf" srcId="{A7073763-AD2E-4B57-8BD9-B26DEF4CB9AB}" destId="{62483F50-51CF-41FB-8A2C-A596491FDE77}" srcOrd="0" destOrd="0" presId="urn:microsoft.com/office/officeart/2005/8/layout/default#4"/>
    <dgm:cxn modelId="{87214272-3BF8-454E-87DF-44681146416A}" type="presOf" srcId="{657FE00A-C0FA-4D8B-914E-69EFD302EA80}" destId="{25259E4E-0714-4FFF-8C97-F42B361E4D1D}" srcOrd="0" destOrd="0" presId="urn:microsoft.com/office/officeart/2005/8/layout/default#4"/>
    <dgm:cxn modelId="{73DEE757-F94F-471D-AC77-733FAF0E282E}" srcId="{657FE00A-C0FA-4D8B-914E-69EFD302EA80}" destId="{836B110A-9E67-4301-A8B6-D518F63D639F}" srcOrd="2" destOrd="0" parTransId="{8B201E03-B0C8-4C6D-821B-2B6910A4E518}" sibTransId="{9E16F202-FA6E-435A-9B42-EBD1B5826F7B}"/>
    <dgm:cxn modelId="{2C82AD76-9C31-A24F-B9B3-B65F2CB34714}" type="presOf" srcId="{6D23B4E3-FD6A-4D2A-B57E-AE8E9705E168}" destId="{424BBBD9-FE4D-4DE1-8EE7-7355B22FB662}" srcOrd="0" destOrd="0" presId="urn:microsoft.com/office/officeart/2005/8/layout/default#4"/>
    <dgm:cxn modelId="{426739AC-01B9-DB4D-9D02-3EB2AEC32EF5}" type="presOf" srcId="{AFC753F1-77EC-484E-8103-757AE336C093}" destId="{19B93480-3243-4F52-BA50-A680947C6129}" srcOrd="0" destOrd="0" presId="urn:microsoft.com/office/officeart/2005/8/layout/default#4"/>
    <dgm:cxn modelId="{5F3724FD-ACFB-4148-A5CB-6E460452061B}" type="presOf" srcId="{FB66D38B-81F0-479A-B45C-27592C8AE670}" destId="{D4CBB5B5-7FF0-4329-AB6F-3CE7A464E5E7}" srcOrd="0" destOrd="0" presId="urn:microsoft.com/office/officeart/2005/8/layout/default#4"/>
    <dgm:cxn modelId="{F287828A-C4BF-41CE-97F5-263AA6C304D4}" srcId="{657FE00A-C0FA-4D8B-914E-69EFD302EA80}" destId="{A7073763-AD2E-4B57-8BD9-B26DEF4CB9AB}" srcOrd="0" destOrd="0" parTransId="{BF7E3A97-1E8B-4B59-B3C6-9AC6A7CAD2ED}" sibTransId="{AE235760-AE93-4B07-8FD5-A39AF7ED3FA6}"/>
    <dgm:cxn modelId="{85D97B56-42C5-C148-9224-2EEB61786C76}" type="presOf" srcId="{221D800A-B7C5-4358-A568-46671F70732A}" destId="{A5DA3BF8-5CC1-401D-AE35-9A97BBDED991}" srcOrd="0" destOrd="0" presId="urn:microsoft.com/office/officeart/2005/8/layout/default#4"/>
    <dgm:cxn modelId="{CA8C5434-0DBF-254B-AFB5-AB89AB38AB60}" type="presOf" srcId="{F0BD5183-CA64-49A1-89F4-5D95E745785B}" destId="{3A3ACB6B-8870-4D14-B4CB-E2F91DB70FFE}" srcOrd="0" destOrd="0" presId="urn:microsoft.com/office/officeart/2005/8/layout/default#4"/>
    <dgm:cxn modelId="{136C9F71-4054-4389-90FF-37D78A045822}" srcId="{657FE00A-C0FA-4D8B-914E-69EFD302EA80}" destId="{AFC753F1-77EC-484E-8103-757AE336C093}" srcOrd="4" destOrd="0" parTransId="{FDB18BFE-1255-442A-9AB2-1B4CFC8BEE72}" sibTransId="{97BD577D-04AA-427A-951B-F78220672CF8}"/>
    <dgm:cxn modelId="{8D65D745-F3A9-4D00-B344-411F59DA337C}" srcId="{657FE00A-C0FA-4D8B-914E-69EFD302EA80}" destId="{FB66D38B-81F0-479A-B45C-27592C8AE670}" srcOrd="7" destOrd="0" parTransId="{A931E65C-D0E3-4AEE-8033-4647922434A0}" sibTransId="{503BC9FB-9C18-4376-800D-B91D488AFED3}"/>
    <dgm:cxn modelId="{6E54D107-631E-43A4-9987-6F52E10294F2}" srcId="{657FE00A-C0FA-4D8B-914E-69EFD302EA80}" destId="{F0BD5183-CA64-49A1-89F4-5D95E745785B}" srcOrd="1" destOrd="0" parTransId="{B82E4726-158E-4886-AFE8-FDED6CAA0BAB}" sibTransId="{64B41E5D-BBC0-4F8F-8EFC-DCD20826D0B9}"/>
    <dgm:cxn modelId="{52594CE7-88D6-2347-A8AB-8106D85E81DD}" type="presOf" srcId="{836B110A-9E67-4301-A8B6-D518F63D639F}" destId="{BE050169-EC01-4487-B9C2-7A29911091FE}" srcOrd="0" destOrd="0" presId="urn:microsoft.com/office/officeart/2005/8/layout/default#4"/>
    <dgm:cxn modelId="{3CF16D74-1D7A-834B-A448-971C27B92E3C}" type="presOf" srcId="{223473C2-1C81-47F3-A929-BDDEF297BEED}" destId="{953F0FC0-3820-4896-B8A1-A66807770C42}" srcOrd="0" destOrd="0" presId="urn:microsoft.com/office/officeart/2005/8/layout/default#4"/>
    <dgm:cxn modelId="{326F8B09-A591-9948-8B80-425952DCB8C6}" type="presParOf" srcId="{25259E4E-0714-4FFF-8C97-F42B361E4D1D}" destId="{62483F50-51CF-41FB-8A2C-A596491FDE77}" srcOrd="0" destOrd="0" presId="urn:microsoft.com/office/officeart/2005/8/layout/default#4"/>
    <dgm:cxn modelId="{377F7881-E167-074F-8B5E-A96AAA155CA4}" type="presParOf" srcId="{25259E4E-0714-4FFF-8C97-F42B361E4D1D}" destId="{4BD117DC-30DD-43EB-A703-002A1737DEFB}" srcOrd="1" destOrd="0" presId="urn:microsoft.com/office/officeart/2005/8/layout/default#4"/>
    <dgm:cxn modelId="{1A5E304A-D5F1-D642-A489-C22890004FF0}" type="presParOf" srcId="{25259E4E-0714-4FFF-8C97-F42B361E4D1D}" destId="{3A3ACB6B-8870-4D14-B4CB-E2F91DB70FFE}" srcOrd="2" destOrd="0" presId="urn:microsoft.com/office/officeart/2005/8/layout/default#4"/>
    <dgm:cxn modelId="{3703C9A7-5E1D-DB44-B3E9-90F2E9A9E271}" type="presParOf" srcId="{25259E4E-0714-4FFF-8C97-F42B361E4D1D}" destId="{9DA655AF-1F56-44A7-AC1B-255DE91BF072}" srcOrd="3" destOrd="0" presId="urn:microsoft.com/office/officeart/2005/8/layout/default#4"/>
    <dgm:cxn modelId="{401EB095-DA9E-DE44-806B-F5321942526F}" type="presParOf" srcId="{25259E4E-0714-4FFF-8C97-F42B361E4D1D}" destId="{BE050169-EC01-4487-B9C2-7A29911091FE}" srcOrd="4" destOrd="0" presId="urn:microsoft.com/office/officeart/2005/8/layout/default#4"/>
    <dgm:cxn modelId="{7EEB1ABE-308E-3B4C-A07E-C6F9F45BBEC2}" type="presParOf" srcId="{25259E4E-0714-4FFF-8C97-F42B361E4D1D}" destId="{24552517-A364-4DBA-BD0C-C137E91812AC}" srcOrd="5" destOrd="0" presId="urn:microsoft.com/office/officeart/2005/8/layout/default#4"/>
    <dgm:cxn modelId="{68DCEF28-D96F-AA4B-BD4A-5C4C0DB1A923}" type="presParOf" srcId="{25259E4E-0714-4FFF-8C97-F42B361E4D1D}" destId="{8073F26D-3AA2-483E-BF18-A76E1622F67C}" srcOrd="6" destOrd="0" presId="urn:microsoft.com/office/officeart/2005/8/layout/default#4"/>
    <dgm:cxn modelId="{2AD4CD75-ABC0-7846-8534-C1F6D9BCCC09}" type="presParOf" srcId="{25259E4E-0714-4FFF-8C97-F42B361E4D1D}" destId="{D1EBD606-485A-41D2-9000-032EF599D3D2}" srcOrd="7" destOrd="0" presId="urn:microsoft.com/office/officeart/2005/8/layout/default#4"/>
    <dgm:cxn modelId="{00AD6FD7-E53C-E547-9E38-B8272385228C}" type="presParOf" srcId="{25259E4E-0714-4FFF-8C97-F42B361E4D1D}" destId="{19B93480-3243-4F52-BA50-A680947C6129}" srcOrd="8" destOrd="0" presId="urn:microsoft.com/office/officeart/2005/8/layout/default#4"/>
    <dgm:cxn modelId="{50EECAF6-6308-7B42-AF9C-9BA89AD69BA0}" type="presParOf" srcId="{25259E4E-0714-4FFF-8C97-F42B361E4D1D}" destId="{3758C266-ECFC-48E6-8BBC-9119506AC060}" srcOrd="9" destOrd="0" presId="urn:microsoft.com/office/officeart/2005/8/layout/default#4"/>
    <dgm:cxn modelId="{8AA17074-E1AA-EF4D-AB8E-6BB9A952FA4E}" type="presParOf" srcId="{25259E4E-0714-4FFF-8C97-F42B361E4D1D}" destId="{953F0FC0-3820-4896-B8A1-A66807770C42}" srcOrd="10" destOrd="0" presId="urn:microsoft.com/office/officeart/2005/8/layout/default#4"/>
    <dgm:cxn modelId="{DD9E5051-EF45-5448-8D8E-DBAB9E7DC76E}" type="presParOf" srcId="{25259E4E-0714-4FFF-8C97-F42B361E4D1D}" destId="{05D6157E-FEE3-4FA8-976A-3BB59630A4ED}" srcOrd="11" destOrd="0" presId="urn:microsoft.com/office/officeart/2005/8/layout/default#4"/>
    <dgm:cxn modelId="{67247FED-C28E-C342-A557-880CAFC560E8}" type="presParOf" srcId="{25259E4E-0714-4FFF-8C97-F42B361E4D1D}" destId="{A5DA3BF8-5CC1-401D-AE35-9A97BBDED991}" srcOrd="12" destOrd="0" presId="urn:microsoft.com/office/officeart/2005/8/layout/default#4"/>
    <dgm:cxn modelId="{F9600BE2-2987-0343-9501-A15332F77D11}" type="presParOf" srcId="{25259E4E-0714-4FFF-8C97-F42B361E4D1D}" destId="{304992FB-AFCD-42A7-8C53-722C48863816}" srcOrd="13" destOrd="0" presId="urn:microsoft.com/office/officeart/2005/8/layout/default#4"/>
    <dgm:cxn modelId="{DF1CE1DB-330F-8342-89EE-3B3E830D76B0}" type="presParOf" srcId="{25259E4E-0714-4FFF-8C97-F42B361E4D1D}" destId="{D4CBB5B5-7FF0-4329-AB6F-3CE7A464E5E7}" srcOrd="14" destOrd="0" presId="urn:microsoft.com/office/officeart/2005/8/layout/default#4"/>
    <dgm:cxn modelId="{7BDFCBD4-57D8-E442-9A67-254FE634BFD7}" type="presParOf" srcId="{25259E4E-0714-4FFF-8C97-F42B361E4D1D}" destId="{6B840E4E-6406-4FD8-9021-7DEA0600EA83}" srcOrd="15" destOrd="0" presId="urn:microsoft.com/office/officeart/2005/8/layout/default#4"/>
    <dgm:cxn modelId="{02B03967-BA4A-EB48-B6EA-BF142BC6BBFD}" type="presParOf" srcId="{25259E4E-0714-4FFF-8C97-F42B361E4D1D}" destId="{424BBBD9-FE4D-4DE1-8EE7-7355B22FB662}" srcOrd="16"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BCDA6E-C976-4D7B-B639-121202B46BFA}" type="doc">
      <dgm:prSet loTypeId="urn:microsoft.com/office/officeart/2005/8/layout/default#5" loCatId="list" qsTypeId="urn:microsoft.com/office/officeart/2005/8/quickstyle/simple1" qsCatId="simple" csTypeId="urn:microsoft.com/office/officeart/2005/8/colors/colorful2" csCatId="colorful" phldr="1"/>
      <dgm:spPr/>
      <dgm:t>
        <a:bodyPr/>
        <a:lstStyle/>
        <a:p>
          <a:endParaRPr lang="en-US"/>
        </a:p>
      </dgm:t>
    </dgm:pt>
    <dgm:pt modelId="{05A147AA-6B49-4BB2-9E90-4C6297A9009A}">
      <dgm:prSet custT="1"/>
      <dgm:spPr/>
      <dgm:t>
        <a:bodyPr/>
        <a:lstStyle/>
        <a:p>
          <a:pPr rtl="0"/>
          <a:r>
            <a:rPr lang="en-US" sz="2000" dirty="0" smtClean="0"/>
            <a:t>News</a:t>
          </a:r>
          <a:endParaRPr lang="en-US" sz="2000" dirty="0"/>
        </a:p>
      </dgm:t>
    </dgm:pt>
    <dgm:pt modelId="{56843214-AD4F-4FD4-A0BE-38D161E32217}" type="parTrans" cxnId="{2F13F5FC-F994-4415-BD3C-98D9FEBC4895}">
      <dgm:prSet/>
      <dgm:spPr/>
      <dgm:t>
        <a:bodyPr/>
        <a:lstStyle/>
        <a:p>
          <a:endParaRPr lang="en-US" sz="2000"/>
        </a:p>
      </dgm:t>
    </dgm:pt>
    <dgm:pt modelId="{6CA30ECF-EE4A-4369-BB52-E991B9656566}" type="sibTrans" cxnId="{2F13F5FC-F994-4415-BD3C-98D9FEBC4895}">
      <dgm:prSet/>
      <dgm:spPr/>
      <dgm:t>
        <a:bodyPr/>
        <a:lstStyle/>
        <a:p>
          <a:endParaRPr lang="en-US" sz="2000"/>
        </a:p>
      </dgm:t>
    </dgm:pt>
    <dgm:pt modelId="{D7627CFD-825F-4037-B5FE-0754FFEAEEB2}">
      <dgm:prSet custT="1"/>
      <dgm:spPr/>
      <dgm:t>
        <a:bodyPr/>
        <a:lstStyle/>
        <a:p>
          <a:pPr rtl="0"/>
          <a:r>
            <a:rPr lang="en-US" sz="2000" dirty="0" smtClean="0"/>
            <a:t>Speeches</a:t>
          </a:r>
          <a:endParaRPr lang="en-US" sz="2000" dirty="0"/>
        </a:p>
      </dgm:t>
    </dgm:pt>
    <dgm:pt modelId="{3400699E-5073-4CA0-89D6-20D808FB52D7}" type="parTrans" cxnId="{B182737E-2D10-4836-A24D-C090867F709D}">
      <dgm:prSet/>
      <dgm:spPr/>
      <dgm:t>
        <a:bodyPr/>
        <a:lstStyle/>
        <a:p>
          <a:endParaRPr lang="en-US" sz="2000"/>
        </a:p>
      </dgm:t>
    </dgm:pt>
    <dgm:pt modelId="{EB4E9913-8E6E-44D6-8FBD-28C2710AE218}" type="sibTrans" cxnId="{B182737E-2D10-4836-A24D-C090867F709D}">
      <dgm:prSet/>
      <dgm:spPr/>
      <dgm:t>
        <a:bodyPr/>
        <a:lstStyle/>
        <a:p>
          <a:endParaRPr lang="en-US" sz="2000"/>
        </a:p>
      </dgm:t>
    </dgm:pt>
    <dgm:pt modelId="{EB78108D-DD38-4404-8504-E8F395038C1C}">
      <dgm:prSet custT="1"/>
      <dgm:spPr/>
      <dgm:t>
        <a:bodyPr/>
        <a:lstStyle/>
        <a:p>
          <a:pPr rtl="0"/>
          <a:r>
            <a:rPr lang="en-US" sz="2000" smtClean="0"/>
            <a:t>Special events</a:t>
          </a:r>
          <a:endParaRPr lang="en-US" sz="2000" dirty="0"/>
        </a:p>
      </dgm:t>
    </dgm:pt>
    <dgm:pt modelId="{103139D1-73E3-487E-9ACB-873DAD309EFE}" type="parTrans" cxnId="{F4701F10-B7F6-4C31-966E-934EEAF6A0BD}">
      <dgm:prSet/>
      <dgm:spPr/>
      <dgm:t>
        <a:bodyPr/>
        <a:lstStyle/>
        <a:p>
          <a:endParaRPr lang="en-US" sz="2000"/>
        </a:p>
      </dgm:t>
    </dgm:pt>
    <dgm:pt modelId="{2C7D3DB2-AA6E-4A37-BE0E-8188A620A8CE}" type="sibTrans" cxnId="{F4701F10-B7F6-4C31-966E-934EEAF6A0BD}">
      <dgm:prSet/>
      <dgm:spPr/>
      <dgm:t>
        <a:bodyPr/>
        <a:lstStyle/>
        <a:p>
          <a:endParaRPr lang="en-US" sz="2000"/>
        </a:p>
      </dgm:t>
    </dgm:pt>
    <dgm:pt modelId="{943B4C90-0F06-4A71-A243-A63C34381794}">
      <dgm:prSet custT="1"/>
      <dgm:spPr/>
      <dgm:t>
        <a:bodyPr/>
        <a:lstStyle/>
        <a:p>
          <a:pPr rtl="0"/>
          <a:r>
            <a:rPr lang="en-US" sz="2000" dirty="0" smtClean="0"/>
            <a:t>Written materials</a:t>
          </a:r>
          <a:endParaRPr lang="en-US" sz="2000" dirty="0"/>
        </a:p>
      </dgm:t>
    </dgm:pt>
    <dgm:pt modelId="{BA772058-95C9-40DA-BCD3-74CE885E638F}" type="parTrans" cxnId="{400FCD2F-AB61-4F24-9C4C-80A5E48FB1B6}">
      <dgm:prSet/>
      <dgm:spPr/>
      <dgm:t>
        <a:bodyPr/>
        <a:lstStyle/>
        <a:p>
          <a:endParaRPr lang="en-US" sz="2000"/>
        </a:p>
      </dgm:t>
    </dgm:pt>
    <dgm:pt modelId="{3F754EBE-B618-4E7C-8405-E3C9B4AADDB8}" type="sibTrans" cxnId="{400FCD2F-AB61-4F24-9C4C-80A5E48FB1B6}">
      <dgm:prSet/>
      <dgm:spPr/>
      <dgm:t>
        <a:bodyPr/>
        <a:lstStyle/>
        <a:p>
          <a:endParaRPr lang="en-US" sz="2000"/>
        </a:p>
      </dgm:t>
    </dgm:pt>
    <dgm:pt modelId="{CA067D53-DF9C-4771-9D7F-EA8FD031D572}">
      <dgm:prSet custT="1"/>
      <dgm:spPr/>
      <dgm:t>
        <a:bodyPr/>
        <a:lstStyle/>
        <a:p>
          <a:pPr rtl="0"/>
          <a:r>
            <a:rPr lang="en-US" sz="2000" dirty="0" smtClean="0"/>
            <a:t>Corporate identity materials</a:t>
          </a:r>
          <a:endParaRPr lang="en-US" sz="2000" dirty="0"/>
        </a:p>
      </dgm:t>
    </dgm:pt>
    <dgm:pt modelId="{98C52F9C-F8FD-426B-AA4E-90722DE6150C}" type="parTrans" cxnId="{C4582740-A05F-4083-941D-A355568CFC40}">
      <dgm:prSet/>
      <dgm:spPr/>
      <dgm:t>
        <a:bodyPr/>
        <a:lstStyle/>
        <a:p>
          <a:endParaRPr lang="en-US" sz="2000"/>
        </a:p>
      </dgm:t>
    </dgm:pt>
    <dgm:pt modelId="{61B1A444-FA3A-49D8-ACE4-F3F9EEBE8F65}" type="sibTrans" cxnId="{C4582740-A05F-4083-941D-A355568CFC40}">
      <dgm:prSet/>
      <dgm:spPr/>
      <dgm:t>
        <a:bodyPr/>
        <a:lstStyle/>
        <a:p>
          <a:endParaRPr lang="en-US" sz="2000"/>
        </a:p>
      </dgm:t>
    </dgm:pt>
    <dgm:pt modelId="{2725D638-7A4F-4A98-A934-F838D4DE6D10}">
      <dgm:prSet custT="1"/>
      <dgm:spPr/>
      <dgm:t>
        <a:bodyPr/>
        <a:lstStyle/>
        <a:p>
          <a:pPr rtl="0"/>
          <a:r>
            <a:rPr lang="en-US" sz="2000" dirty="0" smtClean="0"/>
            <a:t>Public service activities</a:t>
          </a:r>
          <a:endParaRPr lang="en-US" sz="2000" dirty="0"/>
        </a:p>
      </dgm:t>
    </dgm:pt>
    <dgm:pt modelId="{5698643E-4660-4780-964D-EC00566A6DB7}" type="parTrans" cxnId="{A0EC6125-5DA2-43E6-A2E4-28B4A638BB45}">
      <dgm:prSet/>
      <dgm:spPr/>
      <dgm:t>
        <a:bodyPr/>
        <a:lstStyle/>
        <a:p>
          <a:endParaRPr lang="en-US" sz="2000"/>
        </a:p>
      </dgm:t>
    </dgm:pt>
    <dgm:pt modelId="{524ED2D7-D693-4093-B639-F6C7A0D54AE3}" type="sibTrans" cxnId="{A0EC6125-5DA2-43E6-A2E4-28B4A638BB45}">
      <dgm:prSet/>
      <dgm:spPr/>
      <dgm:t>
        <a:bodyPr/>
        <a:lstStyle/>
        <a:p>
          <a:endParaRPr lang="en-US" sz="2000"/>
        </a:p>
      </dgm:t>
    </dgm:pt>
    <dgm:pt modelId="{0725E441-6768-4C4C-9FEC-F1E399D31372}">
      <dgm:prSet custT="1"/>
      <dgm:spPr/>
      <dgm:t>
        <a:bodyPr/>
        <a:lstStyle/>
        <a:p>
          <a:pPr rtl="0"/>
          <a:r>
            <a:rPr lang="en-US" sz="2000" dirty="0" smtClean="0"/>
            <a:t>Buzz marketing</a:t>
          </a:r>
          <a:endParaRPr lang="en-US" sz="2000" dirty="0"/>
        </a:p>
      </dgm:t>
    </dgm:pt>
    <dgm:pt modelId="{3B005140-0C3A-49C6-8636-305A197D2D57}" type="parTrans" cxnId="{96B902A5-1B86-4172-9A6B-39EEDA5723AD}">
      <dgm:prSet/>
      <dgm:spPr/>
      <dgm:t>
        <a:bodyPr/>
        <a:lstStyle/>
        <a:p>
          <a:endParaRPr lang="en-US" sz="2000"/>
        </a:p>
      </dgm:t>
    </dgm:pt>
    <dgm:pt modelId="{94BA557E-3C34-409D-B723-BEDA0661D9F3}" type="sibTrans" cxnId="{96B902A5-1B86-4172-9A6B-39EEDA5723AD}">
      <dgm:prSet/>
      <dgm:spPr/>
      <dgm:t>
        <a:bodyPr/>
        <a:lstStyle/>
        <a:p>
          <a:endParaRPr lang="en-US" sz="2000"/>
        </a:p>
      </dgm:t>
    </dgm:pt>
    <dgm:pt modelId="{45185EA2-CE0B-471D-B7F5-5427BD1D1A05}">
      <dgm:prSet custT="1"/>
      <dgm:spPr/>
      <dgm:t>
        <a:bodyPr/>
        <a:lstStyle/>
        <a:p>
          <a:pPr rtl="0"/>
          <a:r>
            <a:rPr lang="en-US" sz="2000" dirty="0" smtClean="0"/>
            <a:t>Social networking</a:t>
          </a:r>
          <a:endParaRPr lang="en-US" sz="2000" dirty="0"/>
        </a:p>
      </dgm:t>
    </dgm:pt>
    <dgm:pt modelId="{8B1649EA-593F-43B7-B37F-9B7479E9E842}" type="parTrans" cxnId="{EDA560AD-2FE0-4BB9-B7B3-F687907B307A}">
      <dgm:prSet/>
      <dgm:spPr/>
      <dgm:t>
        <a:bodyPr/>
        <a:lstStyle/>
        <a:p>
          <a:endParaRPr lang="en-US" sz="2000"/>
        </a:p>
      </dgm:t>
    </dgm:pt>
    <dgm:pt modelId="{4EAE2D53-6E8C-4F68-9B7B-644EA15E864C}" type="sibTrans" cxnId="{EDA560AD-2FE0-4BB9-B7B3-F687907B307A}">
      <dgm:prSet/>
      <dgm:spPr/>
      <dgm:t>
        <a:bodyPr/>
        <a:lstStyle/>
        <a:p>
          <a:endParaRPr lang="en-US" sz="2000"/>
        </a:p>
      </dgm:t>
    </dgm:pt>
    <dgm:pt modelId="{64653D65-D1CE-4052-986D-BABC65FA8B3E}">
      <dgm:prSet custT="1"/>
      <dgm:spPr/>
      <dgm:t>
        <a:bodyPr/>
        <a:lstStyle/>
        <a:p>
          <a:pPr algn="ctr" rtl="0"/>
          <a:endParaRPr lang="en-US" sz="2000" dirty="0" smtClean="0"/>
        </a:p>
        <a:p>
          <a:pPr algn="ctr" rtl="0"/>
          <a:r>
            <a:rPr lang="en-US" sz="2000" dirty="0" smtClean="0"/>
            <a:t>Internet</a:t>
          </a:r>
          <a:endParaRPr lang="en-US" sz="2000" dirty="0"/>
        </a:p>
      </dgm:t>
    </dgm:pt>
    <dgm:pt modelId="{F4BCA20D-5644-4856-9A6E-C6188F8C6DCE}" type="parTrans" cxnId="{FD622B38-5643-4CD9-996F-3D9B31457393}">
      <dgm:prSet/>
      <dgm:spPr/>
      <dgm:t>
        <a:bodyPr/>
        <a:lstStyle/>
        <a:p>
          <a:endParaRPr lang="en-US" sz="2000"/>
        </a:p>
      </dgm:t>
    </dgm:pt>
    <dgm:pt modelId="{21CCAE3B-DEC3-42C6-ADEA-441C10E524D6}" type="sibTrans" cxnId="{FD622B38-5643-4CD9-996F-3D9B31457393}">
      <dgm:prSet/>
      <dgm:spPr/>
      <dgm:t>
        <a:bodyPr/>
        <a:lstStyle/>
        <a:p>
          <a:endParaRPr lang="en-US" sz="2000"/>
        </a:p>
      </dgm:t>
    </dgm:pt>
    <dgm:pt modelId="{6C901818-A22B-4067-8CCC-FCB26B85E028}">
      <dgm:prSet custT="1"/>
      <dgm:spPr/>
      <dgm:t>
        <a:bodyPr/>
        <a:lstStyle/>
        <a:p>
          <a:pPr algn="l" rtl="0"/>
          <a:endParaRPr lang="en-US" sz="1600" dirty="0"/>
        </a:p>
      </dgm:t>
    </dgm:pt>
    <dgm:pt modelId="{B0648739-C9BE-4D32-BC9B-E3F5B72BB1D6}" type="parTrans" cxnId="{05B99385-F992-4034-BA99-18DAF9605E1F}">
      <dgm:prSet/>
      <dgm:spPr/>
      <dgm:t>
        <a:bodyPr/>
        <a:lstStyle/>
        <a:p>
          <a:endParaRPr lang="en-US" sz="2000"/>
        </a:p>
      </dgm:t>
    </dgm:pt>
    <dgm:pt modelId="{E273A9A3-9876-435C-8F30-EFEDE4D474C2}" type="sibTrans" cxnId="{05B99385-F992-4034-BA99-18DAF9605E1F}">
      <dgm:prSet/>
      <dgm:spPr/>
      <dgm:t>
        <a:bodyPr/>
        <a:lstStyle/>
        <a:p>
          <a:endParaRPr lang="en-US" sz="2000"/>
        </a:p>
      </dgm:t>
    </dgm:pt>
    <dgm:pt modelId="{06464768-CBDF-4EDB-93EF-19BE80F0F95C}" type="pres">
      <dgm:prSet presAssocID="{0FBCDA6E-C976-4D7B-B639-121202B46BFA}" presName="diagram" presStyleCnt="0">
        <dgm:presLayoutVars>
          <dgm:dir/>
          <dgm:resizeHandles val="exact"/>
        </dgm:presLayoutVars>
      </dgm:prSet>
      <dgm:spPr/>
      <dgm:t>
        <a:bodyPr/>
        <a:lstStyle/>
        <a:p>
          <a:endParaRPr lang="en-US"/>
        </a:p>
      </dgm:t>
    </dgm:pt>
    <dgm:pt modelId="{6B0937A6-C2ED-4909-AF50-6F0D7DA65AF3}" type="pres">
      <dgm:prSet presAssocID="{05A147AA-6B49-4BB2-9E90-4C6297A9009A}" presName="node" presStyleLbl="node1" presStyleIdx="0" presStyleCnt="9">
        <dgm:presLayoutVars>
          <dgm:bulletEnabled val="1"/>
        </dgm:presLayoutVars>
      </dgm:prSet>
      <dgm:spPr/>
      <dgm:t>
        <a:bodyPr/>
        <a:lstStyle/>
        <a:p>
          <a:endParaRPr lang="en-US"/>
        </a:p>
      </dgm:t>
    </dgm:pt>
    <dgm:pt modelId="{D10C58EA-37BE-48A1-9444-9733778F405C}" type="pres">
      <dgm:prSet presAssocID="{6CA30ECF-EE4A-4369-BB52-E991B9656566}" presName="sibTrans" presStyleCnt="0"/>
      <dgm:spPr/>
      <dgm:t>
        <a:bodyPr/>
        <a:lstStyle/>
        <a:p>
          <a:endParaRPr lang="en-US"/>
        </a:p>
      </dgm:t>
    </dgm:pt>
    <dgm:pt modelId="{EB31C58E-6C52-43E4-83B1-C99D016D2715}" type="pres">
      <dgm:prSet presAssocID="{D7627CFD-825F-4037-B5FE-0754FFEAEEB2}" presName="node" presStyleLbl="node1" presStyleIdx="1" presStyleCnt="9">
        <dgm:presLayoutVars>
          <dgm:bulletEnabled val="1"/>
        </dgm:presLayoutVars>
      </dgm:prSet>
      <dgm:spPr/>
      <dgm:t>
        <a:bodyPr/>
        <a:lstStyle/>
        <a:p>
          <a:endParaRPr lang="en-US"/>
        </a:p>
      </dgm:t>
    </dgm:pt>
    <dgm:pt modelId="{24B37053-5A48-4AA5-B38F-FB421B53D765}" type="pres">
      <dgm:prSet presAssocID="{EB4E9913-8E6E-44D6-8FBD-28C2710AE218}" presName="sibTrans" presStyleCnt="0"/>
      <dgm:spPr/>
      <dgm:t>
        <a:bodyPr/>
        <a:lstStyle/>
        <a:p>
          <a:endParaRPr lang="en-US"/>
        </a:p>
      </dgm:t>
    </dgm:pt>
    <dgm:pt modelId="{D394C62C-1B7F-425A-BF49-4EB5396992E8}" type="pres">
      <dgm:prSet presAssocID="{EB78108D-DD38-4404-8504-E8F395038C1C}" presName="node" presStyleLbl="node1" presStyleIdx="2" presStyleCnt="9">
        <dgm:presLayoutVars>
          <dgm:bulletEnabled val="1"/>
        </dgm:presLayoutVars>
      </dgm:prSet>
      <dgm:spPr/>
      <dgm:t>
        <a:bodyPr/>
        <a:lstStyle/>
        <a:p>
          <a:endParaRPr lang="en-US"/>
        </a:p>
      </dgm:t>
    </dgm:pt>
    <dgm:pt modelId="{49C0FABA-4A69-4BB2-AD6A-BC58A99CD74C}" type="pres">
      <dgm:prSet presAssocID="{2C7D3DB2-AA6E-4A37-BE0E-8188A620A8CE}" presName="sibTrans" presStyleCnt="0"/>
      <dgm:spPr/>
      <dgm:t>
        <a:bodyPr/>
        <a:lstStyle/>
        <a:p>
          <a:endParaRPr lang="en-US"/>
        </a:p>
      </dgm:t>
    </dgm:pt>
    <dgm:pt modelId="{A7965A54-D2BD-4901-82D9-B4EFAEAB9FF3}" type="pres">
      <dgm:prSet presAssocID="{943B4C90-0F06-4A71-A243-A63C34381794}" presName="node" presStyleLbl="node1" presStyleIdx="3" presStyleCnt="9">
        <dgm:presLayoutVars>
          <dgm:bulletEnabled val="1"/>
        </dgm:presLayoutVars>
      </dgm:prSet>
      <dgm:spPr/>
      <dgm:t>
        <a:bodyPr/>
        <a:lstStyle/>
        <a:p>
          <a:endParaRPr lang="en-US"/>
        </a:p>
      </dgm:t>
    </dgm:pt>
    <dgm:pt modelId="{2BF042E3-2AC6-4DBE-A465-F7FEB788243A}" type="pres">
      <dgm:prSet presAssocID="{3F754EBE-B618-4E7C-8405-E3C9B4AADDB8}" presName="sibTrans" presStyleCnt="0"/>
      <dgm:spPr/>
      <dgm:t>
        <a:bodyPr/>
        <a:lstStyle/>
        <a:p>
          <a:endParaRPr lang="en-US"/>
        </a:p>
      </dgm:t>
    </dgm:pt>
    <dgm:pt modelId="{CA694DC4-1856-4EFF-9FE8-99131F63D073}" type="pres">
      <dgm:prSet presAssocID="{CA067D53-DF9C-4771-9D7F-EA8FD031D572}" presName="node" presStyleLbl="node1" presStyleIdx="4" presStyleCnt="9">
        <dgm:presLayoutVars>
          <dgm:bulletEnabled val="1"/>
        </dgm:presLayoutVars>
      </dgm:prSet>
      <dgm:spPr/>
      <dgm:t>
        <a:bodyPr/>
        <a:lstStyle/>
        <a:p>
          <a:endParaRPr lang="en-US"/>
        </a:p>
      </dgm:t>
    </dgm:pt>
    <dgm:pt modelId="{A7E44CD9-5CFF-4DFD-9BD0-F2F583DCAF32}" type="pres">
      <dgm:prSet presAssocID="{61B1A444-FA3A-49D8-ACE4-F3F9EEBE8F65}" presName="sibTrans" presStyleCnt="0"/>
      <dgm:spPr/>
      <dgm:t>
        <a:bodyPr/>
        <a:lstStyle/>
        <a:p>
          <a:endParaRPr lang="en-US"/>
        </a:p>
      </dgm:t>
    </dgm:pt>
    <dgm:pt modelId="{FB07EB37-F80F-4A83-86A7-FE2C6A040F5F}" type="pres">
      <dgm:prSet presAssocID="{2725D638-7A4F-4A98-A934-F838D4DE6D10}" presName="node" presStyleLbl="node1" presStyleIdx="5" presStyleCnt="9">
        <dgm:presLayoutVars>
          <dgm:bulletEnabled val="1"/>
        </dgm:presLayoutVars>
      </dgm:prSet>
      <dgm:spPr/>
      <dgm:t>
        <a:bodyPr/>
        <a:lstStyle/>
        <a:p>
          <a:endParaRPr lang="en-US"/>
        </a:p>
      </dgm:t>
    </dgm:pt>
    <dgm:pt modelId="{4C02EF7E-E6EC-4780-B884-ED2B25643427}" type="pres">
      <dgm:prSet presAssocID="{524ED2D7-D693-4093-B639-F6C7A0D54AE3}" presName="sibTrans" presStyleCnt="0"/>
      <dgm:spPr/>
      <dgm:t>
        <a:bodyPr/>
        <a:lstStyle/>
        <a:p>
          <a:endParaRPr lang="en-US"/>
        </a:p>
      </dgm:t>
    </dgm:pt>
    <dgm:pt modelId="{926A3F68-076F-402C-8678-E8B36CF65F4D}" type="pres">
      <dgm:prSet presAssocID="{0725E441-6768-4C4C-9FEC-F1E399D31372}" presName="node" presStyleLbl="node1" presStyleIdx="6" presStyleCnt="9">
        <dgm:presLayoutVars>
          <dgm:bulletEnabled val="1"/>
        </dgm:presLayoutVars>
      </dgm:prSet>
      <dgm:spPr/>
      <dgm:t>
        <a:bodyPr/>
        <a:lstStyle/>
        <a:p>
          <a:endParaRPr lang="en-US"/>
        </a:p>
      </dgm:t>
    </dgm:pt>
    <dgm:pt modelId="{731C997B-EA3A-4A95-BFA4-AC7DB5460BA7}" type="pres">
      <dgm:prSet presAssocID="{94BA557E-3C34-409D-B723-BEDA0661D9F3}" presName="sibTrans" presStyleCnt="0"/>
      <dgm:spPr/>
      <dgm:t>
        <a:bodyPr/>
        <a:lstStyle/>
        <a:p>
          <a:endParaRPr lang="en-US"/>
        </a:p>
      </dgm:t>
    </dgm:pt>
    <dgm:pt modelId="{7F0D2433-7482-41A6-BAAD-8B4F3C6F35CF}" type="pres">
      <dgm:prSet presAssocID="{45185EA2-CE0B-471D-B7F5-5427BD1D1A05}" presName="node" presStyleLbl="node1" presStyleIdx="7" presStyleCnt="9">
        <dgm:presLayoutVars>
          <dgm:bulletEnabled val="1"/>
        </dgm:presLayoutVars>
      </dgm:prSet>
      <dgm:spPr/>
      <dgm:t>
        <a:bodyPr/>
        <a:lstStyle/>
        <a:p>
          <a:endParaRPr lang="en-US"/>
        </a:p>
      </dgm:t>
    </dgm:pt>
    <dgm:pt modelId="{A2FD3811-6498-4A22-8E55-17F0992236BE}" type="pres">
      <dgm:prSet presAssocID="{4EAE2D53-6E8C-4F68-9B7B-644EA15E864C}" presName="sibTrans" presStyleCnt="0"/>
      <dgm:spPr/>
      <dgm:t>
        <a:bodyPr/>
        <a:lstStyle/>
        <a:p>
          <a:endParaRPr lang="en-US"/>
        </a:p>
      </dgm:t>
    </dgm:pt>
    <dgm:pt modelId="{311F2DD9-D47A-4771-9B8C-B98871823B13}" type="pres">
      <dgm:prSet presAssocID="{64653D65-D1CE-4052-986D-BABC65FA8B3E}" presName="node" presStyleLbl="node1" presStyleIdx="8" presStyleCnt="9">
        <dgm:presLayoutVars>
          <dgm:bulletEnabled val="1"/>
        </dgm:presLayoutVars>
      </dgm:prSet>
      <dgm:spPr/>
      <dgm:t>
        <a:bodyPr/>
        <a:lstStyle/>
        <a:p>
          <a:endParaRPr lang="en-US"/>
        </a:p>
      </dgm:t>
    </dgm:pt>
  </dgm:ptLst>
  <dgm:cxnLst>
    <dgm:cxn modelId="{8F963C69-FF53-4E0F-8B2E-823F6A3C79AD}" type="presOf" srcId="{943B4C90-0F06-4A71-A243-A63C34381794}" destId="{A7965A54-D2BD-4901-82D9-B4EFAEAB9FF3}" srcOrd="0" destOrd="0" presId="urn:microsoft.com/office/officeart/2005/8/layout/default#5"/>
    <dgm:cxn modelId="{737AA5CD-2F70-49A1-9C67-FD1D046A31A8}" type="presOf" srcId="{D7627CFD-825F-4037-B5FE-0754FFEAEEB2}" destId="{EB31C58E-6C52-43E4-83B1-C99D016D2715}" srcOrd="0" destOrd="0" presId="urn:microsoft.com/office/officeart/2005/8/layout/default#5"/>
    <dgm:cxn modelId="{400FCD2F-AB61-4F24-9C4C-80A5E48FB1B6}" srcId="{0FBCDA6E-C976-4D7B-B639-121202B46BFA}" destId="{943B4C90-0F06-4A71-A243-A63C34381794}" srcOrd="3" destOrd="0" parTransId="{BA772058-95C9-40DA-BCD3-74CE885E638F}" sibTransId="{3F754EBE-B618-4E7C-8405-E3C9B4AADDB8}"/>
    <dgm:cxn modelId="{96B902A5-1B86-4172-9A6B-39EEDA5723AD}" srcId="{0FBCDA6E-C976-4D7B-B639-121202B46BFA}" destId="{0725E441-6768-4C4C-9FEC-F1E399D31372}" srcOrd="6" destOrd="0" parTransId="{3B005140-0C3A-49C6-8636-305A197D2D57}" sibTransId="{94BA557E-3C34-409D-B723-BEDA0661D9F3}"/>
    <dgm:cxn modelId="{D5994D02-035D-4D6A-8B31-64834B0730B6}" type="presOf" srcId="{6C901818-A22B-4067-8CCC-FCB26B85E028}" destId="{311F2DD9-D47A-4771-9B8C-B98871823B13}" srcOrd="0" destOrd="1" presId="urn:microsoft.com/office/officeart/2005/8/layout/default#5"/>
    <dgm:cxn modelId="{D8388590-4899-48E6-B942-4CE6016CFDA5}" type="presOf" srcId="{45185EA2-CE0B-471D-B7F5-5427BD1D1A05}" destId="{7F0D2433-7482-41A6-BAAD-8B4F3C6F35CF}" srcOrd="0" destOrd="0" presId="urn:microsoft.com/office/officeart/2005/8/layout/default#5"/>
    <dgm:cxn modelId="{59B57611-BBF0-4491-86DE-BE5E5584E1E1}" type="presOf" srcId="{0725E441-6768-4C4C-9FEC-F1E399D31372}" destId="{926A3F68-076F-402C-8678-E8B36CF65F4D}" srcOrd="0" destOrd="0" presId="urn:microsoft.com/office/officeart/2005/8/layout/default#5"/>
    <dgm:cxn modelId="{1729A263-3C96-4ADA-AD25-61905DB3C73F}" type="presOf" srcId="{EB78108D-DD38-4404-8504-E8F395038C1C}" destId="{D394C62C-1B7F-425A-BF49-4EB5396992E8}" srcOrd="0" destOrd="0" presId="urn:microsoft.com/office/officeart/2005/8/layout/default#5"/>
    <dgm:cxn modelId="{CD26CE6D-B3D3-4D66-94F9-529C9721AF08}" type="presOf" srcId="{CA067D53-DF9C-4771-9D7F-EA8FD031D572}" destId="{CA694DC4-1856-4EFF-9FE8-99131F63D073}" srcOrd="0" destOrd="0" presId="urn:microsoft.com/office/officeart/2005/8/layout/default#5"/>
    <dgm:cxn modelId="{FD622B38-5643-4CD9-996F-3D9B31457393}" srcId="{0FBCDA6E-C976-4D7B-B639-121202B46BFA}" destId="{64653D65-D1CE-4052-986D-BABC65FA8B3E}" srcOrd="8" destOrd="0" parTransId="{F4BCA20D-5644-4856-9A6E-C6188F8C6DCE}" sibTransId="{21CCAE3B-DEC3-42C6-ADEA-441C10E524D6}"/>
    <dgm:cxn modelId="{C4582740-A05F-4083-941D-A355568CFC40}" srcId="{0FBCDA6E-C976-4D7B-B639-121202B46BFA}" destId="{CA067D53-DF9C-4771-9D7F-EA8FD031D572}" srcOrd="4" destOrd="0" parTransId="{98C52F9C-F8FD-426B-AA4E-90722DE6150C}" sibTransId="{61B1A444-FA3A-49D8-ACE4-F3F9EEBE8F65}"/>
    <dgm:cxn modelId="{2F13F5FC-F994-4415-BD3C-98D9FEBC4895}" srcId="{0FBCDA6E-C976-4D7B-B639-121202B46BFA}" destId="{05A147AA-6B49-4BB2-9E90-4C6297A9009A}" srcOrd="0" destOrd="0" parTransId="{56843214-AD4F-4FD4-A0BE-38D161E32217}" sibTransId="{6CA30ECF-EE4A-4369-BB52-E991B9656566}"/>
    <dgm:cxn modelId="{05B99385-F992-4034-BA99-18DAF9605E1F}" srcId="{64653D65-D1CE-4052-986D-BABC65FA8B3E}" destId="{6C901818-A22B-4067-8CCC-FCB26B85E028}" srcOrd="0" destOrd="0" parTransId="{B0648739-C9BE-4D32-BC9B-E3F5B72BB1D6}" sibTransId="{E273A9A3-9876-435C-8F30-EFEDE4D474C2}"/>
    <dgm:cxn modelId="{A0EC6125-5DA2-43E6-A2E4-28B4A638BB45}" srcId="{0FBCDA6E-C976-4D7B-B639-121202B46BFA}" destId="{2725D638-7A4F-4A98-A934-F838D4DE6D10}" srcOrd="5" destOrd="0" parTransId="{5698643E-4660-4780-964D-EC00566A6DB7}" sibTransId="{524ED2D7-D693-4093-B639-F6C7A0D54AE3}"/>
    <dgm:cxn modelId="{4653B20E-FC3B-4763-94AB-8BB51F6B61DA}" type="presOf" srcId="{2725D638-7A4F-4A98-A934-F838D4DE6D10}" destId="{FB07EB37-F80F-4A83-86A7-FE2C6A040F5F}" srcOrd="0" destOrd="0" presId="urn:microsoft.com/office/officeart/2005/8/layout/default#5"/>
    <dgm:cxn modelId="{B182737E-2D10-4836-A24D-C090867F709D}" srcId="{0FBCDA6E-C976-4D7B-B639-121202B46BFA}" destId="{D7627CFD-825F-4037-B5FE-0754FFEAEEB2}" srcOrd="1" destOrd="0" parTransId="{3400699E-5073-4CA0-89D6-20D808FB52D7}" sibTransId="{EB4E9913-8E6E-44D6-8FBD-28C2710AE218}"/>
    <dgm:cxn modelId="{255BB61D-1C36-48B5-AE75-FB1C9F2D32E2}" type="presOf" srcId="{0FBCDA6E-C976-4D7B-B639-121202B46BFA}" destId="{06464768-CBDF-4EDB-93EF-19BE80F0F95C}" srcOrd="0" destOrd="0" presId="urn:microsoft.com/office/officeart/2005/8/layout/default#5"/>
    <dgm:cxn modelId="{EDA560AD-2FE0-4BB9-B7B3-F687907B307A}" srcId="{0FBCDA6E-C976-4D7B-B639-121202B46BFA}" destId="{45185EA2-CE0B-471D-B7F5-5427BD1D1A05}" srcOrd="7" destOrd="0" parTransId="{8B1649EA-593F-43B7-B37F-9B7479E9E842}" sibTransId="{4EAE2D53-6E8C-4F68-9B7B-644EA15E864C}"/>
    <dgm:cxn modelId="{31D13401-2473-4994-9406-FC50D9C121A6}" type="presOf" srcId="{64653D65-D1CE-4052-986D-BABC65FA8B3E}" destId="{311F2DD9-D47A-4771-9B8C-B98871823B13}" srcOrd="0" destOrd="0" presId="urn:microsoft.com/office/officeart/2005/8/layout/default#5"/>
    <dgm:cxn modelId="{9C1324D1-1BB6-43BB-8A4D-F524BEC04C62}" type="presOf" srcId="{05A147AA-6B49-4BB2-9E90-4C6297A9009A}" destId="{6B0937A6-C2ED-4909-AF50-6F0D7DA65AF3}" srcOrd="0" destOrd="0" presId="urn:microsoft.com/office/officeart/2005/8/layout/default#5"/>
    <dgm:cxn modelId="{F4701F10-B7F6-4C31-966E-934EEAF6A0BD}" srcId="{0FBCDA6E-C976-4D7B-B639-121202B46BFA}" destId="{EB78108D-DD38-4404-8504-E8F395038C1C}" srcOrd="2" destOrd="0" parTransId="{103139D1-73E3-487E-9ACB-873DAD309EFE}" sibTransId="{2C7D3DB2-AA6E-4A37-BE0E-8188A620A8CE}"/>
    <dgm:cxn modelId="{E175CBBE-DCB7-47B3-9B27-CD5E9C4002AA}" type="presParOf" srcId="{06464768-CBDF-4EDB-93EF-19BE80F0F95C}" destId="{6B0937A6-C2ED-4909-AF50-6F0D7DA65AF3}" srcOrd="0" destOrd="0" presId="urn:microsoft.com/office/officeart/2005/8/layout/default#5"/>
    <dgm:cxn modelId="{F313915E-901C-406C-BFDC-A7BC0548C6B9}" type="presParOf" srcId="{06464768-CBDF-4EDB-93EF-19BE80F0F95C}" destId="{D10C58EA-37BE-48A1-9444-9733778F405C}" srcOrd="1" destOrd="0" presId="urn:microsoft.com/office/officeart/2005/8/layout/default#5"/>
    <dgm:cxn modelId="{5D3981E5-330D-4431-8B30-348CC6A1CF4E}" type="presParOf" srcId="{06464768-CBDF-4EDB-93EF-19BE80F0F95C}" destId="{EB31C58E-6C52-43E4-83B1-C99D016D2715}" srcOrd="2" destOrd="0" presId="urn:microsoft.com/office/officeart/2005/8/layout/default#5"/>
    <dgm:cxn modelId="{46B165CA-238A-4E6D-B489-A70664015CC3}" type="presParOf" srcId="{06464768-CBDF-4EDB-93EF-19BE80F0F95C}" destId="{24B37053-5A48-4AA5-B38F-FB421B53D765}" srcOrd="3" destOrd="0" presId="urn:microsoft.com/office/officeart/2005/8/layout/default#5"/>
    <dgm:cxn modelId="{AC37A181-B82D-48EB-A2C8-C28D6F7F2F7C}" type="presParOf" srcId="{06464768-CBDF-4EDB-93EF-19BE80F0F95C}" destId="{D394C62C-1B7F-425A-BF49-4EB5396992E8}" srcOrd="4" destOrd="0" presId="urn:microsoft.com/office/officeart/2005/8/layout/default#5"/>
    <dgm:cxn modelId="{59D41E16-84EA-49B8-B2E0-32177456F5FD}" type="presParOf" srcId="{06464768-CBDF-4EDB-93EF-19BE80F0F95C}" destId="{49C0FABA-4A69-4BB2-AD6A-BC58A99CD74C}" srcOrd="5" destOrd="0" presId="urn:microsoft.com/office/officeart/2005/8/layout/default#5"/>
    <dgm:cxn modelId="{68064B15-71D0-4432-991E-3F38E8B3648C}" type="presParOf" srcId="{06464768-CBDF-4EDB-93EF-19BE80F0F95C}" destId="{A7965A54-D2BD-4901-82D9-B4EFAEAB9FF3}" srcOrd="6" destOrd="0" presId="urn:microsoft.com/office/officeart/2005/8/layout/default#5"/>
    <dgm:cxn modelId="{ECB9F1AB-1CBD-4A26-93BA-720574261488}" type="presParOf" srcId="{06464768-CBDF-4EDB-93EF-19BE80F0F95C}" destId="{2BF042E3-2AC6-4DBE-A465-F7FEB788243A}" srcOrd="7" destOrd="0" presId="urn:microsoft.com/office/officeart/2005/8/layout/default#5"/>
    <dgm:cxn modelId="{30A096B6-3E84-4E22-B156-618D038DED22}" type="presParOf" srcId="{06464768-CBDF-4EDB-93EF-19BE80F0F95C}" destId="{CA694DC4-1856-4EFF-9FE8-99131F63D073}" srcOrd="8" destOrd="0" presId="urn:microsoft.com/office/officeart/2005/8/layout/default#5"/>
    <dgm:cxn modelId="{5AA1DCD9-590F-4CAB-88DF-7CDD817C9E48}" type="presParOf" srcId="{06464768-CBDF-4EDB-93EF-19BE80F0F95C}" destId="{A7E44CD9-5CFF-4DFD-9BD0-F2F583DCAF32}" srcOrd="9" destOrd="0" presId="urn:microsoft.com/office/officeart/2005/8/layout/default#5"/>
    <dgm:cxn modelId="{A473688D-A945-49F8-BB35-A4B452FE3D8B}" type="presParOf" srcId="{06464768-CBDF-4EDB-93EF-19BE80F0F95C}" destId="{FB07EB37-F80F-4A83-86A7-FE2C6A040F5F}" srcOrd="10" destOrd="0" presId="urn:microsoft.com/office/officeart/2005/8/layout/default#5"/>
    <dgm:cxn modelId="{F943A83B-A0AB-4037-A2D0-4638773F239D}" type="presParOf" srcId="{06464768-CBDF-4EDB-93EF-19BE80F0F95C}" destId="{4C02EF7E-E6EC-4780-B884-ED2B25643427}" srcOrd="11" destOrd="0" presId="urn:microsoft.com/office/officeart/2005/8/layout/default#5"/>
    <dgm:cxn modelId="{2579C4A1-5E60-4169-8464-4693043BAED4}" type="presParOf" srcId="{06464768-CBDF-4EDB-93EF-19BE80F0F95C}" destId="{926A3F68-076F-402C-8678-E8B36CF65F4D}" srcOrd="12" destOrd="0" presId="urn:microsoft.com/office/officeart/2005/8/layout/default#5"/>
    <dgm:cxn modelId="{E90FF681-C544-42CA-B0F6-7F2209F458F1}" type="presParOf" srcId="{06464768-CBDF-4EDB-93EF-19BE80F0F95C}" destId="{731C997B-EA3A-4A95-BFA4-AC7DB5460BA7}" srcOrd="13" destOrd="0" presId="urn:microsoft.com/office/officeart/2005/8/layout/default#5"/>
    <dgm:cxn modelId="{29B25B81-DA50-4843-90E7-0BA2E158BBD5}" type="presParOf" srcId="{06464768-CBDF-4EDB-93EF-19BE80F0F95C}" destId="{7F0D2433-7482-41A6-BAAD-8B4F3C6F35CF}" srcOrd="14" destOrd="0" presId="urn:microsoft.com/office/officeart/2005/8/layout/default#5"/>
    <dgm:cxn modelId="{C7BE6E7B-F28C-41B6-9762-9041ECE161BB}" type="presParOf" srcId="{06464768-CBDF-4EDB-93EF-19BE80F0F95C}" destId="{A2FD3811-6498-4A22-8E55-17F0992236BE}" srcOrd="15" destOrd="0" presId="urn:microsoft.com/office/officeart/2005/8/layout/default#5"/>
    <dgm:cxn modelId="{EE10745F-CA35-4064-A660-354A7C76D7A8}" type="presParOf" srcId="{06464768-CBDF-4EDB-93EF-19BE80F0F95C}" destId="{311F2DD9-D47A-4771-9B8C-B98871823B13}" srcOrd="16"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83F50-51CF-41FB-8A2C-A596491FDE77}">
      <dsp:nvSpPr>
        <dsp:cNvPr id="0" name=""/>
        <dsp:cNvSpPr/>
      </dsp:nvSpPr>
      <dsp:spPr>
        <a:xfrm>
          <a:off x="296842" y="384"/>
          <a:ext cx="1934778" cy="11608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Slice of life</a:t>
          </a:r>
          <a:endParaRPr lang="en-US" sz="2300" kern="1200" dirty="0"/>
        </a:p>
      </dsp:txBody>
      <dsp:txXfrm>
        <a:off x="296842" y="384"/>
        <a:ext cx="1934778" cy="1160866"/>
      </dsp:txXfrm>
    </dsp:sp>
    <dsp:sp modelId="{3A3ACB6B-8870-4D14-B4CB-E2F91DB70FFE}">
      <dsp:nvSpPr>
        <dsp:cNvPr id="0" name=""/>
        <dsp:cNvSpPr/>
      </dsp:nvSpPr>
      <dsp:spPr>
        <a:xfrm>
          <a:off x="2425098" y="384"/>
          <a:ext cx="1934778" cy="1160866"/>
        </a:xfrm>
        <a:prstGeom prst="rect">
          <a:avLst/>
        </a:prstGeom>
        <a:solidFill>
          <a:schemeClr val="accent2">
            <a:hueOff val="-440008"/>
            <a:satOff val="-3711"/>
            <a:lumOff val="1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Lifestyle</a:t>
          </a:r>
          <a:endParaRPr lang="en-US" sz="2300" kern="1200" dirty="0"/>
        </a:p>
      </dsp:txBody>
      <dsp:txXfrm>
        <a:off x="2425098" y="384"/>
        <a:ext cx="1934778" cy="1160866"/>
      </dsp:txXfrm>
    </dsp:sp>
    <dsp:sp modelId="{BE050169-EC01-4487-B9C2-7A29911091FE}">
      <dsp:nvSpPr>
        <dsp:cNvPr id="0" name=""/>
        <dsp:cNvSpPr/>
      </dsp:nvSpPr>
      <dsp:spPr>
        <a:xfrm>
          <a:off x="4553354" y="384"/>
          <a:ext cx="1934778" cy="1160866"/>
        </a:xfrm>
        <a:prstGeom prst="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Fantasy</a:t>
          </a:r>
          <a:endParaRPr lang="en-US" sz="2300" kern="1200" dirty="0"/>
        </a:p>
      </dsp:txBody>
      <dsp:txXfrm>
        <a:off x="4553354" y="384"/>
        <a:ext cx="1934778" cy="1160866"/>
      </dsp:txXfrm>
    </dsp:sp>
    <dsp:sp modelId="{8073F26D-3AA2-483E-BF18-A76E1622F67C}">
      <dsp:nvSpPr>
        <dsp:cNvPr id="0" name=""/>
        <dsp:cNvSpPr/>
      </dsp:nvSpPr>
      <dsp:spPr>
        <a:xfrm>
          <a:off x="296842" y="1354729"/>
          <a:ext cx="1934778" cy="1160866"/>
        </a:xfrm>
        <a:prstGeom prst="rect">
          <a:avLst/>
        </a:prstGeom>
        <a:solidFill>
          <a:schemeClr val="accent2">
            <a:hueOff val="-1320023"/>
            <a:satOff val="-11133"/>
            <a:lumOff val="39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Mood or image</a:t>
          </a:r>
          <a:endParaRPr lang="en-US" sz="2300" kern="1200" dirty="0"/>
        </a:p>
      </dsp:txBody>
      <dsp:txXfrm>
        <a:off x="296842" y="1354729"/>
        <a:ext cx="1934778" cy="1160866"/>
      </dsp:txXfrm>
    </dsp:sp>
    <dsp:sp modelId="{19B93480-3243-4F52-BA50-A680947C6129}">
      <dsp:nvSpPr>
        <dsp:cNvPr id="0" name=""/>
        <dsp:cNvSpPr/>
      </dsp:nvSpPr>
      <dsp:spPr>
        <a:xfrm>
          <a:off x="2386209" y="1275256"/>
          <a:ext cx="1934778" cy="1160866"/>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Musical</a:t>
          </a:r>
          <a:endParaRPr lang="en-US" sz="2300" kern="1200" dirty="0"/>
        </a:p>
      </dsp:txBody>
      <dsp:txXfrm>
        <a:off x="2386209" y="1275256"/>
        <a:ext cx="1934778" cy="1160866"/>
      </dsp:txXfrm>
    </dsp:sp>
    <dsp:sp modelId="{953F0FC0-3820-4896-B8A1-A66807770C42}">
      <dsp:nvSpPr>
        <dsp:cNvPr id="0" name=""/>
        <dsp:cNvSpPr/>
      </dsp:nvSpPr>
      <dsp:spPr>
        <a:xfrm>
          <a:off x="4553354" y="1354729"/>
          <a:ext cx="1934778" cy="1160866"/>
        </a:xfrm>
        <a:prstGeom prst="rect">
          <a:avLst/>
        </a:prstGeom>
        <a:solidFill>
          <a:schemeClr val="accent2">
            <a:hueOff val="-2200038"/>
            <a:satOff val="-18556"/>
            <a:lumOff val="6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Personality symbol</a:t>
          </a:r>
          <a:endParaRPr lang="en-US" sz="2300" kern="1200" dirty="0"/>
        </a:p>
      </dsp:txBody>
      <dsp:txXfrm>
        <a:off x="4553354" y="1354729"/>
        <a:ext cx="1934778" cy="1160866"/>
      </dsp:txXfrm>
    </dsp:sp>
    <dsp:sp modelId="{A5DA3BF8-5CC1-401D-AE35-9A97BBDED991}">
      <dsp:nvSpPr>
        <dsp:cNvPr id="0" name=""/>
        <dsp:cNvSpPr/>
      </dsp:nvSpPr>
      <dsp:spPr>
        <a:xfrm>
          <a:off x="296842" y="2709073"/>
          <a:ext cx="1934778" cy="1160866"/>
        </a:xfrm>
        <a:prstGeom prst="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Technical expertise</a:t>
          </a:r>
          <a:endParaRPr lang="en-US" sz="2300" kern="1200" dirty="0"/>
        </a:p>
      </dsp:txBody>
      <dsp:txXfrm>
        <a:off x="296842" y="2709073"/>
        <a:ext cx="1934778" cy="1160866"/>
      </dsp:txXfrm>
    </dsp:sp>
    <dsp:sp modelId="{D4CBB5B5-7FF0-4329-AB6F-3CE7A464E5E7}">
      <dsp:nvSpPr>
        <dsp:cNvPr id="0" name=""/>
        <dsp:cNvSpPr/>
      </dsp:nvSpPr>
      <dsp:spPr>
        <a:xfrm>
          <a:off x="2425098" y="2709073"/>
          <a:ext cx="1934778" cy="1160866"/>
        </a:xfrm>
        <a:prstGeom prst="rect">
          <a:avLst/>
        </a:prstGeom>
        <a:solidFill>
          <a:schemeClr val="accent2">
            <a:hueOff val="-3080053"/>
            <a:satOff val="-25978"/>
            <a:lumOff val="9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Scientific evidence</a:t>
          </a:r>
          <a:endParaRPr lang="en-US" sz="2300" kern="1200" dirty="0"/>
        </a:p>
      </dsp:txBody>
      <dsp:txXfrm>
        <a:off x="2425098" y="2709073"/>
        <a:ext cx="1934778" cy="1160866"/>
      </dsp:txXfrm>
    </dsp:sp>
    <dsp:sp modelId="{424BBBD9-FE4D-4DE1-8EE7-7355B22FB662}">
      <dsp:nvSpPr>
        <dsp:cNvPr id="0" name=""/>
        <dsp:cNvSpPr/>
      </dsp:nvSpPr>
      <dsp:spPr>
        <a:xfrm>
          <a:off x="4553354" y="2709073"/>
          <a:ext cx="1934778" cy="1160866"/>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Testimonial or endorsement</a:t>
          </a:r>
          <a:endParaRPr lang="en-US" sz="2300" kern="1200" dirty="0"/>
        </a:p>
      </dsp:txBody>
      <dsp:txXfrm>
        <a:off x="4553354" y="2709073"/>
        <a:ext cx="1934778" cy="1160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937A6-C2ED-4909-AF50-6F0D7DA65AF3}">
      <dsp:nvSpPr>
        <dsp:cNvPr id="0" name=""/>
        <dsp:cNvSpPr/>
      </dsp:nvSpPr>
      <dsp:spPr>
        <a:xfrm>
          <a:off x="269319" y="1637"/>
          <a:ext cx="1903362" cy="11420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News</a:t>
          </a:r>
          <a:endParaRPr lang="en-US" sz="2000" kern="1200" dirty="0"/>
        </a:p>
      </dsp:txBody>
      <dsp:txXfrm>
        <a:off x="269319" y="1637"/>
        <a:ext cx="1903362" cy="1142017"/>
      </dsp:txXfrm>
    </dsp:sp>
    <dsp:sp modelId="{EB31C58E-6C52-43E4-83B1-C99D016D2715}">
      <dsp:nvSpPr>
        <dsp:cNvPr id="0" name=""/>
        <dsp:cNvSpPr/>
      </dsp:nvSpPr>
      <dsp:spPr>
        <a:xfrm>
          <a:off x="2363018" y="1637"/>
          <a:ext cx="1903362" cy="1142017"/>
        </a:xfrm>
        <a:prstGeom prst="rect">
          <a:avLst/>
        </a:prstGeom>
        <a:solidFill>
          <a:schemeClr val="accent2">
            <a:hueOff val="-440008"/>
            <a:satOff val="-3711"/>
            <a:lumOff val="1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Speeches</a:t>
          </a:r>
          <a:endParaRPr lang="en-US" sz="2000" kern="1200" dirty="0"/>
        </a:p>
      </dsp:txBody>
      <dsp:txXfrm>
        <a:off x="2363018" y="1637"/>
        <a:ext cx="1903362" cy="1142017"/>
      </dsp:txXfrm>
    </dsp:sp>
    <dsp:sp modelId="{D394C62C-1B7F-425A-BF49-4EB5396992E8}">
      <dsp:nvSpPr>
        <dsp:cNvPr id="0" name=""/>
        <dsp:cNvSpPr/>
      </dsp:nvSpPr>
      <dsp:spPr>
        <a:xfrm>
          <a:off x="4456717" y="1637"/>
          <a:ext cx="1903362" cy="1142017"/>
        </a:xfrm>
        <a:prstGeom prst="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Special events</a:t>
          </a:r>
          <a:endParaRPr lang="en-US" sz="2000" kern="1200" dirty="0"/>
        </a:p>
      </dsp:txBody>
      <dsp:txXfrm>
        <a:off x="4456717" y="1637"/>
        <a:ext cx="1903362" cy="1142017"/>
      </dsp:txXfrm>
    </dsp:sp>
    <dsp:sp modelId="{A7965A54-D2BD-4901-82D9-B4EFAEAB9FF3}">
      <dsp:nvSpPr>
        <dsp:cNvPr id="0" name=""/>
        <dsp:cNvSpPr/>
      </dsp:nvSpPr>
      <dsp:spPr>
        <a:xfrm>
          <a:off x="269319" y="1333991"/>
          <a:ext cx="1903362" cy="1142017"/>
        </a:xfrm>
        <a:prstGeom prst="rect">
          <a:avLst/>
        </a:prstGeom>
        <a:solidFill>
          <a:schemeClr val="accent2">
            <a:hueOff val="-1320023"/>
            <a:satOff val="-11133"/>
            <a:lumOff val="39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Written materials</a:t>
          </a:r>
          <a:endParaRPr lang="en-US" sz="2000" kern="1200" dirty="0"/>
        </a:p>
      </dsp:txBody>
      <dsp:txXfrm>
        <a:off x="269319" y="1333991"/>
        <a:ext cx="1903362" cy="1142017"/>
      </dsp:txXfrm>
    </dsp:sp>
    <dsp:sp modelId="{CA694DC4-1856-4EFF-9FE8-99131F63D073}">
      <dsp:nvSpPr>
        <dsp:cNvPr id="0" name=""/>
        <dsp:cNvSpPr/>
      </dsp:nvSpPr>
      <dsp:spPr>
        <a:xfrm>
          <a:off x="2363018" y="1333991"/>
          <a:ext cx="1903362" cy="1142017"/>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Corporate identity materials</a:t>
          </a:r>
          <a:endParaRPr lang="en-US" sz="2000" kern="1200" dirty="0"/>
        </a:p>
      </dsp:txBody>
      <dsp:txXfrm>
        <a:off x="2363018" y="1333991"/>
        <a:ext cx="1903362" cy="1142017"/>
      </dsp:txXfrm>
    </dsp:sp>
    <dsp:sp modelId="{FB07EB37-F80F-4A83-86A7-FE2C6A040F5F}">
      <dsp:nvSpPr>
        <dsp:cNvPr id="0" name=""/>
        <dsp:cNvSpPr/>
      </dsp:nvSpPr>
      <dsp:spPr>
        <a:xfrm>
          <a:off x="4456717" y="1333991"/>
          <a:ext cx="1903362" cy="1142017"/>
        </a:xfrm>
        <a:prstGeom prst="rect">
          <a:avLst/>
        </a:prstGeom>
        <a:solidFill>
          <a:schemeClr val="accent2">
            <a:hueOff val="-2200038"/>
            <a:satOff val="-18556"/>
            <a:lumOff val="6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Public service activities</a:t>
          </a:r>
          <a:endParaRPr lang="en-US" sz="2000" kern="1200" dirty="0"/>
        </a:p>
      </dsp:txBody>
      <dsp:txXfrm>
        <a:off x="4456717" y="1333991"/>
        <a:ext cx="1903362" cy="1142017"/>
      </dsp:txXfrm>
    </dsp:sp>
    <dsp:sp modelId="{926A3F68-076F-402C-8678-E8B36CF65F4D}">
      <dsp:nvSpPr>
        <dsp:cNvPr id="0" name=""/>
        <dsp:cNvSpPr/>
      </dsp:nvSpPr>
      <dsp:spPr>
        <a:xfrm>
          <a:off x="269319" y="2666345"/>
          <a:ext cx="1903362" cy="1142017"/>
        </a:xfrm>
        <a:prstGeom prst="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Buzz marketing</a:t>
          </a:r>
          <a:endParaRPr lang="en-US" sz="2000" kern="1200" dirty="0"/>
        </a:p>
      </dsp:txBody>
      <dsp:txXfrm>
        <a:off x="269319" y="2666345"/>
        <a:ext cx="1903362" cy="1142017"/>
      </dsp:txXfrm>
    </dsp:sp>
    <dsp:sp modelId="{7F0D2433-7482-41A6-BAAD-8B4F3C6F35CF}">
      <dsp:nvSpPr>
        <dsp:cNvPr id="0" name=""/>
        <dsp:cNvSpPr/>
      </dsp:nvSpPr>
      <dsp:spPr>
        <a:xfrm>
          <a:off x="2363018" y="2666345"/>
          <a:ext cx="1903362" cy="1142017"/>
        </a:xfrm>
        <a:prstGeom prst="rect">
          <a:avLst/>
        </a:prstGeom>
        <a:solidFill>
          <a:schemeClr val="accent2">
            <a:hueOff val="-3080053"/>
            <a:satOff val="-25978"/>
            <a:lumOff val="9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Social networking</a:t>
          </a:r>
          <a:endParaRPr lang="en-US" sz="2000" kern="1200" dirty="0"/>
        </a:p>
      </dsp:txBody>
      <dsp:txXfrm>
        <a:off x="2363018" y="2666345"/>
        <a:ext cx="1903362" cy="1142017"/>
      </dsp:txXfrm>
    </dsp:sp>
    <dsp:sp modelId="{311F2DD9-D47A-4771-9B8C-B98871823B13}">
      <dsp:nvSpPr>
        <dsp:cNvPr id="0" name=""/>
        <dsp:cNvSpPr/>
      </dsp:nvSpPr>
      <dsp:spPr>
        <a:xfrm>
          <a:off x="4456717" y="2666345"/>
          <a:ext cx="1903362" cy="1142017"/>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endParaRPr lang="en-US" sz="2000" kern="1200" dirty="0" smtClean="0"/>
        </a:p>
        <a:p>
          <a:pPr lvl="0" algn="ctr" defTabSz="889000" rtl="0">
            <a:lnSpc>
              <a:spcPct val="90000"/>
            </a:lnSpc>
            <a:spcBef>
              <a:spcPct val="0"/>
            </a:spcBef>
            <a:spcAft>
              <a:spcPct val="35000"/>
            </a:spcAft>
          </a:pPr>
          <a:r>
            <a:rPr lang="en-US" sz="2000" kern="1200" dirty="0" smtClean="0"/>
            <a:t>Internet</a:t>
          </a:r>
          <a:endParaRPr lang="en-US" sz="2000" kern="1200" dirty="0"/>
        </a:p>
        <a:p>
          <a:pPr marL="171450" lvl="1" indent="-171450" algn="l" defTabSz="711200" rtl="0">
            <a:lnSpc>
              <a:spcPct val="90000"/>
            </a:lnSpc>
            <a:spcBef>
              <a:spcPct val="0"/>
            </a:spcBef>
            <a:spcAft>
              <a:spcPct val="15000"/>
            </a:spcAft>
            <a:buChar char="••"/>
          </a:pPr>
          <a:endParaRPr lang="en-US" sz="1600" kern="1200" dirty="0"/>
        </a:p>
      </dsp:txBody>
      <dsp:txXfrm>
        <a:off x="4456717" y="2666345"/>
        <a:ext cx="1903362" cy="11420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0D1C9D0-7874-4359-BF2F-F934A1386A2E}" type="datetime1">
              <a:rPr lang="en-US"/>
              <a:pPr/>
              <a:t>11/1/13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F308C7D-099F-4787-AC09-CC1B953A49B4}" type="slidenum">
              <a:rPr lang="en-US"/>
              <a:pPr/>
              <a:t>‹#›</a:t>
            </a:fld>
            <a:endParaRPr lang="en-US" dirty="0"/>
          </a:p>
        </p:txBody>
      </p:sp>
    </p:spTree>
    <p:extLst>
      <p:ext uri="{BB962C8B-B14F-4D97-AF65-F5344CB8AC3E}">
        <p14:creationId xmlns:p14="http://schemas.microsoft.com/office/powerpoint/2010/main" val="12409349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mn-cs"/>
      </a:defRPr>
    </a:lvl1pPr>
    <a:lvl2pPr marL="693738" indent="-236538" algn="l" rtl="0" eaLnBrk="0" fontAlgn="base" hangingPunct="0">
      <a:spcBef>
        <a:spcPct val="0"/>
      </a:spcBef>
      <a:spcAft>
        <a:spcPct val="0"/>
      </a:spcAft>
      <a:buFont typeface="Arial" charset="0"/>
      <a:buChar char="•"/>
      <a:tabLst>
        <a:tab pos="693738" algn="l"/>
      </a:tabLst>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a:lstStyle/>
          <a:p>
            <a:fld id="{F7B7EA11-5949-43F2-AFDA-A3C87A70D94C}"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sz="1200" b="1" i="1" kern="1200" dirty="0" smtClean="0">
                <a:solidFill>
                  <a:schemeClr val="tx1"/>
                </a:solidFill>
                <a:effectLst/>
                <a:latin typeface="+mn-lt"/>
                <a:ea typeface="ＭＳ Ｐゴシック" charset="-128"/>
                <a:cs typeface="+mn-cs"/>
              </a:rPr>
              <a:t>Creating the Advertising Message</a:t>
            </a:r>
          </a:p>
          <a:p>
            <a:r>
              <a:rPr lang="en-US" sz="1200" kern="1200" dirty="0" smtClean="0">
                <a:solidFill>
                  <a:schemeClr val="tx1"/>
                </a:solidFill>
                <a:effectLst/>
                <a:latin typeface="+mn-lt"/>
                <a:ea typeface="ＭＳ Ｐゴシック" charset="-128"/>
                <a:cs typeface="+mn-cs"/>
              </a:rPr>
              <a:t>No matter how big the budget, advertising can succeed only it gains attention and communicates well. Good advertising messages and content are especially important in today’s costly and cluttered advertising environment. </a:t>
            </a:r>
            <a:r>
              <a:rPr lang="x-none" sz="1200" kern="1200" smtClean="0">
                <a:solidFill>
                  <a:schemeClr val="tx1"/>
                </a:solidFill>
                <a:effectLst/>
                <a:latin typeface="+mn-lt"/>
                <a:ea typeface="ＭＳ Ｐゴシック" charset="-128"/>
                <a:cs typeface="+mn-cs"/>
              </a:rPr>
              <a:t>Today, the average household receives about 1</a:t>
            </a:r>
            <a:r>
              <a:rPr lang="en-US" sz="1200" kern="1200" dirty="0" smtClean="0">
                <a:solidFill>
                  <a:schemeClr val="tx1"/>
                </a:solidFill>
                <a:effectLst/>
                <a:latin typeface="+mn-lt"/>
                <a:ea typeface="ＭＳ Ｐゴシック" charset="-128"/>
                <a:cs typeface="+mn-cs"/>
              </a:rPr>
              <a:t>35</a:t>
            </a:r>
            <a:r>
              <a:rPr lang="x-none" sz="1200" kern="1200" smtClean="0">
                <a:solidFill>
                  <a:schemeClr val="tx1"/>
                </a:solidFill>
                <a:effectLst/>
                <a:latin typeface="+mn-lt"/>
                <a:ea typeface="ＭＳ Ｐゴシック" charset="-128"/>
                <a:cs typeface="+mn-cs"/>
              </a:rPr>
              <a:t> channels, and consumers have more than 20,000 magazines from which to choose. Add in the countless radio stations and a continuous barrage of catalogs, direct mail, e-mail and online ads, out-of-home media, </a:t>
            </a:r>
            <a:r>
              <a:rPr lang="en-US" sz="1200" kern="1200" dirty="0" smtClean="0">
                <a:solidFill>
                  <a:schemeClr val="tx1"/>
                </a:solidFill>
                <a:effectLst/>
                <a:latin typeface="+mn-lt"/>
                <a:ea typeface="ＭＳ Ｐゴシック" charset="-128"/>
                <a:cs typeface="+mn-cs"/>
              </a:rPr>
              <a:t>and social networking exposures </a:t>
            </a:r>
            <a:r>
              <a:rPr lang="x-none" sz="1200" kern="1200" smtClean="0">
                <a:solidFill>
                  <a:schemeClr val="tx1"/>
                </a:solidFill>
                <a:effectLst/>
                <a:latin typeface="+mn-lt"/>
                <a:ea typeface="ＭＳ Ｐゴシック" charset="-128"/>
                <a:cs typeface="+mn-cs"/>
              </a:rPr>
              <a:t>and consumers are being bombarded with ads at home, work, and all points in between. As a result, consumers are exposed to as many as 3,000 to 5,000 commercial messages every day.</a:t>
            </a:r>
            <a:endParaRPr lang="en-US" sz="1200" kern="1200" dirty="0" smtClean="0">
              <a:solidFill>
                <a:schemeClr val="tx1"/>
              </a:solidFill>
              <a:effectLst/>
              <a:latin typeface="+mn-lt"/>
              <a:ea typeface="ＭＳ Ｐゴシック" charset="-128"/>
              <a:cs typeface="+mn-cs"/>
            </a:endParaRPr>
          </a:p>
          <a:p>
            <a:r>
              <a:rPr lang="x-none" sz="1200" b="1" kern="1200" smtClean="0">
                <a:solidFill>
                  <a:schemeClr val="tx1"/>
                </a:solidFill>
                <a:effectLst/>
                <a:latin typeface="+mn-lt"/>
                <a:ea typeface="ＭＳ Ｐゴシック" charset="-128"/>
                <a:cs typeface="+mn-cs"/>
              </a:rPr>
              <a:t>Breaking through the Clutter.</a:t>
            </a:r>
            <a:r>
              <a:rPr lang="x-none" sz="1200" kern="1200" smtClean="0">
                <a:solidFill>
                  <a:schemeClr val="tx1"/>
                </a:solidFill>
                <a:effectLst/>
                <a:latin typeface="+mn-lt"/>
                <a:ea typeface="ＭＳ Ｐゴシック" charset="-128"/>
                <a:cs typeface="+mn-cs"/>
              </a:rPr>
              <a:t> If all this advertising clutter bothers some consumers, it also causes huge headaches for advertisers. Take the situation facing network television advertisers. They pay an average of $</a:t>
            </a:r>
            <a:r>
              <a:rPr lang="en-US" sz="1200" kern="1200" dirty="0" smtClean="0">
                <a:solidFill>
                  <a:schemeClr val="tx1"/>
                </a:solidFill>
                <a:effectLst/>
                <a:latin typeface="+mn-lt"/>
                <a:ea typeface="ＭＳ Ｐゴシック" charset="-128"/>
                <a:cs typeface="+mn-cs"/>
              </a:rPr>
              <a:t>324</a:t>
            </a:r>
            <a:r>
              <a:rPr lang="x-none" sz="1200" kern="1200" smtClean="0">
                <a:solidFill>
                  <a:schemeClr val="tx1"/>
                </a:solidFill>
                <a:effectLst/>
                <a:latin typeface="+mn-lt"/>
                <a:ea typeface="ＭＳ Ｐゴシック" charset="-128"/>
                <a:cs typeface="+mn-cs"/>
              </a:rPr>
              <a:t>,000 to </a:t>
            </a:r>
            <a:r>
              <a:rPr lang="en-US" sz="1200" kern="1200" dirty="0" smtClean="0">
                <a:solidFill>
                  <a:schemeClr val="tx1"/>
                </a:solidFill>
                <a:effectLst/>
                <a:latin typeface="+mn-lt"/>
                <a:ea typeface="ＭＳ Ｐゴシック" charset="-128"/>
                <a:cs typeface="+mn-cs"/>
              </a:rPr>
              <a:t>produce</a:t>
            </a:r>
            <a:r>
              <a:rPr lang="x-none" sz="1200" kern="1200" smtClean="0">
                <a:solidFill>
                  <a:schemeClr val="tx1"/>
                </a:solidFill>
                <a:effectLst/>
                <a:latin typeface="+mn-lt"/>
                <a:ea typeface="ＭＳ Ｐゴシック" charset="-128"/>
                <a:cs typeface="+mn-cs"/>
              </a:rPr>
              <a:t> a single 30-second commercial. Then, each time they show it, they pay an average of $122,000 for 30 seconds of advertising time during a popular prime-time program. They pay even more if it’s an especially popular program, such as </a:t>
            </a:r>
            <a:r>
              <a:rPr lang="x-none" sz="1200" i="1" kern="1200" smtClean="0">
                <a:solidFill>
                  <a:schemeClr val="tx1"/>
                </a:solidFill>
                <a:effectLst/>
                <a:latin typeface="+mn-lt"/>
                <a:ea typeface="ＭＳ Ｐゴシック" charset="-128"/>
                <a:cs typeface="+mn-cs"/>
              </a:rPr>
              <a:t>American Idol</a:t>
            </a:r>
            <a:r>
              <a:rPr lang="x-none" sz="1200" kern="1200" smtClean="0">
                <a:solidFill>
                  <a:schemeClr val="tx1"/>
                </a:solidFill>
                <a:effectLst/>
                <a:latin typeface="+mn-lt"/>
                <a:ea typeface="ＭＳ Ｐゴシック" charset="-128"/>
                <a:cs typeface="+mn-cs"/>
              </a:rPr>
              <a:t> ($502,000), </a:t>
            </a:r>
            <a:r>
              <a:rPr lang="x-none" sz="1200" i="1" kern="1200" smtClean="0">
                <a:solidFill>
                  <a:schemeClr val="tx1"/>
                </a:solidFill>
                <a:effectLst/>
                <a:latin typeface="+mn-lt"/>
                <a:ea typeface="ＭＳ Ｐゴシック" charset="-128"/>
                <a:cs typeface="+mn-cs"/>
              </a:rPr>
              <a:t>Sunday Night Football</a:t>
            </a:r>
            <a:r>
              <a:rPr lang="x-none" sz="1200" kern="1200" smtClean="0">
                <a:solidFill>
                  <a:schemeClr val="tx1"/>
                </a:solidFill>
                <a:effectLst/>
                <a:latin typeface="+mn-lt"/>
                <a:ea typeface="ＭＳ Ｐゴシック" charset="-128"/>
                <a:cs typeface="+mn-cs"/>
              </a:rPr>
              <a:t> ($512,000), </a:t>
            </a:r>
            <a:r>
              <a:rPr lang="en-US" sz="1200" i="1" kern="1200" dirty="0" smtClean="0">
                <a:solidFill>
                  <a:schemeClr val="tx1"/>
                </a:solidFill>
                <a:effectLst/>
                <a:latin typeface="+mn-lt"/>
                <a:ea typeface="ＭＳ Ｐゴシック" charset="-128"/>
                <a:cs typeface="+mn-cs"/>
              </a:rPr>
              <a:t>Modern Family</a:t>
            </a:r>
            <a:r>
              <a:rPr lang="x-none" sz="1200" kern="1200" smtClean="0">
                <a:solidFill>
                  <a:schemeClr val="tx1"/>
                </a:solidFill>
                <a:effectLst/>
                <a:latin typeface="+mn-lt"/>
                <a:ea typeface="ＭＳ Ｐゴシック" charset="-128"/>
                <a:cs typeface="+mn-cs"/>
              </a:rPr>
              <a:t> ($</a:t>
            </a:r>
            <a:r>
              <a:rPr lang="en-US" sz="1200" kern="1200" dirty="0" smtClean="0">
                <a:solidFill>
                  <a:schemeClr val="tx1"/>
                </a:solidFill>
                <a:effectLst/>
                <a:latin typeface="+mn-lt"/>
                <a:ea typeface="ＭＳ Ｐゴシック" charset="-128"/>
                <a:cs typeface="+mn-cs"/>
              </a:rPr>
              <a:t>249,</a:t>
            </a:r>
            <a:r>
              <a:rPr lang="x-none" sz="1200" kern="1200" smtClean="0">
                <a:solidFill>
                  <a:schemeClr val="tx1"/>
                </a:solidFill>
                <a:effectLst/>
                <a:latin typeface="+mn-lt"/>
                <a:ea typeface="ＭＳ Ｐゴシック" charset="-128"/>
                <a:cs typeface="+mn-cs"/>
              </a:rPr>
              <a:t>000), or a mega-event such as the Super Bowl ($3.5 million per 30 seconds!).</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&lt;ex15.04&gt;</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Then their ads are sandwiched in with a clutter of other commercials, announcements, and network promotions, totaling nearly 20 minutes of nonprogram material per prime-time hour</a:t>
            </a:r>
            <a:r>
              <a:rPr lang="en-US" sz="1200" kern="1200" dirty="0" smtClean="0">
                <a:solidFill>
                  <a:schemeClr val="tx1"/>
                </a:solidFill>
                <a:effectLst/>
                <a:latin typeface="+mn-lt"/>
                <a:ea typeface="ＭＳ Ｐゴシック" charset="-128"/>
                <a:cs typeface="+mn-cs"/>
              </a:rPr>
              <a:t>,</a:t>
            </a:r>
            <a:r>
              <a:rPr lang="x-none" sz="1200" kern="1200" smtClean="0">
                <a:solidFill>
                  <a:schemeClr val="tx1"/>
                </a:solidFill>
                <a:effectLst/>
                <a:latin typeface="+mn-lt"/>
                <a:ea typeface="ＭＳ Ｐゴシック" charset="-128"/>
                <a:cs typeface="+mn-cs"/>
              </a:rPr>
              <a:t> with commercial breaks coming every six minutes on average. Such clutter in television and other ad media has created an increasingly hostile advertising environment. According to one study, more than 70 percent of Americans think there are too many ads on TV, and </a:t>
            </a:r>
            <a:r>
              <a:rPr lang="en-US" sz="1200" kern="1200" dirty="0" smtClean="0">
                <a:solidFill>
                  <a:schemeClr val="tx1"/>
                </a:solidFill>
                <a:effectLst/>
                <a:latin typeface="+mn-lt"/>
                <a:ea typeface="ＭＳ Ｐゴシック" charset="-128"/>
                <a:cs typeface="+mn-cs"/>
              </a:rPr>
              <a:t>another study shows that 69 percent of national advertisers themselves agree.</a:t>
            </a:r>
          </a:p>
          <a:p>
            <a:r>
              <a:rPr lang="x-none" sz="1200" kern="1200" smtClean="0">
                <a:solidFill>
                  <a:schemeClr val="tx1"/>
                </a:solidFill>
                <a:effectLst/>
                <a:latin typeface="+mn-lt"/>
                <a:ea typeface="ＭＳ Ｐゴシック" charset="-128"/>
                <a:cs typeface="+mn-cs"/>
              </a:rPr>
              <a:t>Until recently, television viewers were pretty much a captive audience for advertisers. But today’s digital wizardry has given consumers a rich new set of information and entertainment choices. With the growth in cable and satellite TV, the Internet, video streaming, </a:t>
            </a:r>
            <a:r>
              <a:rPr lang="en-US" sz="1200" kern="1200" dirty="0" smtClean="0">
                <a:solidFill>
                  <a:schemeClr val="tx1"/>
                </a:solidFill>
                <a:effectLst/>
                <a:latin typeface="+mn-lt"/>
                <a:ea typeface="ＭＳ Ｐゴシック" charset="-128"/>
                <a:cs typeface="+mn-cs"/>
              </a:rPr>
              <a:t>tablets, and </a:t>
            </a:r>
            <a:r>
              <a:rPr lang="x-none" sz="1200" kern="1200" smtClean="0">
                <a:solidFill>
                  <a:schemeClr val="tx1"/>
                </a:solidFill>
                <a:effectLst/>
                <a:latin typeface="+mn-lt"/>
                <a:ea typeface="ＭＳ Ｐゴシック" charset="-128"/>
                <a:cs typeface="+mn-cs"/>
              </a:rPr>
              <a:t>smartphones, today’s viewers have many more options.</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Digital technology has also armed consumers with an arsenal of weapons for choosing what they watch or don’t watch. Increasingly, thanks to the growth of DVR systems, consumers are choosing </a:t>
            </a:r>
            <a:r>
              <a:rPr lang="x-none" sz="1200" i="1" kern="1200" smtClean="0">
                <a:solidFill>
                  <a:schemeClr val="tx1"/>
                </a:solidFill>
                <a:effectLst/>
                <a:latin typeface="+mn-lt"/>
                <a:ea typeface="ＭＳ Ｐゴシック" charset="-128"/>
                <a:cs typeface="+mn-cs"/>
              </a:rPr>
              <a:t>not</a:t>
            </a:r>
            <a:r>
              <a:rPr lang="x-none" sz="1200" kern="1200" smtClean="0">
                <a:solidFill>
                  <a:schemeClr val="tx1"/>
                </a:solidFill>
                <a:effectLst/>
                <a:latin typeface="+mn-lt"/>
                <a:ea typeface="ＭＳ Ｐゴシック" charset="-128"/>
                <a:cs typeface="+mn-cs"/>
              </a:rPr>
              <a:t> to watch ads. Forty-three percent </a:t>
            </a:r>
            <a:r>
              <a:rPr lang="en-US" sz="1200" kern="1200" dirty="0" smtClean="0">
                <a:solidFill>
                  <a:schemeClr val="tx1"/>
                </a:solidFill>
                <a:effectLst/>
                <a:latin typeface="+mn-lt"/>
                <a:ea typeface="ＭＳ Ｐゴシック" charset="-128"/>
                <a:cs typeface="+mn-cs"/>
              </a:rPr>
              <a:t>of </a:t>
            </a:r>
            <a:r>
              <a:rPr lang="x-none" sz="1200" kern="1200" smtClean="0">
                <a:solidFill>
                  <a:schemeClr val="tx1"/>
                </a:solidFill>
                <a:effectLst/>
                <a:latin typeface="+mn-lt"/>
                <a:ea typeface="ＭＳ Ｐゴシック" charset="-128"/>
                <a:cs typeface="+mn-cs"/>
              </a:rPr>
              <a:t>American TV households now have DVRs, triple the number reached only five years earlier. One ad agency executive calls these DVR systems “electronic weedwhackers” when it comes to viewing commercials. It is estimated that DVR owners view only about 40 percent of the commercials during DVR playback. At the same time, video downloads </a:t>
            </a:r>
            <a:r>
              <a:rPr lang="en-US" sz="1200" kern="1200" dirty="0" smtClean="0">
                <a:solidFill>
                  <a:schemeClr val="tx1"/>
                </a:solidFill>
                <a:effectLst/>
                <a:latin typeface="+mn-lt"/>
                <a:ea typeface="ＭＳ Ｐゴシック" charset="-128"/>
                <a:cs typeface="+mn-cs"/>
              </a:rPr>
              <a:t>and streaming </a:t>
            </a:r>
            <a:r>
              <a:rPr lang="x-none" sz="1200" kern="1200" smtClean="0">
                <a:solidFill>
                  <a:schemeClr val="tx1"/>
                </a:solidFill>
                <a:effectLst/>
                <a:latin typeface="+mn-lt"/>
                <a:ea typeface="ＭＳ Ｐゴシック" charset="-128"/>
                <a:cs typeface="+mn-cs"/>
              </a:rPr>
              <a:t>are exploding, letting viewers watch entertainment on their own time—with or without commercials.</a:t>
            </a:r>
            <a:endParaRPr lang="en-US" sz="1200" kern="1200" dirty="0" smtClean="0">
              <a:solidFill>
                <a:schemeClr val="tx1"/>
              </a:solidFill>
              <a:effectLst/>
              <a:latin typeface="+mn-lt"/>
              <a:ea typeface="ＭＳ Ｐゴシック" charset="-128"/>
              <a:cs typeface="+mn-cs"/>
            </a:endParaRPr>
          </a:p>
          <a:p>
            <a:endParaRPr lang="en-US" sz="1200" kern="1200" dirty="0" smtClean="0">
              <a:solidFill>
                <a:schemeClr val="tx1"/>
              </a:solidFill>
              <a:effectLst/>
              <a:latin typeface="+mn-lt"/>
              <a:ea typeface="ＭＳ Ｐゴシック" charset="-128"/>
              <a:cs typeface="+mn-cs"/>
            </a:endParaRPr>
          </a:p>
          <a:p>
            <a:pPr>
              <a:tabLst>
                <a:tab pos="0" algn="l"/>
              </a:tabLst>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839FD8FB-D8E4-43FD-9313-B034A322D016}"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x-none" sz="1200" kern="1200" smtClean="0">
                <a:solidFill>
                  <a:schemeClr val="tx1"/>
                </a:solidFill>
                <a:effectLst/>
                <a:latin typeface="+mn-lt"/>
                <a:ea typeface="ＭＳ Ｐゴシック" charset="-128"/>
                <a:cs typeface="+mn-cs"/>
              </a:rPr>
              <a:t>Thus, advertisers can no longer force-feed the same old cookie-cutter message</a:t>
            </a:r>
            <a:r>
              <a:rPr lang="en-US" sz="1200" kern="1200" dirty="0" smtClean="0">
                <a:solidFill>
                  <a:schemeClr val="tx1"/>
                </a:solidFill>
                <a:effectLst/>
                <a:latin typeface="+mn-lt"/>
                <a:ea typeface="ＭＳ Ｐゴシック" charset="-128"/>
                <a:cs typeface="+mn-cs"/>
              </a:rPr>
              <a:t> content</a:t>
            </a:r>
            <a:r>
              <a:rPr lang="x-none" sz="1200" kern="1200" smtClean="0">
                <a:solidFill>
                  <a:schemeClr val="tx1"/>
                </a:solidFill>
                <a:effectLst/>
                <a:latin typeface="+mn-lt"/>
                <a:ea typeface="ＭＳ Ｐゴシック" charset="-128"/>
                <a:cs typeface="+mn-cs"/>
              </a:rPr>
              <a:t> to captive consumers through traditional media. Just to gain and hold attention, today’s </a:t>
            </a:r>
            <a:r>
              <a:rPr lang="en-US" sz="1200" kern="1200" dirty="0" smtClean="0">
                <a:solidFill>
                  <a:schemeClr val="tx1"/>
                </a:solidFill>
                <a:effectLst/>
                <a:latin typeface="+mn-lt"/>
                <a:ea typeface="ＭＳ Ｐゴシック" charset="-128"/>
                <a:cs typeface="+mn-cs"/>
              </a:rPr>
              <a:t>content</a:t>
            </a:r>
            <a:r>
              <a:rPr lang="x-none" sz="1200" kern="1200" smtClean="0">
                <a:solidFill>
                  <a:schemeClr val="tx1"/>
                </a:solidFill>
                <a:effectLst/>
                <a:latin typeface="+mn-lt"/>
                <a:ea typeface="ＭＳ Ｐゴシック" charset="-128"/>
                <a:cs typeface="+mn-cs"/>
              </a:rPr>
              <a:t> must be better planned, more imaginative, more entertaining, and more emotionally engaging. Simply interrupting or disrupting consumers no longer works. </a:t>
            </a:r>
            <a:r>
              <a:rPr lang="en-US" sz="1200" kern="1200" dirty="0" smtClean="0">
                <a:solidFill>
                  <a:schemeClr val="tx1"/>
                </a:solidFill>
                <a:effectLst/>
                <a:latin typeface="+mn-lt"/>
                <a:ea typeface="ＭＳ Ｐゴシック" charset="-128"/>
                <a:cs typeface="+mn-cs"/>
              </a:rPr>
              <a:t>U</a:t>
            </a:r>
            <a:r>
              <a:rPr lang="x-none" sz="1200" kern="1200" smtClean="0">
                <a:solidFill>
                  <a:schemeClr val="tx1"/>
                </a:solidFill>
                <a:effectLst/>
                <a:latin typeface="+mn-lt"/>
                <a:ea typeface="ＭＳ Ｐゴシック" charset="-128"/>
                <a:cs typeface="+mn-cs"/>
              </a:rPr>
              <a:t>nless ads provide information that is interesting, useful, or entertaining, many consumers will simply skip by them.</a:t>
            </a:r>
            <a:endParaRPr lang="en-US" sz="1200" kern="1200" dirty="0" smtClean="0">
              <a:solidFill>
                <a:schemeClr val="tx1"/>
              </a:solidFill>
              <a:effectLst/>
              <a:latin typeface="+mn-lt"/>
              <a:ea typeface="ＭＳ Ｐゴシック" charset="-128"/>
              <a:cs typeface="+mn-cs"/>
            </a:endParaRPr>
          </a:p>
          <a:p>
            <a:r>
              <a:rPr lang="x-none" sz="1200" b="1" kern="1200" smtClean="0">
                <a:solidFill>
                  <a:schemeClr val="tx1"/>
                </a:solidFill>
                <a:effectLst/>
                <a:latin typeface="+mn-lt"/>
                <a:ea typeface="ＭＳ Ｐゴシック" charset="-128"/>
                <a:cs typeface="+mn-cs"/>
              </a:rPr>
              <a:t>Merging Advertising and Entertainment</a:t>
            </a:r>
            <a:r>
              <a:rPr lang="x-none" sz="1200" b="1" i="1" kern="1200" smtClean="0">
                <a:solidFill>
                  <a:schemeClr val="tx1"/>
                </a:solidFill>
                <a:effectLst/>
                <a:latin typeface="+mn-lt"/>
                <a:ea typeface="ＭＳ Ｐゴシック" charset="-128"/>
                <a:cs typeface="+mn-cs"/>
              </a:rPr>
              <a:t>.</a:t>
            </a:r>
            <a:r>
              <a:rPr lang="x-none" sz="1200" kern="1200" smtClean="0">
                <a:solidFill>
                  <a:schemeClr val="tx1"/>
                </a:solidFill>
                <a:effectLst/>
                <a:latin typeface="+mn-lt"/>
                <a:ea typeface="ＭＳ Ｐゴシック" charset="-128"/>
                <a:cs typeface="+mn-cs"/>
              </a:rPr>
              <a:t> To break through the clutter, many marketers have subscribed to a new merging of advertising and entertainment, dubbed “</a:t>
            </a:r>
            <a:r>
              <a:rPr lang="x-none" sz="1200" b="1" kern="1200" smtClean="0">
                <a:solidFill>
                  <a:schemeClr val="tx1"/>
                </a:solidFill>
                <a:effectLst/>
                <a:latin typeface="+mn-lt"/>
                <a:ea typeface="ＭＳ Ｐゴシック" charset="-128"/>
                <a:cs typeface="+mn-cs"/>
              </a:rPr>
              <a:t>Madison &amp; Vine</a:t>
            </a:r>
            <a:r>
              <a:rPr lang="x-none" sz="1200" kern="1200" smtClean="0">
                <a:solidFill>
                  <a:schemeClr val="tx1"/>
                </a:solidFill>
                <a:effectLst/>
                <a:latin typeface="+mn-lt"/>
                <a:ea typeface="ＭＳ Ｐゴシック" charset="-128"/>
                <a:cs typeface="+mn-cs"/>
              </a:rPr>
              <a:t>.” You’ve probably heard of Madison Avenue</a:t>
            </a:r>
            <a:r>
              <a:rPr lang="en-US" sz="1200" kern="1200" dirty="0" smtClean="0">
                <a:solidFill>
                  <a:schemeClr val="tx1"/>
                </a:solidFill>
                <a:effectLst/>
                <a:latin typeface="+mn-lt"/>
                <a:ea typeface="ＭＳ Ｐゴシック" charset="-128"/>
                <a:cs typeface="+mn-cs"/>
              </a:rPr>
              <a:t>, </a:t>
            </a:r>
            <a:r>
              <a:rPr lang="x-none" sz="1200" kern="1200" smtClean="0">
                <a:solidFill>
                  <a:schemeClr val="tx1"/>
                </a:solidFill>
                <a:effectLst/>
                <a:latin typeface="+mn-lt"/>
                <a:ea typeface="ＭＳ Ｐゴシック" charset="-128"/>
                <a:cs typeface="+mn-cs"/>
              </a:rPr>
              <a:t>the New York City street that houses the headquarters of many of the nation’s largest advertising agencies. You may also have heard of Hollywood &amp; Vine, the intersection of Hollywood Avenue and Vine Street in Hollywood, California, long the symbolic heart of the U.S. entertainment industry. Now, Madison Avenue and Hollywood &amp; Vine have come together to form a new intersection—Madison &amp; Vine—that represents the merging of advertising and entertainment in an effort to create new avenues for reaching consumers with more engaging messages.</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This merging of advertising and entertainment takes one of two forms: advertainment or branded entertainment. The aim of </a:t>
            </a:r>
            <a:r>
              <a:rPr lang="x-none" sz="1200" i="1" kern="1200" smtClean="0">
                <a:solidFill>
                  <a:schemeClr val="tx1"/>
                </a:solidFill>
                <a:effectLst/>
                <a:latin typeface="+mn-lt"/>
                <a:ea typeface="ＭＳ Ｐゴシック" charset="-128"/>
                <a:cs typeface="+mn-cs"/>
              </a:rPr>
              <a:t>advertainment</a:t>
            </a:r>
            <a:r>
              <a:rPr lang="x-none" sz="1200" kern="1200" smtClean="0">
                <a:solidFill>
                  <a:schemeClr val="tx1"/>
                </a:solidFill>
                <a:effectLst/>
                <a:latin typeface="+mn-lt"/>
                <a:ea typeface="ＭＳ Ｐゴシック" charset="-128"/>
                <a:cs typeface="+mn-cs"/>
              </a:rPr>
              <a:t> is to make ads themselves so entertaining, or so useful, that people </a:t>
            </a:r>
            <a:r>
              <a:rPr lang="x-none" sz="1200" i="1" kern="1200" smtClean="0">
                <a:solidFill>
                  <a:schemeClr val="tx1"/>
                </a:solidFill>
                <a:effectLst/>
                <a:latin typeface="+mn-lt"/>
                <a:ea typeface="ＭＳ Ｐゴシック" charset="-128"/>
                <a:cs typeface="+mn-cs"/>
              </a:rPr>
              <a:t>want</a:t>
            </a:r>
            <a:r>
              <a:rPr lang="x-none" sz="1200" kern="1200" smtClean="0">
                <a:solidFill>
                  <a:schemeClr val="tx1"/>
                </a:solidFill>
                <a:effectLst/>
                <a:latin typeface="+mn-lt"/>
                <a:ea typeface="ＭＳ Ｐゴシック" charset="-128"/>
                <a:cs typeface="+mn-cs"/>
              </a:rPr>
              <a:t> to watch them. There’s no chance that you’d watch ads on purpose, you say? Think again. For example, the Super Bowl has become an annual advertainment showcase. Tens of millions of people tune in to the Super Bowl each year, as much to watch the entertaining ads as to see the game.</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In fact, DVR systems can actually </a:t>
            </a:r>
            <a:r>
              <a:rPr lang="x-none" sz="1200" i="1" kern="1200" smtClean="0">
                <a:solidFill>
                  <a:schemeClr val="tx1"/>
                </a:solidFill>
                <a:effectLst/>
                <a:latin typeface="+mn-lt"/>
                <a:ea typeface="ＭＳ Ｐゴシック" charset="-128"/>
                <a:cs typeface="+mn-cs"/>
              </a:rPr>
              <a:t>improve</a:t>
            </a:r>
            <a:r>
              <a:rPr lang="x-none" sz="1200" kern="1200" smtClean="0">
                <a:solidFill>
                  <a:schemeClr val="tx1"/>
                </a:solidFill>
                <a:effectLst/>
                <a:latin typeface="+mn-lt"/>
                <a:ea typeface="ＭＳ Ｐゴシック" charset="-128"/>
                <a:cs typeface="+mn-cs"/>
              </a:rPr>
              <a:t> viewership of a really </a:t>
            </a:r>
            <a:r>
              <a:rPr lang="x-none" sz="1200" i="1" kern="1200" smtClean="0">
                <a:solidFill>
                  <a:schemeClr val="tx1"/>
                </a:solidFill>
                <a:effectLst/>
                <a:latin typeface="+mn-lt"/>
                <a:ea typeface="ＭＳ Ｐゴシック" charset="-128"/>
                <a:cs typeface="+mn-cs"/>
              </a:rPr>
              <a:t>good</a:t>
            </a:r>
            <a:r>
              <a:rPr lang="x-none" sz="1200" kern="1200" smtClean="0">
                <a:solidFill>
                  <a:schemeClr val="tx1"/>
                </a:solidFill>
                <a:effectLst/>
                <a:latin typeface="+mn-lt"/>
                <a:ea typeface="ＭＳ Ｐゴシック" charset="-128"/>
                <a:cs typeface="+mn-cs"/>
              </a:rPr>
              <a:t> ad. For example, most Super Bowl ads </a:t>
            </a:r>
            <a:r>
              <a:rPr lang="en-US" sz="1200" kern="1200" dirty="0" smtClean="0">
                <a:solidFill>
                  <a:schemeClr val="tx1"/>
                </a:solidFill>
                <a:effectLst/>
                <a:latin typeface="+mn-lt"/>
                <a:ea typeface="ＭＳ Ｐゴシック" charset="-128"/>
                <a:cs typeface="+mn-cs"/>
              </a:rPr>
              <a:t>are typically </a:t>
            </a:r>
            <a:r>
              <a:rPr lang="x-none" sz="1200" kern="1200" smtClean="0">
                <a:solidFill>
                  <a:schemeClr val="tx1"/>
                </a:solidFill>
                <a:effectLst/>
                <a:latin typeface="+mn-lt"/>
                <a:ea typeface="ＭＳ Ｐゴシック" charset="-128"/>
                <a:cs typeface="+mn-cs"/>
              </a:rPr>
              <a:t>viewed more in DVR households than non-DVR households. Rather than zipping past the ads, many people </a:t>
            </a:r>
            <a:r>
              <a:rPr lang="en-US" sz="1200" kern="1200" dirty="0" smtClean="0">
                <a:solidFill>
                  <a:schemeClr val="tx1"/>
                </a:solidFill>
                <a:effectLst/>
                <a:latin typeface="+mn-lt"/>
                <a:ea typeface="ＭＳ Ｐゴシック" charset="-128"/>
                <a:cs typeface="+mn-cs"/>
              </a:rPr>
              <a:t>skip </a:t>
            </a:r>
            <a:r>
              <a:rPr lang="x-none" sz="1200" kern="1200" smtClean="0">
                <a:solidFill>
                  <a:schemeClr val="tx1"/>
                </a:solidFill>
                <a:effectLst/>
                <a:latin typeface="+mn-lt"/>
                <a:ea typeface="ＭＳ Ｐゴシック" charset="-128"/>
                <a:cs typeface="+mn-cs"/>
              </a:rPr>
              <a:t>back to re-watch them during halftime and following the game.</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These days, it’s not unusual to see an entertaining ad or other brand message on YouTube before you see it on TV. And you might well seek it out at a friend’s suggestion rather than having it forced on you by the advertiser. </a:t>
            </a:r>
            <a:r>
              <a:rPr lang="en-US" sz="1200" kern="1200" dirty="0" smtClean="0">
                <a:solidFill>
                  <a:schemeClr val="tx1"/>
                </a:solidFill>
                <a:effectLst/>
                <a:latin typeface="+mn-lt"/>
                <a:ea typeface="ＭＳ Ｐゴシック" charset="-128"/>
                <a:cs typeface="+mn-cs"/>
              </a:rPr>
              <a:t>Moreover, </a:t>
            </a:r>
            <a:r>
              <a:rPr lang="x-none" sz="1200" kern="1200" smtClean="0">
                <a:solidFill>
                  <a:schemeClr val="tx1"/>
                </a:solidFill>
                <a:effectLst/>
                <a:latin typeface="+mn-lt"/>
                <a:ea typeface="ＭＳ Ｐゴシック" charset="-128"/>
                <a:cs typeface="+mn-cs"/>
              </a:rPr>
              <a:t>beyond making their regular ads more entertaining, advertisers are also creating new advertising forms that look less like ads and more like short films or shows. A range of new brand messaging platforms—from Webisodes and blogs to viral videos and apps—are now blurring the line between ads and entertainment. For example, T</a:t>
            </a:r>
            <a:r>
              <a:rPr lang="en-US" sz="1200" kern="1200" dirty="0" smtClean="0">
                <a:solidFill>
                  <a:schemeClr val="tx1"/>
                </a:solidFill>
                <a:effectLst/>
                <a:latin typeface="+mn-lt"/>
                <a:ea typeface="ＭＳ Ｐゴシック" charset="-128"/>
                <a:cs typeface="+mn-cs"/>
              </a:rPr>
              <a:t>‑</a:t>
            </a:r>
            <a:r>
              <a:rPr lang="x-none" sz="1200" kern="1200" smtClean="0">
                <a:solidFill>
                  <a:schemeClr val="tx1"/>
                </a:solidFill>
                <a:effectLst/>
                <a:latin typeface="+mn-lt"/>
                <a:ea typeface="ＭＳ Ｐゴシック" charset="-128"/>
                <a:cs typeface="+mn-cs"/>
              </a:rPr>
              <a:t>Mobile created a</a:t>
            </a:r>
            <a:r>
              <a:rPr lang="en-US" sz="1200" kern="1200" dirty="0" smtClean="0">
                <a:solidFill>
                  <a:schemeClr val="tx1"/>
                </a:solidFill>
                <a:effectLst/>
                <a:latin typeface="+mn-lt"/>
                <a:ea typeface="ＭＳ Ｐゴシック" charset="-128"/>
                <a:cs typeface="+mn-cs"/>
              </a:rPr>
              <a:t>n entertaining</a:t>
            </a:r>
            <a:r>
              <a:rPr lang="x-none" sz="1200" kern="1200" smtClean="0">
                <a:solidFill>
                  <a:schemeClr val="tx1"/>
                </a:solidFill>
                <a:effectLst/>
                <a:latin typeface="+mn-lt"/>
                <a:ea typeface="ＭＳ Ｐゴシック" charset="-128"/>
                <a:cs typeface="+mn-cs"/>
              </a:rPr>
              <a:t> two-minute</a:t>
            </a:r>
            <a:r>
              <a:rPr lang="en-US" sz="1200" kern="1200" dirty="0" smtClean="0">
                <a:solidFill>
                  <a:schemeClr val="tx1"/>
                </a:solidFill>
                <a:effectLst/>
                <a:latin typeface="+mn-lt"/>
                <a:ea typeface="ＭＳ Ｐゴシック" charset="-128"/>
                <a:cs typeface="+mn-cs"/>
              </a:rPr>
              <a:t> video</a:t>
            </a:r>
            <a:r>
              <a:rPr lang="x-none" sz="1200" kern="1200" smtClean="0">
                <a:solidFill>
                  <a:schemeClr val="tx1"/>
                </a:solidFill>
                <a:effectLst/>
                <a:latin typeface="+mn-lt"/>
                <a:ea typeface="ＭＳ Ｐゴシック" charset="-128"/>
                <a:cs typeface="+mn-cs"/>
              </a:rPr>
              <a:t> ad based on the royal wedding between Prince William and Kate Middleton, using impressive lookalikes of British royal family members dancing down the aisle to a funky pop song. The fun ad was never shown on TV but pulled down more than 26 million views on YouTube. </a:t>
            </a:r>
            <a:endParaRPr lang="en-US" sz="1200" kern="1200" dirty="0" smtClean="0">
              <a:solidFill>
                <a:schemeClr val="tx1"/>
              </a:solidFill>
              <a:effectLst/>
              <a:latin typeface="+mn-lt"/>
              <a:ea typeface="ＭＳ Ｐゴシック" charset="-128"/>
              <a:cs typeface="+mn-cs"/>
            </a:endParaRPr>
          </a:p>
          <a:p>
            <a:endParaRPr lang="en-US" sz="1200" i="1" kern="1200" dirty="0" smtClean="0">
              <a:solidFill>
                <a:schemeClr val="tx1"/>
              </a:solidFill>
              <a:effectLst/>
              <a:latin typeface="+mn-lt"/>
              <a:ea typeface="ＭＳ Ｐゴシック" charset="-128"/>
              <a:cs typeface="+mn-cs"/>
            </a:endParaRPr>
          </a:p>
          <a:p>
            <a:r>
              <a:rPr lang="en-US" sz="1200" i="1" kern="1200" dirty="0" smtClean="0">
                <a:solidFill>
                  <a:schemeClr val="tx1"/>
                </a:solidFill>
                <a:effectLst/>
                <a:latin typeface="+mn-lt"/>
                <a:ea typeface="ＭＳ Ｐゴシック" charset="-128"/>
                <a:cs typeface="+mn-cs"/>
              </a:rPr>
              <a:t>Branded entertainment</a:t>
            </a:r>
            <a:r>
              <a:rPr lang="en-US" sz="1200" kern="1200" dirty="0" smtClean="0">
                <a:solidFill>
                  <a:schemeClr val="tx1"/>
                </a:solidFill>
                <a:effectLst/>
                <a:latin typeface="+mn-lt"/>
                <a:ea typeface="ＭＳ Ｐゴシック" charset="-128"/>
                <a:cs typeface="+mn-cs"/>
              </a:rPr>
              <a:t> (or </a:t>
            </a:r>
            <a:r>
              <a:rPr lang="en-US" sz="1200" i="1" kern="1200" dirty="0" smtClean="0">
                <a:solidFill>
                  <a:schemeClr val="tx1"/>
                </a:solidFill>
                <a:effectLst/>
                <a:latin typeface="+mn-lt"/>
                <a:ea typeface="ＭＳ Ｐゴシック" charset="-128"/>
                <a:cs typeface="+mn-cs"/>
              </a:rPr>
              <a:t>brand integrations</a:t>
            </a:r>
            <a:r>
              <a:rPr lang="en-US" sz="1200" kern="1200" dirty="0" smtClean="0">
                <a:solidFill>
                  <a:schemeClr val="tx1"/>
                </a:solidFill>
                <a:effectLst/>
                <a:latin typeface="+mn-lt"/>
                <a:ea typeface="ＭＳ Ｐゴシック" charset="-128"/>
                <a:cs typeface="+mn-cs"/>
              </a:rPr>
              <a:t>) involves making the brand an inseparable part of some other form of entertainment. The most common form of branded entertainment is product placements—embedding brands as props within other programming. It might be a brief glimpse of the latest LG phone on </a:t>
            </a:r>
            <a:r>
              <a:rPr lang="en-US" sz="1200" i="1" kern="1200" dirty="0" smtClean="0">
                <a:solidFill>
                  <a:schemeClr val="tx1"/>
                </a:solidFill>
                <a:effectLst/>
                <a:latin typeface="+mn-lt"/>
                <a:ea typeface="ＭＳ Ｐゴシック" charset="-128"/>
                <a:cs typeface="+mn-cs"/>
              </a:rPr>
              <a:t>Grey’s Anatomy</a:t>
            </a:r>
            <a:r>
              <a:rPr lang="en-US" sz="1200" kern="1200" dirty="0" smtClean="0">
                <a:solidFill>
                  <a:schemeClr val="tx1"/>
                </a:solidFill>
                <a:effectLst/>
                <a:latin typeface="+mn-lt"/>
                <a:ea typeface="ＭＳ Ｐゴシック" charset="-128"/>
                <a:cs typeface="+mn-cs"/>
              </a:rPr>
              <a:t> or of Starbuck’s coffee products on </a:t>
            </a:r>
            <a:r>
              <a:rPr lang="x-none" sz="1200" i="1" kern="1200" smtClean="0">
                <a:solidFill>
                  <a:schemeClr val="tx1"/>
                </a:solidFill>
                <a:effectLst/>
                <a:latin typeface="+mn-lt"/>
                <a:ea typeface="ＭＳ Ｐゴシック" charset="-128"/>
                <a:cs typeface="+mn-cs"/>
              </a:rPr>
              <a:t>Morning Joe</a:t>
            </a:r>
            <a:r>
              <a:rPr lang="x-none" sz="1200" kern="1200" smtClean="0">
                <a:solidFill>
                  <a:schemeClr val="tx1"/>
                </a:solidFill>
                <a:effectLst/>
                <a:latin typeface="+mn-lt"/>
                <a:ea typeface="ＭＳ Ｐゴシック" charset="-128"/>
                <a:cs typeface="+mn-cs"/>
              </a:rPr>
              <a:t> on MSNBC</a:t>
            </a:r>
            <a:r>
              <a:rPr lang="en-US" sz="1200" kern="1200" dirty="0" smtClean="0">
                <a:solidFill>
                  <a:schemeClr val="tx1"/>
                </a:solidFill>
                <a:effectLst/>
                <a:latin typeface="+mn-lt"/>
                <a:ea typeface="ＭＳ Ｐゴシック" charset="-128"/>
                <a:cs typeface="+mn-cs"/>
              </a:rPr>
              <a:t>. Or the </a:t>
            </a:r>
            <a:r>
              <a:rPr lang="x-none" sz="1200" kern="1200" smtClean="0">
                <a:solidFill>
                  <a:schemeClr val="tx1"/>
                </a:solidFill>
                <a:effectLst/>
                <a:latin typeface="+mn-lt"/>
                <a:ea typeface="ＭＳ Ｐゴシック" charset="-128"/>
                <a:cs typeface="+mn-cs"/>
              </a:rPr>
              <a:t>product placement might be scripted into an episode</a:t>
            </a:r>
            <a:r>
              <a:rPr lang="en-US" sz="1200" kern="1200" dirty="0" smtClean="0">
                <a:solidFill>
                  <a:schemeClr val="tx1"/>
                </a:solidFill>
                <a:effectLst/>
                <a:latin typeface="+mn-lt"/>
                <a:ea typeface="ＭＳ Ｐゴシック" charset="-128"/>
                <a:cs typeface="+mn-cs"/>
              </a:rPr>
              <a:t>, as when </a:t>
            </a:r>
            <a:r>
              <a:rPr lang="en-US" sz="1200" i="1" kern="1200" dirty="0" smtClean="0">
                <a:solidFill>
                  <a:schemeClr val="tx1"/>
                </a:solidFill>
                <a:effectLst/>
                <a:latin typeface="+mn-lt"/>
                <a:ea typeface="ＭＳ Ｐゴシック" charset="-128"/>
                <a:cs typeface="+mn-cs"/>
              </a:rPr>
              <a:t>Big Bang Theory</a:t>
            </a:r>
            <a:r>
              <a:rPr lang="en-US" sz="1200" kern="1200" dirty="0" smtClean="0">
                <a:solidFill>
                  <a:schemeClr val="tx1"/>
                </a:solidFill>
                <a:effectLst/>
                <a:latin typeface="+mn-lt"/>
                <a:ea typeface="ＭＳ Ｐゴシック" charset="-128"/>
                <a:cs typeface="+mn-cs"/>
              </a:rPr>
              <a:t> character Sheldon Cooper </a:t>
            </a:r>
            <a:r>
              <a:rPr lang="x-none" sz="1200" kern="1200" smtClean="0">
                <a:solidFill>
                  <a:schemeClr val="tx1"/>
                </a:solidFill>
                <a:effectLst/>
                <a:latin typeface="+mn-lt"/>
                <a:ea typeface="ＭＳ Ｐゴシック" charset="-128"/>
                <a:cs typeface="+mn-cs"/>
              </a:rPr>
              <a:t>uses Purell hand sanitizer after putting a live snake in friend’s desk drawer, sp</a:t>
            </a:r>
            <a:r>
              <a:rPr lang="en-US" sz="1200" kern="1200" dirty="0" err="1" smtClean="0">
                <a:solidFill>
                  <a:schemeClr val="tx1"/>
                </a:solidFill>
                <a:effectLst/>
                <a:latin typeface="+mn-lt"/>
                <a:ea typeface="ＭＳ Ｐゴシック" charset="-128"/>
                <a:cs typeface="+mn-cs"/>
              </a:rPr>
              <a:t>i</a:t>
            </a:r>
            <a:r>
              <a:rPr lang="x-none" sz="1200" kern="1200" smtClean="0">
                <a:solidFill>
                  <a:schemeClr val="tx1"/>
                </a:solidFill>
                <a:effectLst/>
                <a:latin typeface="+mn-lt"/>
                <a:ea typeface="ＭＳ Ｐゴシック" charset="-128"/>
                <a:cs typeface="+mn-cs"/>
              </a:rPr>
              <a:t>tting out the </a:t>
            </a:r>
            <a:r>
              <a:rPr lang="en-US" sz="1200" kern="1200" dirty="0" smtClean="0">
                <a:solidFill>
                  <a:schemeClr val="tx1"/>
                </a:solidFill>
                <a:effectLst/>
                <a:latin typeface="+mn-lt"/>
                <a:ea typeface="ＭＳ Ｐゴシック" charset="-128"/>
                <a:cs typeface="+mn-cs"/>
              </a:rPr>
              <a:t>memorable </a:t>
            </a:r>
            <a:r>
              <a:rPr lang="x-none" sz="1200" kern="1200" smtClean="0">
                <a:solidFill>
                  <a:schemeClr val="tx1"/>
                </a:solidFill>
                <a:effectLst/>
                <a:latin typeface="+mn-lt"/>
                <a:ea typeface="ＭＳ Ｐゴシック" charset="-128"/>
                <a:cs typeface="+mn-cs"/>
              </a:rPr>
              <a:t>line, “Oh dear. Oh </a:t>
            </a:r>
            <a:r>
              <a:rPr lang="en-US" sz="1200" kern="1200" dirty="0" smtClean="0">
                <a:solidFill>
                  <a:schemeClr val="tx1"/>
                </a:solidFill>
                <a:effectLst/>
                <a:latin typeface="+mn-lt"/>
                <a:ea typeface="ＭＳ Ｐゴシック" charset="-128"/>
                <a:cs typeface="+mn-cs"/>
              </a:rPr>
              <a:t>dear.</a:t>
            </a:r>
            <a:r>
              <a:rPr lang="x-none" sz="1200" kern="1200" smtClean="0">
                <a:solidFill>
                  <a:schemeClr val="tx1"/>
                </a:solidFill>
                <a:effectLst/>
                <a:latin typeface="+mn-lt"/>
                <a:ea typeface="ＭＳ Ｐゴシック" charset="-128"/>
                <a:cs typeface="+mn-cs"/>
              </a:rPr>
              <a:t> Purell, Purell, Purell, Purell….</a:t>
            </a:r>
            <a:r>
              <a:rPr lang="en-US" sz="1200" kern="1200" dirty="0" smtClean="0">
                <a:solidFill>
                  <a:schemeClr val="tx1"/>
                </a:solidFill>
                <a:effectLst/>
                <a:latin typeface="+mn-lt"/>
                <a:ea typeface="ＭＳ Ｐゴシック" charset="-128"/>
                <a:cs typeface="+mn-cs"/>
              </a:rPr>
              <a:t>” An entire episode of </a:t>
            </a:r>
            <a:r>
              <a:rPr lang="en-US" sz="1200" i="1" kern="1200" dirty="0" smtClean="0">
                <a:solidFill>
                  <a:schemeClr val="tx1"/>
                </a:solidFill>
                <a:effectLst/>
                <a:latin typeface="+mn-lt"/>
                <a:ea typeface="ＭＳ Ｐゴシック" charset="-128"/>
                <a:cs typeface="+mn-cs"/>
              </a:rPr>
              <a:t>The Middle</a:t>
            </a:r>
            <a:r>
              <a:rPr lang="en-US" sz="1200" kern="1200" dirty="0" smtClean="0">
                <a:solidFill>
                  <a:schemeClr val="tx1"/>
                </a:solidFill>
                <a:effectLst/>
                <a:latin typeface="+mn-lt"/>
                <a:ea typeface="ＭＳ Ｐゴシック" charset="-128"/>
                <a:cs typeface="+mn-cs"/>
              </a:rPr>
              <a:t> centered on the show’s Heck family coveting their neighbor’s new VW Passat. Similarly, one memorable</a:t>
            </a:r>
            <a:r>
              <a:rPr lang="x-none" sz="1200" kern="1200" smtClean="0">
                <a:solidFill>
                  <a:schemeClr val="tx1"/>
                </a:solidFill>
                <a:effectLst/>
                <a:latin typeface="+mn-lt"/>
                <a:ea typeface="ＭＳ Ｐゴシック" charset="-128"/>
                <a:cs typeface="+mn-cs"/>
              </a:rPr>
              <a:t> episode of </a:t>
            </a:r>
            <a:r>
              <a:rPr lang="x-none" sz="1200" i="1" kern="1200" smtClean="0">
                <a:solidFill>
                  <a:schemeClr val="tx1"/>
                </a:solidFill>
                <a:effectLst/>
                <a:latin typeface="+mn-lt"/>
                <a:ea typeface="ＭＳ Ｐゴシック" charset="-128"/>
                <a:cs typeface="+mn-cs"/>
              </a:rPr>
              <a:t>Modern Family</a:t>
            </a:r>
            <a:r>
              <a:rPr lang="x-none" sz="1200" kern="1200" smtClean="0">
                <a:solidFill>
                  <a:schemeClr val="tx1"/>
                </a:solidFill>
                <a:effectLst/>
                <a:latin typeface="+mn-lt"/>
                <a:ea typeface="ＭＳ Ｐゴシック" charset="-128"/>
                <a:cs typeface="+mn-cs"/>
              </a:rPr>
              <a:t> </a:t>
            </a:r>
            <a:r>
              <a:rPr lang="en-US" sz="1200" kern="1200" dirty="0" smtClean="0">
                <a:solidFill>
                  <a:schemeClr val="tx1"/>
                </a:solidFill>
                <a:effectLst/>
                <a:latin typeface="+mn-lt"/>
                <a:ea typeface="ＭＳ Ｐゴシック" charset="-128"/>
                <a:cs typeface="+mn-cs"/>
              </a:rPr>
              <a:t>was built around the Dunphy family trying to find</a:t>
            </a:r>
            <a:r>
              <a:rPr lang="x-none" sz="1200" kern="1200" smtClean="0">
                <a:solidFill>
                  <a:schemeClr val="tx1"/>
                </a:solidFill>
                <a:effectLst/>
                <a:latin typeface="+mn-lt"/>
                <a:ea typeface="ＭＳ Ｐゴシック" charset="-128"/>
                <a:cs typeface="+mn-cs"/>
              </a:rPr>
              <a:t> the recently released, hard-to-find Apple iPad </a:t>
            </a:r>
            <a:r>
              <a:rPr lang="en-US" sz="1200" kern="1200" dirty="0" smtClean="0">
                <a:solidFill>
                  <a:schemeClr val="tx1"/>
                </a:solidFill>
                <a:effectLst/>
                <a:latin typeface="+mn-lt"/>
                <a:ea typeface="ＭＳ Ｐゴシック" charset="-128"/>
                <a:cs typeface="+mn-cs"/>
              </a:rPr>
              <a:t>their father, Phil,</a:t>
            </a:r>
            <a:r>
              <a:rPr lang="x-none" sz="1200" kern="1200" smtClean="0">
                <a:solidFill>
                  <a:schemeClr val="tx1"/>
                </a:solidFill>
                <a:effectLst/>
                <a:latin typeface="+mn-lt"/>
                <a:ea typeface="ＭＳ Ｐゴシック" charset="-128"/>
                <a:cs typeface="+mn-cs"/>
              </a:rPr>
              <a:t> coveted as his special birthday present.</a:t>
            </a:r>
            <a:r>
              <a:rPr lang="en-US" sz="1200" kern="1200" dirty="0" smtClean="0">
                <a:solidFill>
                  <a:schemeClr val="tx1"/>
                </a:solidFill>
                <a:effectLst/>
                <a:latin typeface="+mn-lt"/>
                <a:ea typeface="ＭＳ Ｐゴシック" charset="-128"/>
                <a:cs typeface="+mn-cs"/>
              </a:rPr>
              <a:t> Other episodes have featured brands ranging from Oreos to Target to Toyota Prius, all carefully integrated with the show’s theme.</a:t>
            </a:r>
          </a:p>
          <a:p>
            <a:r>
              <a:rPr lang="x-none" sz="1200" kern="1200" smtClean="0">
                <a:solidFill>
                  <a:schemeClr val="tx1"/>
                </a:solidFill>
                <a:effectLst/>
                <a:latin typeface="+mn-lt"/>
                <a:ea typeface="ＭＳ Ｐゴシック" charset="-128"/>
                <a:cs typeface="+mn-cs"/>
              </a:rPr>
              <a:t>Originally created with TV in mind, branded entertainment has spread quickly into other sectors of the entertainment industry. </a:t>
            </a:r>
            <a:r>
              <a:rPr lang="en-US" sz="1200" kern="1200" dirty="0" smtClean="0">
                <a:solidFill>
                  <a:schemeClr val="tx1"/>
                </a:solidFill>
                <a:effectLst/>
                <a:latin typeface="+mn-lt"/>
                <a:ea typeface="ＭＳ Ｐゴシック" charset="-128"/>
                <a:cs typeface="+mn-cs"/>
              </a:rPr>
              <a:t>For example, it </a:t>
            </a:r>
            <a:r>
              <a:rPr lang="x-none" sz="1200" kern="1200" smtClean="0">
                <a:solidFill>
                  <a:schemeClr val="tx1"/>
                </a:solidFill>
                <a:effectLst/>
                <a:latin typeface="+mn-lt"/>
                <a:ea typeface="ＭＳ Ｐゴシック" charset="-128"/>
                <a:cs typeface="+mn-cs"/>
              </a:rPr>
              <a:t>is widely used in movies. Last year’s top 40 films contained 710 identifiable brand placements—</a:t>
            </a:r>
            <a:r>
              <a:rPr lang="x-none" sz="1200" i="1" kern="1200" smtClean="0">
                <a:solidFill>
                  <a:schemeClr val="tx1"/>
                </a:solidFill>
                <a:effectLst/>
                <a:latin typeface="+mn-lt"/>
                <a:ea typeface="ＭＳ Ｐゴシック" charset="-128"/>
                <a:cs typeface="+mn-cs"/>
              </a:rPr>
              <a:t>T</a:t>
            </a:r>
            <a:r>
              <a:rPr lang="en-US" sz="1200" i="1" kern="1200" dirty="0" smtClean="0">
                <a:solidFill>
                  <a:schemeClr val="tx1"/>
                </a:solidFill>
                <a:effectLst/>
                <a:latin typeface="+mn-lt"/>
                <a:ea typeface="ＭＳ Ｐゴシック" charset="-128"/>
                <a:cs typeface="+mn-cs"/>
              </a:rPr>
              <a:t>ransformers: Dark of the Moon</a:t>
            </a:r>
            <a:r>
              <a:rPr lang="x-none" sz="1200" kern="1200" smtClean="0">
                <a:solidFill>
                  <a:schemeClr val="tx1"/>
                </a:solidFill>
                <a:effectLst/>
                <a:latin typeface="+mn-lt"/>
                <a:ea typeface="ＭＳ Ｐゴシック" charset="-128"/>
                <a:cs typeface="+mn-cs"/>
              </a:rPr>
              <a:t> alone had 71 placements. If you look carefully, you’ll also see product placements in video games, comic books, Broadway musicals, and even pop music. For example, in </a:t>
            </a:r>
            <a:r>
              <a:rPr lang="x-none" sz="1200" i="1" kern="1200" smtClean="0">
                <a:solidFill>
                  <a:schemeClr val="tx1"/>
                </a:solidFill>
                <a:effectLst/>
                <a:latin typeface="+mn-lt"/>
                <a:ea typeface="ＭＳ Ｐゴシック" charset="-128"/>
                <a:cs typeface="+mn-cs"/>
              </a:rPr>
              <a:t>Call of Duty: Modern Warfare 3</a:t>
            </a:r>
            <a:r>
              <a:rPr lang="x-none" sz="1200" kern="1200" smtClean="0">
                <a:solidFill>
                  <a:schemeClr val="tx1"/>
                </a:solidFill>
                <a:effectLst/>
                <a:latin typeface="+mn-lt"/>
                <a:ea typeface="ＭＳ Ｐゴシック" charset="-128"/>
                <a:cs typeface="+mn-cs"/>
              </a:rPr>
              <a:t>, a Jeep Wrangler is prominently featured. Chrysler even sells a Call of Duty: MW3 limited edition Jeep Wrangler. </a:t>
            </a:r>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Many companies are even producing their own branded-entertainment. For example, Denny’s sponsors an online video series called </a:t>
            </a:r>
            <a:r>
              <a:rPr lang="en-US" sz="1200" i="1" kern="1200" dirty="0" smtClean="0">
                <a:solidFill>
                  <a:schemeClr val="tx1"/>
                </a:solidFill>
                <a:effectLst/>
                <a:latin typeface="+mn-lt"/>
                <a:ea typeface="ＭＳ Ｐゴシック" charset="-128"/>
                <a:cs typeface="+mn-cs"/>
              </a:rPr>
              <a:t>Always Open </a:t>
            </a:r>
            <a:r>
              <a:rPr lang="en-US" sz="1200" kern="1200" dirty="0" smtClean="0">
                <a:solidFill>
                  <a:schemeClr val="tx1"/>
                </a:solidFill>
                <a:effectLst/>
                <a:latin typeface="+mn-lt"/>
                <a:ea typeface="ＭＳ Ｐゴシック" charset="-128"/>
                <a:cs typeface="+mn-cs"/>
              </a:rPr>
              <a:t>(in line with its “America’s diner is always open” positioning theme), now in its second season. Designed to appeal to 18-25 year olds, the edgy Web series features comedian David Koechner, who engages guest celebrities in unscripted, anything goes conversations filmed at a working Denny’s restaurant. While the show’s content is not blatantly commercial, the host and guest eat Denny’s food during each 3-minute video episode, and Denny’s name appears prominently in the credits. Shown on outlets such as CollegeHumor.com and Denny’s Facebook page, the first season drew more than 6 million views. </a:t>
            </a:r>
          </a:p>
          <a:p>
            <a:r>
              <a:rPr lang="en-US" sz="1200" kern="1200" dirty="0" smtClean="0">
                <a:solidFill>
                  <a:schemeClr val="tx1"/>
                </a:solidFill>
                <a:effectLst/>
                <a:latin typeface="+mn-lt"/>
                <a:ea typeface="ＭＳ Ｐゴシック" charset="-128"/>
                <a:cs typeface="+mn-cs"/>
              </a:rPr>
              <a:t>So, Madison &amp; Vine is now the meeting place for the advertising and entertainment industries. The goal is for brand messages to become a part of the entertainment rather than interrupting it. As advertising agency JWT puts it, “We believe advertising needs to stop </a:t>
            </a:r>
            <a:r>
              <a:rPr lang="en-US" sz="1200" i="1" kern="1200" dirty="0" smtClean="0">
                <a:solidFill>
                  <a:schemeClr val="tx1"/>
                </a:solidFill>
                <a:effectLst/>
                <a:latin typeface="+mn-lt"/>
                <a:ea typeface="ＭＳ Ｐゴシック" charset="-128"/>
                <a:cs typeface="+mn-cs"/>
              </a:rPr>
              <a:t>interrupting</a:t>
            </a:r>
            <a:r>
              <a:rPr lang="en-US" sz="1200" kern="1200" dirty="0" smtClean="0">
                <a:solidFill>
                  <a:schemeClr val="tx1"/>
                </a:solidFill>
                <a:effectLst/>
                <a:latin typeface="+mn-lt"/>
                <a:ea typeface="ＭＳ Ｐゴシック" charset="-128"/>
                <a:cs typeface="+mn-cs"/>
              </a:rPr>
              <a:t> what people are interested in and </a:t>
            </a:r>
            <a:r>
              <a:rPr lang="en-US" sz="1200" i="1" kern="1200" dirty="0" smtClean="0">
                <a:solidFill>
                  <a:schemeClr val="tx1"/>
                </a:solidFill>
                <a:effectLst/>
                <a:latin typeface="+mn-lt"/>
                <a:ea typeface="ＭＳ Ｐゴシック" charset="-128"/>
                <a:cs typeface="+mn-cs"/>
              </a:rPr>
              <a:t>be</a:t>
            </a:r>
            <a:r>
              <a:rPr lang="en-US" sz="1200" kern="1200" dirty="0" smtClean="0">
                <a:solidFill>
                  <a:schemeClr val="tx1"/>
                </a:solidFill>
                <a:effectLst/>
                <a:latin typeface="+mn-lt"/>
                <a:ea typeface="ＭＳ Ｐゴシック" charset="-128"/>
                <a:cs typeface="+mn-cs"/>
              </a:rPr>
              <a:t> what people are interested in.” However, advertisers must be careful that the new intersection itself doesn’t become too congested. With all the new ad formats and product placements, Madison &amp; Vine threatens to create even more of the very clutter that it was designed to break through. At that point, consumers might decide to take yet a different route.</a:t>
            </a:r>
            <a:r>
              <a:rPr lang="en-US" dirty="0" smtClean="0">
                <a:effectLst/>
              </a:rPr>
              <a:t> </a:t>
            </a:r>
            <a:endParaRPr lang="en-US" sz="1200" kern="1200" dirty="0">
              <a:solidFill>
                <a:schemeClr val="tx1"/>
              </a:solidFill>
              <a:effectLst/>
              <a:latin typeface="+mn-lt"/>
              <a:ea typeface="ＭＳ Ｐゴシック" charset="-128"/>
              <a:cs typeface="+mn-cs"/>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7CA6588B-BCBC-4BF1-88D6-18BF1A10714C}"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x-none" sz="1200" b="1" kern="1200" smtClean="0">
                <a:solidFill>
                  <a:schemeClr val="tx1"/>
                </a:solidFill>
                <a:effectLst/>
                <a:latin typeface="+mn-lt"/>
                <a:ea typeface="ＭＳ Ｐゴシック" charset="-128"/>
                <a:cs typeface="+mn-cs"/>
              </a:rPr>
              <a:t>Message Strategy.</a:t>
            </a:r>
            <a:r>
              <a:rPr lang="x-none" sz="1200" kern="1200" smtClean="0">
                <a:solidFill>
                  <a:schemeClr val="tx1"/>
                </a:solidFill>
                <a:effectLst/>
                <a:latin typeface="+mn-lt"/>
                <a:ea typeface="ＭＳ Ｐゴシック" charset="-128"/>
                <a:cs typeface="+mn-cs"/>
              </a:rPr>
              <a:t> The first step in creating effective advertising messages is to plan a </a:t>
            </a:r>
            <a:r>
              <a:rPr lang="x-none" sz="1200" i="1" kern="1200" smtClean="0">
                <a:solidFill>
                  <a:schemeClr val="tx1"/>
                </a:solidFill>
                <a:effectLst/>
                <a:latin typeface="+mn-lt"/>
                <a:ea typeface="ＭＳ Ｐゴシック" charset="-128"/>
                <a:cs typeface="+mn-cs"/>
              </a:rPr>
              <a:t>message strategy</a:t>
            </a:r>
            <a:r>
              <a:rPr lang="x-none" sz="1200" kern="1200" smtClean="0">
                <a:solidFill>
                  <a:schemeClr val="tx1"/>
                </a:solidFill>
                <a:effectLst/>
                <a:latin typeface="+mn-lt"/>
                <a:ea typeface="ＭＳ Ｐゴシック" charset="-128"/>
                <a:cs typeface="+mn-cs"/>
              </a:rPr>
              <a:t>—the general message that will be communicated to consumers. The purpose of advertising is to get consumers to think about or react to the product or company in a certain way. People will react only if they believe they will benefit from doing so. Thus, developing an effective message strategy begins with identifying customer </a:t>
            </a:r>
            <a:r>
              <a:rPr lang="x-none" sz="1200" i="1" kern="1200" smtClean="0">
                <a:solidFill>
                  <a:schemeClr val="tx1"/>
                </a:solidFill>
                <a:effectLst/>
                <a:latin typeface="+mn-lt"/>
                <a:ea typeface="ＭＳ Ｐゴシック" charset="-128"/>
                <a:cs typeface="+mn-cs"/>
              </a:rPr>
              <a:t>benefits</a:t>
            </a:r>
            <a:r>
              <a:rPr lang="x-none" sz="1200" kern="1200" smtClean="0">
                <a:solidFill>
                  <a:schemeClr val="tx1"/>
                </a:solidFill>
                <a:effectLst/>
                <a:latin typeface="+mn-lt"/>
                <a:ea typeface="ＭＳ Ｐゴシック" charset="-128"/>
                <a:cs typeface="+mn-cs"/>
              </a:rPr>
              <a:t> that can be used as advertising appeals. Ideally, the message strategy will follow directly from the company’s broader positioning and customer value </a:t>
            </a:r>
            <a:r>
              <a:rPr lang="en-US" sz="1200" kern="1200" dirty="0" smtClean="0">
                <a:solidFill>
                  <a:schemeClr val="tx1"/>
                </a:solidFill>
                <a:effectLst/>
                <a:latin typeface="+mn-lt"/>
                <a:ea typeface="ＭＳ Ｐゴシック" charset="-128"/>
                <a:cs typeface="+mn-cs"/>
              </a:rPr>
              <a:t>creation </a:t>
            </a:r>
            <a:r>
              <a:rPr lang="x-none" sz="1200" kern="1200" smtClean="0">
                <a:solidFill>
                  <a:schemeClr val="tx1"/>
                </a:solidFill>
                <a:effectLst/>
                <a:latin typeface="+mn-lt"/>
                <a:ea typeface="ＭＳ Ｐゴシック" charset="-128"/>
                <a:cs typeface="+mn-cs"/>
              </a:rPr>
              <a:t>strategies. </a:t>
            </a:r>
            <a:endParaRPr lang="en-US" sz="1200" kern="1200" dirty="0" smtClean="0">
              <a:solidFill>
                <a:schemeClr val="tx1"/>
              </a:solidFill>
              <a:effectLst/>
              <a:latin typeface="+mn-lt"/>
              <a:ea typeface="ＭＳ Ｐゴシック" charset="-128"/>
              <a:cs typeface="+mn-cs"/>
            </a:endParaRPr>
          </a:p>
          <a:p>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3D8A9029-F4EB-4664-8AA0-B8F1E57472A5}"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x-none" sz="1200" kern="1200" smtClean="0">
                <a:solidFill>
                  <a:schemeClr val="tx1"/>
                </a:solidFill>
                <a:effectLst/>
                <a:latin typeface="+mn-lt"/>
                <a:ea typeface="ＭＳ Ｐゴシック" charset="-128"/>
                <a:cs typeface="+mn-cs"/>
              </a:rPr>
              <a:t>Message strategy statements tend to be plain, straightforward outlines of benefits and positioning points that the advertiser wants to stress. The advertiser must next develop a compelling </a:t>
            </a:r>
            <a:r>
              <a:rPr lang="x-none" sz="1200" b="1" kern="1200" smtClean="0">
                <a:solidFill>
                  <a:schemeClr val="tx1"/>
                </a:solidFill>
                <a:effectLst/>
                <a:latin typeface="+mn-lt"/>
                <a:ea typeface="ＭＳ Ｐゴシック" charset="-128"/>
                <a:cs typeface="+mn-cs"/>
              </a:rPr>
              <a:t>creative concept</a:t>
            </a:r>
            <a:r>
              <a:rPr lang="x-none" sz="1200" kern="1200" smtClean="0">
                <a:solidFill>
                  <a:schemeClr val="tx1"/>
                </a:solidFill>
                <a:effectLst/>
                <a:latin typeface="+mn-lt"/>
                <a:ea typeface="ＭＳ Ｐゴシック" charset="-128"/>
                <a:cs typeface="+mn-cs"/>
              </a:rPr>
              <a:t>—or </a:t>
            </a:r>
            <a:r>
              <a:rPr lang="x-none" sz="1200" i="1" kern="1200" smtClean="0">
                <a:solidFill>
                  <a:schemeClr val="tx1"/>
                </a:solidFill>
                <a:effectLst/>
                <a:latin typeface="+mn-lt"/>
                <a:ea typeface="ＭＳ Ｐゴシック" charset="-128"/>
                <a:cs typeface="+mn-cs"/>
              </a:rPr>
              <a:t>big idea</a:t>
            </a:r>
            <a:r>
              <a:rPr lang="x-none" sz="1200" kern="1200" smtClean="0">
                <a:solidFill>
                  <a:schemeClr val="tx1"/>
                </a:solidFill>
                <a:effectLst/>
                <a:latin typeface="+mn-lt"/>
                <a:ea typeface="ＭＳ Ｐゴシック" charset="-128"/>
                <a:cs typeface="+mn-cs"/>
              </a:rPr>
              <a:t>—that will bring the message strategy to life in a distinctive and memorable way. At this stage, simple message ideas become great ad campaigns. Usually, a copywriter and an art director will team up to generate many creative concepts, hoping that one of these concepts will turn out to be the big idea. The creative concept may emerge as a visualization, a phrase, or a combination of the two.</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The creative concept will guide the choice of specific appeals to be used in an advertising campaign. </a:t>
            </a:r>
            <a:r>
              <a:rPr lang="x-none" sz="1200" i="1" kern="1200" smtClean="0">
                <a:solidFill>
                  <a:schemeClr val="tx1"/>
                </a:solidFill>
                <a:effectLst/>
                <a:latin typeface="+mn-lt"/>
                <a:ea typeface="ＭＳ Ｐゴシック" charset="-128"/>
                <a:cs typeface="+mn-cs"/>
              </a:rPr>
              <a:t>Advertising appeals</a:t>
            </a:r>
            <a:r>
              <a:rPr lang="x-none" sz="1200" kern="1200" smtClean="0">
                <a:solidFill>
                  <a:schemeClr val="tx1"/>
                </a:solidFill>
                <a:effectLst/>
                <a:latin typeface="+mn-lt"/>
                <a:ea typeface="ＭＳ Ｐゴシック" charset="-128"/>
                <a:cs typeface="+mn-cs"/>
              </a:rPr>
              <a:t> should have three characteristics. First, they should be </a:t>
            </a:r>
            <a:r>
              <a:rPr lang="x-none" sz="1200" i="1" kern="1200" smtClean="0">
                <a:solidFill>
                  <a:schemeClr val="tx1"/>
                </a:solidFill>
                <a:effectLst/>
                <a:latin typeface="+mn-lt"/>
                <a:ea typeface="ＭＳ Ｐゴシック" charset="-128"/>
                <a:cs typeface="+mn-cs"/>
              </a:rPr>
              <a:t>meaningful</a:t>
            </a:r>
            <a:r>
              <a:rPr lang="x-none" sz="1200" kern="1200" smtClean="0">
                <a:solidFill>
                  <a:schemeClr val="tx1"/>
                </a:solidFill>
                <a:effectLst/>
                <a:latin typeface="+mn-lt"/>
                <a:ea typeface="ＭＳ Ｐゴシック" charset="-128"/>
                <a:cs typeface="+mn-cs"/>
              </a:rPr>
              <a:t>, pointing out benefits that make the product more desirable or interesting to consumers. Second, appeals must be </a:t>
            </a:r>
            <a:r>
              <a:rPr lang="x-none" sz="1200" i="1" kern="1200" smtClean="0">
                <a:solidFill>
                  <a:schemeClr val="tx1"/>
                </a:solidFill>
                <a:effectLst/>
                <a:latin typeface="+mn-lt"/>
                <a:ea typeface="ＭＳ Ｐゴシック" charset="-128"/>
                <a:cs typeface="+mn-cs"/>
              </a:rPr>
              <a:t>believable</a:t>
            </a:r>
            <a:r>
              <a:rPr lang="x-none" sz="1200" kern="1200" smtClean="0">
                <a:solidFill>
                  <a:schemeClr val="tx1"/>
                </a:solidFill>
                <a:effectLst/>
                <a:latin typeface="+mn-lt"/>
                <a:ea typeface="ＭＳ Ｐゴシック" charset="-128"/>
                <a:cs typeface="+mn-cs"/>
              </a:rPr>
              <a:t>. Consumers must believe that the product or service will deliver the promised benefits. </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However, the most meaningful and believable benefits may not be the best ones to feature. Appeals should also be </a:t>
            </a:r>
            <a:r>
              <a:rPr lang="x-none" sz="1200" i="1" kern="1200" smtClean="0">
                <a:solidFill>
                  <a:schemeClr val="tx1"/>
                </a:solidFill>
                <a:effectLst/>
                <a:latin typeface="+mn-lt"/>
                <a:ea typeface="ＭＳ Ｐゴシック" charset="-128"/>
                <a:cs typeface="+mn-cs"/>
              </a:rPr>
              <a:t>distinctive</a:t>
            </a:r>
            <a:r>
              <a:rPr lang="x-none" sz="1200" kern="1200" smtClean="0">
                <a:solidFill>
                  <a:schemeClr val="tx1"/>
                </a:solidFill>
                <a:effectLst/>
                <a:latin typeface="+mn-lt"/>
                <a:ea typeface="ＭＳ Ｐゴシック" charset="-128"/>
                <a:cs typeface="+mn-cs"/>
              </a:rPr>
              <a:t>. They should tell how the product is better than competing brands. For example, the most meaningful benefit of owning a wristwatch is that it keeps accurate time, yet few watch ads feature this benefit. Instead, based on the distinctive benefits they offer, watch advertisers might select any of a number of advertising themes. For years, Timex has been the affordable watch</a:t>
            </a:r>
            <a:r>
              <a:rPr lang="en-US" sz="1200" kern="1200" dirty="0" smtClean="0">
                <a:solidFill>
                  <a:schemeClr val="tx1"/>
                </a:solidFill>
                <a:effectLst/>
                <a:latin typeface="+mn-lt"/>
                <a:ea typeface="ＭＳ Ｐゴシック" charset="-128"/>
                <a:cs typeface="+mn-cs"/>
              </a:rPr>
              <a:t> that “takes a licking and keeps on ticking.” </a:t>
            </a:r>
            <a:r>
              <a:rPr lang="x-none" sz="1200" kern="1200" smtClean="0">
                <a:solidFill>
                  <a:schemeClr val="tx1"/>
                </a:solidFill>
                <a:effectLst/>
                <a:latin typeface="+mn-lt"/>
                <a:ea typeface="ＭＳ Ｐゴシック" charset="-128"/>
                <a:cs typeface="+mn-cs"/>
              </a:rPr>
              <a:t>Similarly, Rolex ads never talk about keeping time. Instead, they talk about the brand’s “obsession with perfection” and the fact that “Rolex has been the preeminent symbol of performance and prestige for more than a century.”</a:t>
            </a:r>
            <a:endParaRPr lang="en-US" sz="1200" kern="1200" dirty="0" smtClean="0">
              <a:solidFill>
                <a:schemeClr val="tx1"/>
              </a:solidFill>
              <a:effectLst/>
              <a:latin typeface="+mn-lt"/>
              <a:ea typeface="ＭＳ Ｐゴシック" charset="-128"/>
              <a:cs typeface="+mn-cs"/>
            </a:endParaRPr>
          </a:p>
          <a:p>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C1BE6E40-7FEA-4C5F-9505-3BE398856E8F}"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mn-cs"/>
              </a:rPr>
              <a:t>Message Execution.</a:t>
            </a:r>
            <a:r>
              <a:rPr lang="en-US" sz="1200" kern="1200" dirty="0" smtClean="0">
                <a:solidFill>
                  <a:schemeClr val="tx1"/>
                </a:solidFill>
                <a:effectLst/>
                <a:latin typeface="+mn-lt"/>
                <a:ea typeface="ＭＳ Ｐゴシック" charset="-128"/>
                <a:cs typeface="+mn-cs"/>
              </a:rPr>
              <a:t> The advertiser now must turn the big idea into an actual ad execution that will capture the target market’s attention and interest. The creative team must find the best approach, style, tone, words, and format for executing the message.</a:t>
            </a: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30492E83-67E2-4EF4-B5A1-31B4C0A0AA85}"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x-none" sz="1200" kern="1200" smtClean="0">
                <a:solidFill>
                  <a:schemeClr val="tx1"/>
                </a:solidFill>
                <a:effectLst/>
                <a:latin typeface="+mn-lt"/>
                <a:ea typeface="ＭＳ Ｐゴシック" charset="-128"/>
                <a:cs typeface="+mn-cs"/>
              </a:rPr>
              <a:t>The message can be presented in various </a:t>
            </a:r>
            <a:r>
              <a:rPr lang="x-none" sz="1200" b="1" kern="1200" smtClean="0">
                <a:solidFill>
                  <a:schemeClr val="tx1"/>
                </a:solidFill>
                <a:effectLst/>
                <a:latin typeface="+mn-lt"/>
                <a:ea typeface="ＭＳ Ｐゴシック" charset="-128"/>
                <a:cs typeface="+mn-cs"/>
              </a:rPr>
              <a:t>execution styles</a:t>
            </a:r>
            <a:r>
              <a:rPr lang="x-none" sz="1200" kern="1200" smtClean="0">
                <a:solidFill>
                  <a:schemeClr val="tx1"/>
                </a:solidFill>
                <a:effectLst/>
                <a:latin typeface="+mn-lt"/>
                <a:ea typeface="ＭＳ Ｐゴシック" charset="-128"/>
                <a:cs typeface="+mn-cs"/>
              </a:rPr>
              <a:t>, such as the following:</a:t>
            </a:r>
            <a:endParaRPr lang="en-US" sz="1200" kern="1200" dirty="0" smtClean="0">
              <a:solidFill>
                <a:schemeClr val="tx1"/>
              </a:solidFill>
              <a:effectLst/>
              <a:latin typeface="+mn-lt"/>
              <a:ea typeface="ＭＳ Ｐゴシック" charset="-128"/>
              <a:cs typeface="+mn-cs"/>
            </a:endParaRPr>
          </a:p>
          <a:p>
            <a:pPr lvl="0"/>
            <a:r>
              <a:rPr lang="en-US" sz="1200" i="1" kern="1200" dirty="0" smtClean="0">
                <a:solidFill>
                  <a:schemeClr val="tx1"/>
                </a:solidFill>
                <a:effectLst/>
                <a:latin typeface="+mn-lt"/>
                <a:ea typeface="ＭＳ Ｐゴシック" charset="-128"/>
                <a:cs typeface="+mn-cs"/>
              </a:rPr>
              <a:t>Slice of life:</a:t>
            </a:r>
            <a:r>
              <a:rPr lang="en-US" sz="1200" kern="1200" dirty="0" smtClean="0">
                <a:solidFill>
                  <a:schemeClr val="tx1"/>
                </a:solidFill>
                <a:effectLst/>
                <a:latin typeface="+mn-lt"/>
                <a:ea typeface="ＭＳ Ｐゴシック" charset="-128"/>
                <a:cs typeface="+mn-cs"/>
              </a:rPr>
              <a:t> This style shows one or more “typical” people using the product in a normal setting. For example, a Silk Soymilk “Rise and Shine” ad shows a young professional starting the day with a healthier breakfast and high hopes.</a:t>
            </a:r>
          </a:p>
          <a:p>
            <a:pPr lvl="0"/>
            <a:r>
              <a:rPr lang="en-US" sz="1200" i="1" kern="1200" dirty="0" smtClean="0">
                <a:solidFill>
                  <a:schemeClr val="tx1"/>
                </a:solidFill>
                <a:effectLst/>
                <a:latin typeface="+mn-lt"/>
                <a:ea typeface="ＭＳ Ｐゴシック" charset="-128"/>
                <a:cs typeface="+mn-cs"/>
              </a:rPr>
              <a:t>Lifestyle:</a:t>
            </a:r>
            <a:r>
              <a:rPr lang="en-US" sz="1200" kern="1200" dirty="0" smtClean="0">
                <a:solidFill>
                  <a:schemeClr val="tx1"/>
                </a:solidFill>
                <a:effectLst/>
                <a:latin typeface="+mn-lt"/>
                <a:ea typeface="ＭＳ Ｐゴシック" charset="-128"/>
                <a:cs typeface="+mn-cs"/>
              </a:rPr>
              <a:t> This style shows how a product fits in with a particular lifestyle. For example, an ad for Athleta active wear shows a woman in a complex yoga pose and states: “If your body is your temple, build it one piece at a time.”</a:t>
            </a:r>
          </a:p>
          <a:p>
            <a:pPr lvl="0"/>
            <a:r>
              <a:rPr lang="en-US" sz="1200" i="1" kern="1200" dirty="0" smtClean="0">
                <a:solidFill>
                  <a:schemeClr val="tx1"/>
                </a:solidFill>
                <a:effectLst/>
                <a:latin typeface="+mn-lt"/>
                <a:ea typeface="ＭＳ Ｐゴシック" charset="-128"/>
                <a:cs typeface="+mn-cs"/>
              </a:rPr>
              <a:t>Fantasy:</a:t>
            </a:r>
            <a:r>
              <a:rPr lang="en-US" sz="1200" kern="1200" dirty="0" smtClean="0">
                <a:solidFill>
                  <a:schemeClr val="tx1"/>
                </a:solidFill>
                <a:effectLst/>
                <a:latin typeface="+mn-lt"/>
                <a:ea typeface="ＭＳ Ｐゴシック" charset="-128"/>
                <a:cs typeface="+mn-cs"/>
              </a:rPr>
              <a:t> This style creates a fantasy around the product or its use. For example, recent IKEA ads show consumers creating fanciful room designs with IKEA furniture, such as “a bedroom for a queen made by Bree and her sister, designed by IKEA.” </a:t>
            </a:r>
          </a:p>
          <a:p>
            <a:pPr lvl="0"/>
            <a:r>
              <a:rPr lang="en-US" sz="1200" i="1" kern="1200" dirty="0" smtClean="0">
                <a:solidFill>
                  <a:schemeClr val="tx1"/>
                </a:solidFill>
                <a:effectLst/>
                <a:latin typeface="+mn-lt"/>
                <a:ea typeface="ＭＳ Ｐゴシック" charset="-128"/>
                <a:cs typeface="+mn-cs"/>
              </a:rPr>
              <a:t>Mood or image:</a:t>
            </a:r>
            <a:r>
              <a:rPr lang="en-US" sz="1200" kern="1200" dirty="0" smtClean="0">
                <a:solidFill>
                  <a:schemeClr val="tx1"/>
                </a:solidFill>
                <a:effectLst/>
                <a:latin typeface="+mn-lt"/>
                <a:ea typeface="ＭＳ Ｐゴシック" charset="-128"/>
                <a:cs typeface="+mn-cs"/>
              </a:rPr>
              <a:t> This style builds a mood or image around the product or service, such as beauty, love, intrigue, or serenity. Few claims are made about the product or service except through suggestion. For example, a Nestlé Toll House ad shows a daughter hugging her mother after surprising her with an unexpected weekend home from college. The mother responds, “So I baked her the cookies she’s loved since she was little.”</a:t>
            </a:r>
          </a:p>
          <a:p>
            <a:pPr lvl="0"/>
            <a:r>
              <a:rPr lang="en-US" sz="1200" i="1" kern="1200" dirty="0" smtClean="0">
                <a:solidFill>
                  <a:schemeClr val="tx1"/>
                </a:solidFill>
                <a:effectLst/>
                <a:latin typeface="+mn-lt"/>
                <a:ea typeface="ＭＳ Ｐゴシック" charset="-128"/>
                <a:cs typeface="+mn-cs"/>
              </a:rPr>
              <a:t>Musical:</a:t>
            </a:r>
            <a:r>
              <a:rPr lang="en-US" sz="1200" kern="1200" dirty="0" smtClean="0">
                <a:solidFill>
                  <a:schemeClr val="tx1"/>
                </a:solidFill>
                <a:effectLst/>
                <a:latin typeface="+mn-lt"/>
                <a:ea typeface="ＭＳ Ｐゴシック" charset="-128"/>
                <a:cs typeface="+mn-cs"/>
              </a:rPr>
              <a:t> This style shows people or cartoon characters singing about the product. For example, Chevrolet recently ran a two-minute-long TV commercial featuring most of the cast of the TV show </a:t>
            </a:r>
            <a:r>
              <a:rPr lang="en-US" sz="1200" i="1" kern="1200" dirty="0" smtClean="0">
                <a:solidFill>
                  <a:schemeClr val="tx1"/>
                </a:solidFill>
                <a:effectLst/>
                <a:latin typeface="+mn-lt"/>
                <a:ea typeface="ＭＳ Ｐゴシック" charset="-128"/>
                <a:cs typeface="+mn-cs"/>
              </a:rPr>
              <a:t>Glee</a:t>
            </a:r>
            <a:r>
              <a:rPr lang="en-US" sz="1200" kern="1200" dirty="0" smtClean="0">
                <a:solidFill>
                  <a:schemeClr val="tx1"/>
                </a:solidFill>
                <a:effectLst/>
                <a:latin typeface="+mn-lt"/>
                <a:ea typeface="ＭＳ Ｐゴシック" charset="-128"/>
                <a:cs typeface="+mn-cs"/>
              </a:rPr>
              <a:t> in an elaborate production number set to the 1950s brand jingle, “See the U.S.A. in Your Chevrolet.” </a:t>
            </a:r>
          </a:p>
          <a:p>
            <a:pPr lvl="0"/>
            <a:r>
              <a:rPr lang="en-US" sz="1200" i="1" kern="1200" dirty="0" smtClean="0">
                <a:solidFill>
                  <a:schemeClr val="tx1"/>
                </a:solidFill>
                <a:effectLst/>
                <a:latin typeface="+mn-lt"/>
                <a:ea typeface="ＭＳ Ｐゴシック" charset="-128"/>
                <a:cs typeface="+mn-cs"/>
              </a:rPr>
              <a:t>Personality symbol:</a:t>
            </a:r>
            <a:r>
              <a:rPr lang="en-US" sz="1200" kern="1200" dirty="0" smtClean="0">
                <a:solidFill>
                  <a:schemeClr val="tx1"/>
                </a:solidFill>
                <a:effectLst/>
                <a:latin typeface="+mn-lt"/>
                <a:ea typeface="ＭＳ Ｐゴシック" charset="-128"/>
                <a:cs typeface="+mn-cs"/>
              </a:rPr>
              <a:t> This style creates a character that represents the product. The character might be animated (Mr. Clean, the GEICO Gecko, or the Zappos Zappets) or real (perky Progressive Insurance spokeswoman Flo, the E*TRADE babies, Ronald McDonald).</a:t>
            </a:r>
          </a:p>
          <a:p>
            <a:pPr lvl="0"/>
            <a:r>
              <a:rPr lang="en-US" sz="1200" i="1" kern="1200" dirty="0" smtClean="0">
                <a:solidFill>
                  <a:schemeClr val="tx1"/>
                </a:solidFill>
                <a:effectLst/>
                <a:latin typeface="+mn-lt"/>
                <a:ea typeface="ＭＳ Ｐゴシック" charset="-128"/>
                <a:cs typeface="+mn-cs"/>
              </a:rPr>
              <a:t>Technical expertise:</a:t>
            </a:r>
            <a:r>
              <a:rPr lang="en-US" sz="1200" kern="1200" dirty="0" smtClean="0">
                <a:solidFill>
                  <a:schemeClr val="tx1"/>
                </a:solidFill>
                <a:effectLst/>
                <a:latin typeface="+mn-lt"/>
                <a:ea typeface="ＭＳ Ｐゴシック" charset="-128"/>
                <a:cs typeface="+mn-cs"/>
              </a:rPr>
              <a:t> This style shows the company’s expertise in making the product. Thus, natural foods maker Kashi shows its buyers carefully selecting ingredients for its products, and Jim Koch of the Boston Beer Company tells about his many years of experience in brewing Samuel Adams beer.</a:t>
            </a:r>
          </a:p>
          <a:p>
            <a:pPr lvl="0"/>
            <a:r>
              <a:rPr lang="en-US" sz="1200" i="1" kern="1200" dirty="0" smtClean="0">
                <a:solidFill>
                  <a:schemeClr val="tx1"/>
                </a:solidFill>
                <a:effectLst/>
                <a:latin typeface="+mn-lt"/>
                <a:ea typeface="ＭＳ Ｐゴシック" charset="-128"/>
                <a:cs typeface="+mn-cs"/>
              </a:rPr>
              <a:t>Scientific evidence:</a:t>
            </a:r>
            <a:r>
              <a:rPr lang="en-US" sz="1200" kern="1200" dirty="0" smtClean="0">
                <a:solidFill>
                  <a:schemeClr val="tx1"/>
                </a:solidFill>
                <a:effectLst/>
                <a:latin typeface="+mn-lt"/>
                <a:ea typeface="ＭＳ Ｐゴシック" charset="-128"/>
                <a:cs typeface="+mn-cs"/>
              </a:rPr>
              <a:t> This style presents survey or scientific evidence that the brand is better or better liked than one or more other brands. For years, Crest toothpaste has used scientific evidence to convince buyers that Crest is better than other brands at fighting cavities.</a:t>
            </a:r>
          </a:p>
          <a:p>
            <a:r>
              <a:rPr lang="en-US" sz="1200" i="1" kern="1200" dirty="0" smtClean="0">
                <a:solidFill>
                  <a:schemeClr val="tx1"/>
                </a:solidFill>
                <a:effectLst/>
                <a:latin typeface="+mn-lt"/>
                <a:ea typeface="ＭＳ Ｐゴシック" charset="-128"/>
                <a:cs typeface="+mn-cs"/>
              </a:rPr>
              <a:t>Testimonial evidence or endorsement:</a:t>
            </a:r>
            <a:r>
              <a:rPr lang="en-US" sz="1200" kern="1200" dirty="0" smtClean="0">
                <a:solidFill>
                  <a:schemeClr val="tx1"/>
                </a:solidFill>
                <a:effectLst/>
                <a:latin typeface="+mn-lt"/>
                <a:ea typeface="ＭＳ Ｐゴシック" charset="-128"/>
                <a:cs typeface="+mn-cs"/>
              </a:rPr>
              <a:t> This style features a highly believable or likable source endorsing the product. It could be ordinary people saying how much they like a given product. For example, Subway’s spokesman Jared is a customer who lost 245 pounds on a diet of Subway sandwiches. Or it might be a celebrity presenting the product. </a:t>
            </a: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889163B5-DC85-40AC-9177-C56026EA36A0}"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x-none" sz="1200" kern="1200" smtClean="0">
                <a:solidFill>
                  <a:schemeClr val="tx1"/>
                </a:solidFill>
                <a:effectLst/>
                <a:latin typeface="+mn-lt"/>
                <a:ea typeface="ＭＳ Ｐゴシック" charset="-128"/>
                <a:cs typeface="+mn-cs"/>
              </a:rPr>
              <a:t>The advertiser also must choose a </a:t>
            </a:r>
            <a:r>
              <a:rPr lang="x-none" sz="1200" i="1" kern="1200" smtClean="0">
                <a:solidFill>
                  <a:schemeClr val="tx1"/>
                </a:solidFill>
                <a:effectLst/>
                <a:latin typeface="+mn-lt"/>
                <a:ea typeface="ＭＳ Ｐゴシック" charset="-128"/>
                <a:cs typeface="+mn-cs"/>
              </a:rPr>
              <a:t>tone</a:t>
            </a:r>
            <a:r>
              <a:rPr lang="x-none" sz="1200" kern="1200" smtClean="0">
                <a:solidFill>
                  <a:schemeClr val="tx1"/>
                </a:solidFill>
                <a:effectLst/>
                <a:latin typeface="+mn-lt"/>
                <a:ea typeface="ＭＳ Ｐゴシック" charset="-128"/>
                <a:cs typeface="+mn-cs"/>
              </a:rPr>
              <a:t> for the ad. </a:t>
            </a:r>
            <a:r>
              <a:rPr lang="en-US" sz="1200" kern="1200" dirty="0" smtClean="0">
                <a:solidFill>
                  <a:schemeClr val="tx1"/>
                </a:solidFill>
                <a:effectLst/>
                <a:latin typeface="+mn-lt"/>
                <a:ea typeface="ＭＳ Ｐゴシック" charset="-128"/>
                <a:cs typeface="+mn-cs"/>
              </a:rPr>
              <a:t>For example, </a:t>
            </a:r>
            <a:r>
              <a:rPr lang="x-none" sz="1200" kern="1200" smtClean="0">
                <a:solidFill>
                  <a:schemeClr val="tx1"/>
                </a:solidFill>
                <a:effectLst/>
                <a:latin typeface="+mn-lt"/>
                <a:ea typeface="ＭＳ Ｐゴシック" charset="-128"/>
                <a:cs typeface="+mn-cs"/>
              </a:rPr>
              <a:t>P&amp;G always uses a positive tone: Its ads say something very positive about its products. Other advertisers now use edgy humor to break through the commercial clutter. Bud Light commercials are famous for this.</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The advertiser must use memorable and attention-getting </a:t>
            </a:r>
            <a:r>
              <a:rPr lang="x-none" sz="1200" i="1" kern="1200" smtClean="0">
                <a:solidFill>
                  <a:schemeClr val="tx1"/>
                </a:solidFill>
                <a:effectLst/>
                <a:latin typeface="+mn-lt"/>
                <a:ea typeface="ＭＳ Ｐゴシック" charset="-128"/>
                <a:cs typeface="+mn-cs"/>
              </a:rPr>
              <a:t>words</a:t>
            </a:r>
            <a:r>
              <a:rPr lang="x-none" sz="1200" kern="1200" smtClean="0">
                <a:solidFill>
                  <a:schemeClr val="tx1"/>
                </a:solidFill>
                <a:effectLst/>
                <a:latin typeface="+mn-lt"/>
                <a:ea typeface="ＭＳ Ｐゴシック" charset="-128"/>
                <a:cs typeface="+mn-cs"/>
              </a:rPr>
              <a:t> in the ad. For example, rather than claiming simply that its laundry detergent is “superconcentrated,” Method asks customers</a:t>
            </a:r>
            <a:r>
              <a:rPr lang="en-US" sz="1200" kern="1200" dirty="0" smtClean="0">
                <a:solidFill>
                  <a:schemeClr val="tx1"/>
                </a:solidFill>
                <a:effectLst/>
                <a:latin typeface="+mn-lt"/>
                <a:ea typeface="ＭＳ Ｐゴシック" charset="-128"/>
                <a:cs typeface="+mn-cs"/>
              </a:rPr>
              <a:t>, </a:t>
            </a:r>
            <a:r>
              <a:rPr lang="x-none" sz="1200" kern="1200" smtClean="0">
                <a:solidFill>
                  <a:schemeClr val="tx1"/>
                </a:solidFill>
                <a:effectLst/>
                <a:latin typeface="+mn-lt"/>
                <a:ea typeface="ＭＳ Ｐゴシック" charset="-128"/>
                <a:cs typeface="+mn-cs"/>
              </a:rPr>
              <a:t>“Are you jug addicted?” The solution: “Our patent-pending formula that’s so fricken’ concentrated, 50 loads fits in a teeny bottle. . . . With our help, you can get off the jugs and get clean.”</a:t>
            </a:r>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Finally, </a:t>
            </a:r>
            <a:r>
              <a:rPr lang="en-US" sz="1200" i="1" kern="1200" dirty="0" smtClean="0">
                <a:solidFill>
                  <a:schemeClr val="tx1"/>
                </a:solidFill>
                <a:effectLst/>
                <a:latin typeface="+mn-lt"/>
                <a:ea typeface="ＭＳ Ｐゴシック" charset="-128"/>
                <a:cs typeface="+mn-cs"/>
              </a:rPr>
              <a:t>format</a:t>
            </a:r>
            <a:r>
              <a:rPr lang="en-US" sz="1200" kern="1200" dirty="0" smtClean="0">
                <a:solidFill>
                  <a:schemeClr val="tx1"/>
                </a:solidFill>
                <a:effectLst/>
                <a:latin typeface="+mn-lt"/>
                <a:ea typeface="ＭＳ Ｐゴシック" charset="-128"/>
                <a:cs typeface="+mn-cs"/>
              </a:rPr>
              <a:t> elements make a difference in an ad’s impact as well as in its cost. A small change in an ad’s design can make a big difference in its effect. In a print ad, the </a:t>
            </a:r>
            <a:r>
              <a:rPr lang="en-US" sz="1200" i="1" kern="1200" dirty="0" smtClean="0">
                <a:solidFill>
                  <a:schemeClr val="tx1"/>
                </a:solidFill>
                <a:effectLst/>
                <a:latin typeface="+mn-lt"/>
                <a:ea typeface="ＭＳ Ｐゴシック" charset="-128"/>
                <a:cs typeface="+mn-cs"/>
              </a:rPr>
              <a:t>illustration</a:t>
            </a:r>
            <a:r>
              <a:rPr lang="en-US" sz="1200" kern="1200" dirty="0" smtClean="0">
                <a:solidFill>
                  <a:schemeClr val="tx1"/>
                </a:solidFill>
                <a:effectLst/>
                <a:latin typeface="+mn-lt"/>
                <a:ea typeface="ＭＳ Ｐゴシック" charset="-128"/>
                <a:cs typeface="+mn-cs"/>
              </a:rPr>
              <a:t> is the first thing the reader notices—it must be strong enough to draw attention. Next, the </a:t>
            </a:r>
            <a:r>
              <a:rPr lang="en-US" sz="1200" i="1" kern="1200" dirty="0" smtClean="0">
                <a:solidFill>
                  <a:schemeClr val="tx1"/>
                </a:solidFill>
                <a:effectLst/>
                <a:latin typeface="+mn-lt"/>
                <a:ea typeface="ＭＳ Ｐゴシック" charset="-128"/>
                <a:cs typeface="+mn-cs"/>
              </a:rPr>
              <a:t>headline</a:t>
            </a:r>
            <a:r>
              <a:rPr lang="en-US" sz="1200" kern="1200" dirty="0" smtClean="0">
                <a:solidFill>
                  <a:schemeClr val="tx1"/>
                </a:solidFill>
                <a:effectLst/>
                <a:latin typeface="+mn-lt"/>
                <a:ea typeface="ＭＳ Ｐゴシック" charset="-128"/>
                <a:cs typeface="+mn-cs"/>
              </a:rPr>
              <a:t> must effectively entice the right people to read the copy. Finally, the </a:t>
            </a:r>
            <a:r>
              <a:rPr lang="en-US" sz="1200" i="1" kern="1200" dirty="0" smtClean="0">
                <a:solidFill>
                  <a:schemeClr val="tx1"/>
                </a:solidFill>
                <a:effectLst/>
                <a:latin typeface="+mn-lt"/>
                <a:ea typeface="ＭＳ Ｐゴシック" charset="-128"/>
                <a:cs typeface="+mn-cs"/>
              </a:rPr>
              <a:t>copy</a:t>
            </a:r>
            <a:r>
              <a:rPr lang="en-US" sz="1200" kern="1200" dirty="0" smtClean="0">
                <a:solidFill>
                  <a:schemeClr val="tx1"/>
                </a:solidFill>
                <a:effectLst/>
                <a:latin typeface="+mn-lt"/>
                <a:ea typeface="ＭＳ Ｐゴシック" charset="-128"/>
                <a:cs typeface="+mn-cs"/>
              </a:rPr>
              <a:t>—the main block of text in the ad—must be simple but strong and convincing. Moreover, these three elements must effectively work </a:t>
            </a:r>
            <a:r>
              <a:rPr lang="en-US" sz="1200" i="1" kern="1200" dirty="0" smtClean="0">
                <a:solidFill>
                  <a:schemeClr val="tx1"/>
                </a:solidFill>
                <a:effectLst/>
                <a:latin typeface="+mn-lt"/>
                <a:ea typeface="ＭＳ Ｐゴシック" charset="-128"/>
                <a:cs typeface="+mn-cs"/>
              </a:rPr>
              <a:t>together</a:t>
            </a:r>
            <a:r>
              <a:rPr lang="en-US" sz="1200" kern="1200" dirty="0" smtClean="0">
                <a:solidFill>
                  <a:schemeClr val="tx1"/>
                </a:solidFill>
                <a:effectLst/>
                <a:latin typeface="+mn-lt"/>
                <a:ea typeface="ＭＳ Ｐゴシック" charset="-128"/>
                <a:cs typeface="+mn-cs"/>
              </a:rPr>
              <a:t> to persuasively present customer value. However, novel formats can help an ad stand out from the clutter.</a:t>
            </a: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a:lstStyle/>
          <a:p>
            <a:fld id="{BC296C04-0A1D-4C90-BAF0-3F7B767227A8}"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mn-cs"/>
              </a:rPr>
              <a:t>Consumer-Generated Messages</a:t>
            </a:r>
            <a:r>
              <a:rPr lang="en-US" sz="1200" b="1" i="1" kern="1200" dirty="0" smtClean="0">
                <a:solidFill>
                  <a:schemeClr val="tx1"/>
                </a:solidFill>
                <a:effectLst/>
                <a:latin typeface="+mn-lt"/>
                <a:ea typeface="ＭＳ Ｐゴシック" charset="-128"/>
                <a:cs typeface="+mn-cs"/>
              </a:rPr>
              <a:t>.</a:t>
            </a:r>
            <a:r>
              <a:rPr lang="en-US" sz="1200" kern="1200" dirty="0" smtClean="0">
                <a:solidFill>
                  <a:schemeClr val="tx1"/>
                </a:solidFill>
                <a:effectLst/>
                <a:latin typeface="+mn-lt"/>
                <a:ea typeface="ＭＳ Ｐゴシック" charset="-128"/>
                <a:cs typeface="+mn-cs"/>
              </a:rPr>
              <a:t> Taking advantage of today’s interactive technologies, many companies are now tapping consumers for message ideas or actual ads. They are searching existing video sites, setting up their own sites, and sponsoring ad-creation contests and other promotions. Sometimes the results are outstanding; sometimes they are forgettable. If done well, however, user-generated content can incorporate the voice of the customer into brand messages and generate greater consumer brand involvement</a:t>
            </a:r>
          </a:p>
          <a:p>
            <a:r>
              <a:rPr lang="en-US" sz="1200" kern="1200" dirty="0" smtClean="0">
                <a:solidFill>
                  <a:schemeClr val="tx1"/>
                </a:solidFill>
                <a:effectLst/>
                <a:latin typeface="+mn-lt"/>
                <a:ea typeface="ＭＳ Ｐゴシック" charset="-128"/>
                <a:cs typeface="+mn-cs"/>
              </a:rPr>
              <a:t>Many brands hold contests that invite consumers to submit ad message ideas and videos.</a:t>
            </a:r>
          </a:p>
          <a:p>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Discussion Question: Ask</a:t>
            </a:r>
            <a:r>
              <a:rPr lang="en-US" sz="1200" kern="1200" baseline="0" dirty="0" smtClean="0">
                <a:solidFill>
                  <a:schemeClr val="tx1"/>
                </a:solidFill>
                <a:effectLst/>
                <a:latin typeface="+mn-lt"/>
                <a:ea typeface="ＭＳ Ｐゴシック" charset="-128"/>
                <a:cs typeface="+mn-cs"/>
              </a:rPr>
              <a:t> the students to give examples of contests they have participated in. </a:t>
            </a:r>
            <a:endParaRPr lang="en-US" sz="1200" kern="1200" dirty="0" smtClean="0">
              <a:solidFill>
                <a:schemeClr val="tx1"/>
              </a:solidFill>
              <a:effectLst/>
              <a:latin typeface="+mn-lt"/>
              <a:ea typeface="ＭＳ Ｐゴシック" charset="-128"/>
              <a:cs typeface="+mn-cs"/>
            </a:endParaRPr>
          </a:p>
          <a:p>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As many big companies have learned, ads made by amateurs can be . . . well, pretty amateurish. If done well, however, consumer-generated advertising efforts can produce new creative ideas and fresh perspectives on the brand from consumers who actually experience it. Such campaigns can boost consumer involvement and get consumers talking and thinking about a brand and its value to them. “For those willing to give up control and trust the wisdom of the crowd,” says one analyst, “collaboration on … marketing campaigns can bear amazing results.”</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a:lstStyle/>
          <a:p>
            <a:fld id="{6F901504-4568-4817-A6CF-7529250A93EE}"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sz="1200" b="1" i="1" kern="1200" dirty="0" smtClean="0">
                <a:solidFill>
                  <a:schemeClr val="tx1"/>
                </a:solidFill>
                <a:effectLst/>
                <a:latin typeface="+mn-lt"/>
                <a:ea typeface="ＭＳ Ｐゴシック" charset="-128"/>
                <a:cs typeface="+mn-cs"/>
              </a:rPr>
              <a:t>Selecting Advertising Media</a:t>
            </a:r>
          </a:p>
          <a:p>
            <a:r>
              <a:rPr lang="x-none" sz="1200" kern="1200" smtClean="0">
                <a:solidFill>
                  <a:schemeClr val="tx1"/>
                </a:solidFill>
                <a:effectLst/>
                <a:latin typeface="+mn-lt"/>
                <a:ea typeface="ＭＳ Ｐゴシック" charset="-128"/>
                <a:cs typeface="+mn-cs"/>
              </a:rPr>
              <a:t>The major steps in </a:t>
            </a:r>
            <a:r>
              <a:rPr lang="x-none" sz="1200" b="1" kern="1200" smtClean="0">
                <a:solidFill>
                  <a:schemeClr val="tx1"/>
                </a:solidFill>
                <a:effectLst/>
                <a:latin typeface="+mn-lt"/>
                <a:ea typeface="ＭＳ Ｐゴシック" charset="-128"/>
                <a:cs typeface="+mn-cs"/>
              </a:rPr>
              <a:t>advertising media</a:t>
            </a:r>
            <a:r>
              <a:rPr lang="x-none" sz="1200" kern="1200" smtClean="0">
                <a:solidFill>
                  <a:schemeClr val="tx1"/>
                </a:solidFill>
                <a:effectLst/>
                <a:latin typeface="+mn-lt"/>
                <a:ea typeface="ＭＳ Ｐゴシック" charset="-128"/>
                <a:cs typeface="+mn-cs"/>
              </a:rPr>
              <a:t> selection are (1) determining on </a:t>
            </a:r>
            <a:r>
              <a:rPr lang="x-none" sz="1200" i="1" kern="1200" smtClean="0">
                <a:solidFill>
                  <a:schemeClr val="tx1"/>
                </a:solidFill>
                <a:effectLst/>
                <a:latin typeface="+mn-lt"/>
                <a:ea typeface="ＭＳ Ｐゴシック" charset="-128"/>
                <a:cs typeface="+mn-cs"/>
              </a:rPr>
              <a:t>reach</a:t>
            </a:r>
            <a:r>
              <a:rPr lang="x-none" sz="1200" kern="1200" smtClean="0">
                <a:solidFill>
                  <a:schemeClr val="tx1"/>
                </a:solidFill>
                <a:effectLst/>
                <a:latin typeface="+mn-lt"/>
                <a:ea typeface="ＭＳ Ｐゴシック" charset="-128"/>
                <a:cs typeface="+mn-cs"/>
              </a:rPr>
              <a:t>, </a:t>
            </a:r>
            <a:r>
              <a:rPr lang="x-none" sz="1200" i="1" kern="1200" smtClean="0">
                <a:solidFill>
                  <a:schemeClr val="tx1"/>
                </a:solidFill>
                <a:effectLst/>
                <a:latin typeface="+mn-lt"/>
                <a:ea typeface="ＭＳ Ｐゴシック" charset="-128"/>
                <a:cs typeface="+mn-cs"/>
              </a:rPr>
              <a:t>frequency</a:t>
            </a:r>
            <a:r>
              <a:rPr lang="x-none" sz="1200" kern="1200" smtClean="0">
                <a:solidFill>
                  <a:schemeClr val="tx1"/>
                </a:solidFill>
                <a:effectLst/>
                <a:latin typeface="+mn-lt"/>
                <a:ea typeface="ＭＳ Ｐゴシック" charset="-128"/>
                <a:cs typeface="+mn-cs"/>
              </a:rPr>
              <a:t>, and </a:t>
            </a:r>
            <a:r>
              <a:rPr lang="x-none" sz="1200" i="1" kern="1200" smtClean="0">
                <a:solidFill>
                  <a:schemeClr val="tx1"/>
                </a:solidFill>
                <a:effectLst/>
                <a:latin typeface="+mn-lt"/>
                <a:ea typeface="ＭＳ Ｐゴシック" charset="-128"/>
                <a:cs typeface="+mn-cs"/>
              </a:rPr>
              <a:t>impact</a:t>
            </a:r>
            <a:r>
              <a:rPr lang="x-none" sz="1200" kern="1200" smtClean="0">
                <a:solidFill>
                  <a:schemeClr val="tx1"/>
                </a:solidFill>
                <a:effectLst/>
                <a:latin typeface="+mn-lt"/>
                <a:ea typeface="ＭＳ Ｐゴシック" charset="-128"/>
                <a:cs typeface="+mn-cs"/>
              </a:rPr>
              <a:t>; (2) choosing among major </a:t>
            </a:r>
            <a:r>
              <a:rPr lang="x-none" sz="1200" i="1" kern="1200" smtClean="0">
                <a:solidFill>
                  <a:schemeClr val="tx1"/>
                </a:solidFill>
                <a:effectLst/>
                <a:latin typeface="+mn-lt"/>
                <a:ea typeface="ＭＳ Ｐゴシック" charset="-128"/>
                <a:cs typeface="+mn-cs"/>
              </a:rPr>
              <a:t>media types</a:t>
            </a:r>
            <a:r>
              <a:rPr lang="x-none" sz="1200" kern="1200" smtClean="0">
                <a:solidFill>
                  <a:schemeClr val="tx1"/>
                </a:solidFill>
                <a:effectLst/>
                <a:latin typeface="+mn-lt"/>
                <a:ea typeface="ＭＳ Ｐゴシック" charset="-128"/>
                <a:cs typeface="+mn-cs"/>
              </a:rPr>
              <a:t>; (3) selecting specific </a:t>
            </a:r>
            <a:r>
              <a:rPr lang="x-none" sz="1200" i="1" kern="1200" smtClean="0">
                <a:solidFill>
                  <a:schemeClr val="tx1"/>
                </a:solidFill>
                <a:effectLst/>
                <a:latin typeface="+mn-lt"/>
                <a:ea typeface="ＭＳ Ｐゴシック" charset="-128"/>
                <a:cs typeface="+mn-cs"/>
              </a:rPr>
              <a:t>media vehicles</a:t>
            </a:r>
            <a:r>
              <a:rPr lang="x-none" sz="1200" kern="1200" smtClean="0">
                <a:solidFill>
                  <a:schemeClr val="tx1"/>
                </a:solidFill>
                <a:effectLst/>
                <a:latin typeface="+mn-lt"/>
                <a:ea typeface="ＭＳ Ｐゴシック" charset="-128"/>
                <a:cs typeface="+mn-cs"/>
              </a:rPr>
              <a:t>; and (4) choosing </a:t>
            </a:r>
            <a:r>
              <a:rPr lang="x-none" sz="1200" i="1" kern="1200" smtClean="0">
                <a:solidFill>
                  <a:schemeClr val="tx1"/>
                </a:solidFill>
                <a:effectLst/>
                <a:latin typeface="+mn-lt"/>
                <a:ea typeface="ＭＳ Ｐゴシック" charset="-128"/>
                <a:cs typeface="+mn-cs"/>
              </a:rPr>
              <a:t>media timing</a:t>
            </a:r>
            <a:r>
              <a:rPr lang="x-none" sz="1200" kern="1200" smtClean="0">
                <a:solidFill>
                  <a:schemeClr val="tx1"/>
                </a:solidFill>
                <a:effectLst/>
                <a:latin typeface="+mn-lt"/>
                <a:ea typeface="ＭＳ Ｐゴシック" charset="-128"/>
                <a:cs typeface="+mn-cs"/>
              </a:rPr>
              <a:t>.</a:t>
            </a:r>
            <a:endParaRPr lang="en-US" sz="1200" kern="1200" dirty="0" smtClean="0">
              <a:solidFill>
                <a:schemeClr val="tx1"/>
              </a:solidFill>
              <a:effectLst/>
              <a:latin typeface="+mn-lt"/>
              <a:ea typeface="ＭＳ Ｐゴシック" charset="-128"/>
              <a:cs typeface="+mn-cs"/>
            </a:endParaRPr>
          </a:p>
          <a:p>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43AFBF96-6E40-448A-9D88-ADE84AF395D0}"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xfrm>
            <a:off x="609600" y="4419600"/>
            <a:ext cx="5486400" cy="4114800"/>
          </a:xfrm>
          <a:noFill/>
        </p:spPr>
        <p:txBody>
          <a:bodyPr>
            <a:normAutofit fontScale="70000" lnSpcReduction="20000"/>
          </a:bodyPr>
          <a:lstStyle/>
          <a:p>
            <a:r>
              <a:rPr lang="x-none" sz="1200" b="1" kern="1200" smtClean="0">
                <a:solidFill>
                  <a:schemeClr val="tx1"/>
                </a:solidFill>
                <a:effectLst/>
                <a:latin typeface="+mn-lt"/>
                <a:ea typeface="ＭＳ Ｐゴシック" charset="-128"/>
                <a:cs typeface="+mn-cs"/>
              </a:rPr>
              <a:t>Determining Reach, Frequency, and Impact.</a:t>
            </a:r>
            <a:r>
              <a:rPr lang="x-none" sz="1200" kern="1200" smtClean="0">
                <a:solidFill>
                  <a:schemeClr val="tx1"/>
                </a:solidFill>
                <a:effectLst/>
                <a:latin typeface="+mn-lt"/>
                <a:ea typeface="ＭＳ Ｐゴシック" charset="-128"/>
                <a:cs typeface="+mn-cs"/>
              </a:rPr>
              <a:t> To select media, the advertiser must determine the reach and frequency needed to achieve the advertising objectives. </a:t>
            </a:r>
            <a:r>
              <a:rPr lang="x-none" sz="1200" i="1" kern="1200" smtClean="0">
                <a:solidFill>
                  <a:schemeClr val="tx1"/>
                </a:solidFill>
                <a:effectLst/>
                <a:latin typeface="+mn-lt"/>
                <a:ea typeface="ＭＳ Ｐゴシック" charset="-128"/>
                <a:cs typeface="+mn-cs"/>
              </a:rPr>
              <a:t>Reach</a:t>
            </a:r>
            <a:r>
              <a:rPr lang="x-none" sz="1200" kern="1200" smtClean="0">
                <a:solidFill>
                  <a:schemeClr val="tx1"/>
                </a:solidFill>
                <a:effectLst/>
                <a:latin typeface="+mn-lt"/>
                <a:ea typeface="ＭＳ Ｐゴシック" charset="-128"/>
                <a:cs typeface="+mn-cs"/>
              </a:rPr>
              <a:t> is a measure of the </a:t>
            </a:r>
            <a:r>
              <a:rPr lang="x-none" sz="1200" i="1" kern="1200" smtClean="0">
                <a:solidFill>
                  <a:schemeClr val="tx1"/>
                </a:solidFill>
                <a:effectLst/>
                <a:latin typeface="+mn-lt"/>
                <a:ea typeface="ＭＳ Ｐゴシック" charset="-128"/>
                <a:cs typeface="+mn-cs"/>
              </a:rPr>
              <a:t>percentage</a:t>
            </a:r>
            <a:r>
              <a:rPr lang="x-none" sz="1200" kern="1200" smtClean="0">
                <a:solidFill>
                  <a:schemeClr val="tx1"/>
                </a:solidFill>
                <a:effectLst/>
                <a:latin typeface="+mn-lt"/>
                <a:ea typeface="ＭＳ Ｐゴシック" charset="-128"/>
                <a:cs typeface="+mn-cs"/>
              </a:rPr>
              <a:t> of people in the target market who are exposed to the ad campaign during a given period of time. For example, the advertiser might try to reach 70 percent of the target market during the first three months of the campaign. </a:t>
            </a:r>
            <a:r>
              <a:rPr lang="x-none" sz="1200" i="1" kern="1200" smtClean="0">
                <a:solidFill>
                  <a:schemeClr val="tx1"/>
                </a:solidFill>
                <a:effectLst/>
                <a:latin typeface="+mn-lt"/>
                <a:ea typeface="ＭＳ Ｐゴシック" charset="-128"/>
                <a:cs typeface="+mn-cs"/>
              </a:rPr>
              <a:t>Frequency</a:t>
            </a:r>
            <a:r>
              <a:rPr lang="x-none" sz="1200" kern="1200" smtClean="0">
                <a:solidFill>
                  <a:schemeClr val="tx1"/>
                </a:solidFill>
                <a:effectLst/>
                <a:latin typeface="+mn-lt"/>
                <a:ea typeface="ＭＳ Ｐゴシック" charset="-128"/>
                <a:cs typeface="+mn-cs"/>
              </a:rPr>
              <a:t> is a measure of how many </a:t>
            </a:r>
            <a:r>
              <a:rPr lang="x-none" sz="1200" i="1" kern="1200" smtClean="0">
                <a:solidFill>
                  <a:schemeClr val="tx1"/>
                </a:solidFill>
                <a:effectLst/>
                <a:latin typeface="+mn-lt"/>
                <a:ea typeface="ＭＳ Ｐゴシック" charset="-128"/>
                <a:cs typeface="+mn-cs"/>
              </a:rPr>
              <a:t>times</a:t>
            </a:r>
            <a:r>
              <a:rPr lang="x-none" sz="1200" kern="1200" smtClean="0">
                <a:solidFill>
                  <a:schemeClr val="tx1"/>
                </a:solidFill>
                <a:effectLst/>
                <a:latin typeface="+mn-lt"/>
                <a:ea typeface="ＭＳ Ｐゴシック" charset="-128"/>
                <a:cs typeface="+mn-cs"/>
              </a:rPr>
              <a:t> the average person in the target market is exposed to the message. For example, the advertiser might want an average exposure frequency of three.</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But advertisers want to do more than just reach a given number of consumers a specific number of times. The advertiser also must determine the desired </a:t>
            </a:r>
            <a:r>
              <a:rPr lang="x-none" sz="1200" i="1" kern="1200" smtClean="0">
                <a:solidFill>
                  <a:schemeClr val="tx1"/>
                </a:solidFill>
                <a:effectLst/>
                <a:latin typeface="+mn-lt"/>
                <a:ea typeface="ＭＳ Ｐゴシック" charset="-128"/>
                <a:cs typeface="+mn-cs"/>
              </a:rPr>
              <a:t>media impact</a:t>
            </a:r>
            <a:r>
              <a:rPr lang="x-none" sz="1200" kern="1200" smtClean="0">
                <a:solidFill>
                  <a:schemeClr val="tx1"/>
                </a:solidFill>
                <a:effectLst/>
                <a:latin typeface="+mn-lt"/>
                <a:ea typeface="ＭＳ Ｐゴシック" charset="-128"/>
                <a:cs typeface="+mn-cs"/>
              </a:rPr>
              <a:t>—the </a:t>
            </a:r>
            <a:r>
              <a:rPr lang="x-none" sz="1200" i="1" kern="1200" smtClean="0">
                <a:solidFill>
                  <a:schemeClr val="tx1"/>
                </a:solidFill>
                <a:effectLst/>
                <a:latin typeface="+mn-lt"/>
                <a:ea typeface="ＭＳ Ｐゴシック" charset="-128"/>
                <a:cs typeface="+mn-cs"/>
              </a:rPr>
              <a:t>qualitative value</a:t>
            </a:r>
            <a:r>
              <a:rPr lang="x-none" sz="1200" kern="1200" smtClean="0">
                <a:solidFill>
                  <a:schemeClr val="tx1"/>
                </a:solidFill>
                <a:effectLst/>
                <a:latin typeface="+mn-lt"/>
                <a:ea typeface="ＭＳ Ｐゴシック" charset="-128"/>
                <a:cs typeface="+mn-cs"/>
              </a:rPr>
              <a:t> of message exposure through a given medium. For example, the same message in one magazine (say, </a:t>
            </a:r>
            <a:r>
              <a:rPr lang="x-none" sz="1200" i="1" kern="1200" smtClean="0">
                <a:solidFill>
                  <a:schemeClr val="tx1"/>
                </a:solidFill>
                <a:effectLst/>
                <a:latin typeface="+mn-lt"/>
                <a:ea typeface="ＭＳ Ｐゴシック" charset="-128"/>
                <a:cs typeface="+mn-cs"/>
              </a:rPr>
              <a:t>Newsweek</a:t>
            </a:r>
            <a:r>
              <a:rPr lang="x-none" sz="1200" kern="1200" smtClean="0">
                <a:solidFill>
                  <a:schemeClr val="tx1"/>
                </a:solidFill>
                <a:effectLst/>
                <a:latin typeface="+mn-lt"/>
                <a:ea typeface="ＭＳ Ｐゴシック" charset="-128"/>
                <a:cs typeface="+mn-cs"/>
              </a:rPr>
              <a:t>) may be more believable than in another (say, the </a:t>
            </a:r>
            <a:r>
              <a:rPr lang="x-none" sz="1200" i="1" kern="1200" smtClean="0">
                <a:solidFill>
                  <a:schemeClr val="tx1"/>
                </a:solidFill>
                <a:effectLst/>
                <a:latin typeface="+mn-lt"/>
                <a:ea typeface="ＭＳ Ｐゴシック" charset="-128"/>
                <a:cs typeface="+mn-cs"/>
              </a:rPr>
              <a:t>National Enquirer</a:t>
            </a:r>
            <a:r>
              <a:rPr lang="x-none" sz="1200" kern="1200" smtClean="0">
                <a:solidFill>
                  <a:schemeClr val="tx1"/>
                </a:solidFill>
                <a:effectLst/>
                <a:latin typeface="+mn-lt"/>
                <a:ea typeface="ＭＳ Ｐゴシック" charset="-128"/>
                <a:cs typeface="+mn-cs"/>
              </a:rPr>
              <a:t>). For products that need to be demonstrated, messages on television </a:t>
            </a:r>
            <a:r>
              <a:rPr lang="en-US" sz="1200" kern="1200" dirty="0" smtClean="0">
                <a:solidFill>
                  <a:schemeClr val="tx1"/>
                </a:solidFill>
                <a:effectLst/>
                <a:latin typeface="+mn-lt"/>
                <a:ea typeface="ＭＳ Ｐゴシック" charset="-128"/>
                <a:cs typeface="+mn-cs"/>
              </a:rPr>
              <a:t>or in an online video </a:t>
            </a:r>
            <a:r>
              <a:rPr lang="x-none" sz="1200" kern="1200" smtClean="0">
                <a:solidFill>
                  <a:schemeClr val="tx1"/>
                </a:solidFill>
                <a:effectLst/>
                <a:latin typeface="+mn-lt"/>
                <a:ea typeface="ＭＳ Ｐゴシック" charset="-128"/>
                <a:cs typeface="+mn-cs"/>
              </a:rPr>
              <a:t>may have more impact than messages on radio because </a:t>
            </a:r>
            <a:r>
              <a:rPr lang="en-US" sz="1200" kern="1200" dirty="0" smtClean="0">
                <a:solidFill>
                  <a:schemeClr val="tx1"/>
                </a:solidFill>
                <a:effectLst/>
                <a:latin typeface="+mn-lt"/>
                <a:ea typeface="ＭＳ Ｐゴシック" charset="-128"/>
                <a:cs typeface="+mn-cs"/>
              </a:rPr>
              <a:t>they </a:t>
            </a:r>
            <a:r>
              <a:rPr lang="x-none" sz="1200" kern="1200" smtClean="0">
                <a:solidFill>
                  <a:schemeClr val="tx1"/>
                </a:solidFill>
                <a:effectLst/>
                <a:latin typeface="+mn-lt"/>
                <a:ea typeface="ＭＳ Ｐゴシック" charset="-128"/>
                <a:cs typeface="+mn-cs"/>
              </a:rPr>
              <a:t>use sight</a:t>
            </a:r>
            <a:r>
              <a:rPr lang="en-US" sz="1200" kern="1200" dirty="0" smtClean="0">
                <a:solidFill>
                  <a:schemeClr val="tx1"/>
                </a:solidFill>
                <a:effectLst/>
                <a:latin typeface="+mn-lt"/>
                <a:ea typeface="ＭＳ Ｐゴシック" charset="-128"/>
                <a:cs typeface="+mn-cs"/>
              </a:rPr>
              <a:t>, motion, </a:t>
            </a:r>
            <a:r>
              <a:rPr lang="x-none" sz="1200" i="1" kern="1200" smtClean="0">
                <a:solidFill>
                  <a:schemeClr val="tx1"/>
                </a:solidFill>
                <a:effectLst/>
                <a:latin typeface="+mn-lt"/>
                <a:ea typeface="ＭＳ Ｐゴシック" charset="-128"/>
                <a:cs typeface="+mn-cs"/>
              </a:rPr>
              <a:t>and</a:t>
            </a:r>
            <a:r>
              <a:rPr lang="x-none" sz="1200" kern="1200" smtClean="0">
                <a:solidFill>
                  <a:schemeClr val="tx1"/>
                </a:solidFill>
                <a:effectLst/>
                <a:latin typeface="+mn-lt"/>
                <a:ea typeface="ＭＳ Ｐゴシック" charset="-128"/>
                <a:cs typeface="+mn-cs"/>
              </a:rPr>
              <a:t> sound. Products for which consumers provide input on design or features might be better promoted at an interactive </a:t>
            </a:r>
            <a:r>
              <a:rPr lang="en-US" sz="1200" kern="1200" dirty="0" smtClean="0">
                <a:solidFill>
                  <a:schemeClr val="tx1"/>
                </a:solidFill>
                <a:effectLst/>
                <a:latin typeface="+mn-lt"/>
                <a:ea typeface="ＭＳ Ｐゴシック" charset="-128"/>
                <a:cs typeface="+mn-cs"/>
              </a:rPr>
              <a:t>website</a:t>
            </a:r>
            <a:r>
              <a:rPr lang="x-none" sz="1200" kern="1200" smtClean="0">
                <a:solidFill>
                  <a:schemeClr val="tx1"/>
                </a:solidFill>
                <a:effectLst/>
                <a:latin typeface="+mn-lt"/>
                <a:ea typeface="ＭＳ Ｐゴシック" charset="-128"/>
                <a:cs typeface="+mn-cs"/>
              </a:rPr>
              <a:t> than in a direct mailing.</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More generally, the advertiser wants to choose media that will </a:t>
            </a:r>
            <a:r>
              <a:rPr lang="x-none" sz="1200" i="1" kern="1200" smtClean="0">
                <a:solidFill>
                  <a:schemeClr val="tx1"/>
                </a:solidFill>
                <a:effectLst/>
                <a:latin typeface="+mn-lt"/>
                <a:ea typeface="ＭＳ Ｐゴシック" charset="-128"/>
                <a:cs typeface="+mn-cs"/>
              </a:rPr>
              <a:t>engage</a:t>
            </a:r>
            <a:r>
              <a:rPr lang="x-none" sz="1200" kern="1200" smtClean="0">
                <a:solidFill>
                  <a:schemeClr val="tx1"/>
                </a:solidFill>
                <a:effectLst/>
                <a:latin typeface="+mn-lt"/>
                <a:ea typeface="ＭＳ Ｐゴシック" charset="-128"/>
                <a:cs typeface="+mn-cs"/>
              </a:rPr>
              <a:t> consumers rather than simply reach them. In any medium, how relevant ad </a:t>
            </a:r>
            <a:r>
              <a:rPr lang="en-US" sz="1200" kern="1200" dirty="0" smtClean="0">
                <a:solidFill>
                  <a:schemeClr val="tx1"/>
                </a:solidFill>
                <a:effectLst/>
                <a:latin typeface="+mn-lt"/>
                <a:ea typeface="ＭＳ Ｐゴシック" charset="-128"/>
                <a:cs typeface="+mn-cs"/>
              </a:rPr>
              <a:t>content </a:t>
            </a:r>
            <a:r>
              <a:rPr lang="x-none" sz="1200" kern="1200" smtClean="0">
                <a:solidFill>
                  <a:schemeClr val="tx1"/>
                </a:solidFill>
                <a:effectLst/>
                <a:latin typeface="+mn-lt"/>
                <a:ea typeface="ＭＳ Ｐゴシック" charset="-128"/>
                <a:cs typeface="+mn-cs"/>
              </a:rPr>
              <a:t>is for its audience is often much more important than how many people it reaches. For example, in an effort to make every advertising dollar count, Ford has recently been selecting TV programs based on viewer engagement ratings:</a:t>
            </a:r>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Ford had little apparent reason to advertise on the Discovery Channel’s </a:t>
            </a:r>
            <a:r>
              <a:rPr lang="en-US" sz="1200" i="1" kern="1200" dirty="0" smtClean="0">
                <a:solidFill>
                  <a:schemeClr val="tx1"/>
                </a:solidFill>
                <a:effectLst/>
                <a:latin typeface="+mn-lt"/>
                <a:ea typeface="ＭＳ Ｐゴシック" charset="-128"/>
                <a:cs typeface="+mn-cs"/>
              </a:rPr>
              <a:t>Dirty Jobs</a:t>
            </a:r>
            <a:r>
              <a:rPr lang="en-US" sz="1200" kern="1200" dirty="0" smtClean="0">
                <a:solidFill>
                  <a:schemeClr val="tx1"/>
                </a:solidFill>
                <a:effectLst/>
                <a:latin typeface="+mn-lt"/>
                <a:ea typeface="ＭＳ Ｐゴシック" charset="-128"/>
                <a:cs typeface="+mn-cs"/>
              </a:rPr>
              <a:t> series, which stars Mike Rowe. The show delivers puny Nielsen ratings. But when engagement metrics were applied to the program, the viewers most deeply absorbed in the show turned out to be truck-buying men between the ages of 18 and 49—a ripe demographic for Ford. That prompted Ford to advertise heavily and hire Rowe to appear in highly successful Web videos demonstrating the durability of the F-Series pickup.</a:t>
            </a:r>
          </a:p>
          <a:p>
            <a:r>
              <a:rPr lang="x-none" sz="1200" kern="1200" smtClean="0">
                <a:solidFill>
                  <a:schemeClr val="tx1"/>
                </a:solidFill>
                <a:effectLst/>
                <a:latin typeface="+mn-lt"/>
                <a:ea typeface="ＭＳ Ｐゴシック" charset="-128"/>
                <a:cs typeface="+mn-cs"/>
              </a:rPr>
              <a:t>Although Nielsen is beginning to measure the levels of television </a:t>
            </a:r>
            <a:r>
              <a:rPr lang="x-none" sz="1200" i="1" kern="1200" smtClean="0">
                <a:solidFill>
                  <a:schemeClr val="tx1"/>
                </a:solidFill>
                <a:effectLst/>
                <a:latin typeface="+mn-lt"/>
                <a:ea typeface="ＭＳ Ｐゴシック" charset="-128"/>
                <a:cs typeface="+mn-cs"/>
              </a:rPr>
              <a:t>media engagement</a:t>
            </a:r>
            <a:r>
              <a:rPr lang="x-none" sz="1200" kern="1200" smtClean="0">
                <a:solidFill>
                  <a:schemeClr val="tx1"/>
                </a:solidFill>
                <a:effectLst/>
                <a:latin typeface="+mn-lt"/>
                <a:ea typeface="ＭＳ Ｐゴシック" charset="-128"/>
                <a:cs typeface="+mn-cs"/>
              </a:rPr>
              <a:t>, such measures are hard to come by for most media. Current media measures are things such as ratings, readership, listenership, and click-through rates. However, engagement happens inside the consumer. Notes one expert, “Just measuring the number of eyeballs in front of a television set is hard enough without trying to measure the intensity of those eyeballs doing the viewing.” Still, marketers need to know how customers connect with an ad and brand idea as a part of the broader brand relationship.</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Engaged consumers are more likely to act upon brand messages and even share them with others. Thus, rather than simply tracking </a:t>
            </a:r>
            <a:r>
              <a:rPr lang="x-none" sz="1200" i="1" kern="1200" smtClean="0">
                <a:solidFill>
                  <a:schemeClr val="tx1"/>
                </a:solidFill>
                <a:effectLst/>
                <a:latin typeface="+mn-lt"/>
                <a:ea typeface="ＭＳ Ｐゴシック" charset="-128"/>
                <a:cs typeface="+mn-cs"/>
              </a:rPr>
              <a:t>consumer impressions</a:t>
            </a:r>
            <a:r>
              <a:rPr lang="x-none" sz="1200" kern="1200" smtClean="0">
                <a:solidFill>
                  <a:schemeClr val="tx1"/>
                </a:solidFill>
                <a:effectLst/>
                <a:latin typeface="+mn-lt"/>
                <a:ea typeface="ＭＳ Ｐゴシック" charset="-128"/>
                <a:cs typeface="+mn-cs"/>
              </a:rPr>
              <a:t> for a media placement—how many people see, hear, or read an ad—Coca-Cola now also tracks the </a:t>
            </a:r>
            <a:r>
              <a:rPr lang="x-none" sz="1200" i="1" kern="1200" smtClean="0">
                <a:solidFill>
                  <a:schemeClr val="tx1"/>
                </a:solidFill>
                <a:effectLst/>
                <a:latin typeface="+mn-lt"/>
                <a:ea typeface="ＭＳ Ｐゴシック" charset="-128"/>
                <a:cs typeface="+mn-cs"/>
              </a:rPr>
              <a:t>consumer expressions</a:t>
            </a:r>
            <a:r>
              <a:rPr lang="x-none" sz="1200" kern="1200" smtClean="0">
                <a:solidFill>
                  <a:schemeClr val="tx1"/>
                </a:solidFill>
                <a:effectLst/>
                <a:latin typeface="+mn-lt"/>
                <a:ea typeface="ＭＳ Ｐゴシック" charset="-128"/>
                <a:cs typeface="+mn-cs"/>
              </a:rPr>
              <a:t> that result, such as a comment, a “like,” uploading a photo or video, or passing content onto their networks. Today’s empowered consumers often generate more messages about a brand tha</a:t>
            </a:r>
            <a:r>
              <a:rPr lang="en-US" sz="1200" kern="1200" dirty="0" smtClean="0">
                <a:solidFill>
                  <a:schemeClr val="tx1"/>
                </a:solidFill>
                <a:effectLst/>
                <a:latin typeface="+mn-lt"/>
                <a:ea typeface="ＭＳ Ｐゴシック" charset="-128"/>
                <a:cs typeface="+mn-cs"/>
              </a:rPr>
              <a:t>n</a:t>
            </a:r>
            <a:r>
              <a:rPr lang="x-none" sz="1200" kern="1200" smtClean="0">
                <a:solidFill>
                  <a:schemeClr val="tx1"/>
                </a:solidFill>
                <a:effectLst/>
                <a:latin typeface="+mn-lt"/>
                <a:ea typeface="ＭＳ Ｐゴシック" charset="-128"/>
                <a:cs typeface="+mn-cs"/>
              </a:rPr>
              <a:t> a company can. Through engagement, “instead of having to always pay for their message to run somewhere, [marketers] can ‘earn’ media for free, via consumer spreading YouTube clips, Groupons, and tweets,</a:t>
            </a:r>
            <a:r>
              <a:rPr lang="en-US" sz="1200" kern="1200" dirty="0" smtClean="0">
                <a:solidFill>
                  <a:schemeClr val="tx1"/>
                </a:solidFill>
                <a:effectLst/>
                <a:latin typeface="+mn-lt"/>
                <a:ea typeface="ＭＳ Ｐゴシック" charset="-128"/>
                <a:cs typeface="+mn-cs"/>
              </a:rPr>
              <a:t>”</a:t>
            </a:r>
            <a:r>
              <a:rPr lang="x-none" sz="1200" kern="1200" smtClean="0">
                <a:solidFill>
                  <a:schemeClr val="tx1"/>
                </a:solidFill>
                <a:effectLst/>
                <a:latin typeface="+mn-lt"/>
                <a:ea typeface="ＭＳ Ｐゴシック" charset="-128"/>
                <a:cs typeface="+mn-cs"/>
              </a:rPr>
              <a:t> says an advertising consultant. </a:t>
            </a:r>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For example, Coca-Cola estimates that on YouTube there are about 146 million views of content related to Coca-Cola. However, only about 26 million of those are of content that Coca-Cola created. The other 120 million are of content created by engaged consumers. </a:t>
            </a:r>
            <a:endParaRPr lang="en-US" sz="1200" kern="1200" dirty="0">
              <a:solidFill>
                <a:schemeClr val="tx1"/>
              </a:solidFill>
              <a:effectLst/>
              <a:latin typeface="+mn-lt"/>
              <a:ea typeface="ＭＳ Ｐゴシック" charset="-128"/>
              <a:cs typeface="+mn-cs"/>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DC17A890-4263-4724-B450-DE51E973FB08}"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x-none" sz="1200" kern="1200" smtClean="0">
                <a:solidFill>
                  <a:schemeClr val="tx1"/>
                </a:solidFill>
                <a:effectLst/>
                <a:latin typeface="+mn-lt"/>
                <a:ea typeface="ＭＳ Ｐゴシック" charset="-128"/>
                <a:cs typeface="+mn-cs"/>
              </a:rPr>
              <a:t>In this chapter, we explore advertising and PR. Advertising involves communicating the company’s or brand’s value proposition by using paid media to inform, persuade, and remind consumers. PR involves building good relations with various company publics—from consumers and the general public to the media, investor, donor, and government publics. As with all the promotion mix tools, advertising and PR must be blended into the overall IMC program. In chapters 16 and 17, we will discuss the remaining promotion mix tools: personal selling, sales promotion, and direct marketing.</a:t>
            </a:r>
            <a:endParaRPr lang="en-US" sz="1200" kern="1200" dirty="0" smtClean="0">
              <a:solidFill>
                <a:schemeClr val="tx1"/>
              </a:solidFill>
              <a:effectLst/>
              <a:latin typeface="+mn-lt"/>
              <a:ea typeface="ＭＳ Ｐゴシック" charset="-128"/>
              <a:cs typeface="+mn-cs"/>
            </a:endParaRPr>
          </a:p>
          <a:p>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93F2BCAE-5A02-4A18-8223-4E3F6945F84C}"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a:lnSpc>
                <a:spcPct val="90000"/>
              </a:lnSpc>
            </a:pPr>
            <a:r>
              <a:rPr lang="en-US" dirty="0" smtClean="0"/>
              <a:t>When selecting specific media vehicles, the planner must consider the cost of the media as compared to its effectiveness by evaluating:</a:t>
            </a:r>
          </a:p>
          <a:p>
            <a:pPr marL="914400" lvl="1" indent="-457200">
              <a:lnSpc>
                <a:spcPct val="90000"/>
              </a:lnSpc>
            </a:pPr>
            <a:r>
              <a:rPr lang="en-US" dirty="0" smtClean="0"/>
              <a:t>Audience quality</a:t>
            </a:r>
          </a:p>
          <a:p>
            <a:pPr marL="914400" lvl="1" indent="-457200">
              <a:lnSpc>
                <a:spcPct val="90000"/>
              </a:lnSpc>
            </a:pPr>
            <a:r>
              <a:rPr lang="en-US" dirty="0" smtClean="0"/>
              <a:t>Audience engagement</a:t>
            </a:r>
          </a:p>
          <a:p>
            <a:pPr marL="914400" lvl="1" indent="-457200">
              <a:lnSpc>
                <a:spcPct val="90000"/>
              </a:lnSpc>
            </a:pPr>
            <a:r>
              <a:rPr lang="en-US" dirty="0" smtClean="0"/>
              <a:t>Editorial quality</a:t>
            </a:r>
          </a:p>
          <a:p>
            <a:r>
              <a:rPr lang="x-none" sz="1200" b="1" kern="1200" smtClean="0">
                <a:solidFill>
                  <a:schemeClr val="tx1"/>
                </a:solidFill>
                <a:effectLst/>
                <a:latin typeface="+mn-lt"/>
                <a:ea typeface="ＭＳ Ｐゴシック" charset="-128"/>
                <a:cs typeface="+mn-cs"/>
              </a:rPr>
              <a:t>Choosing Among Major Media Types.</a:t>
            </a:r>
            <a:r>
              <a:rPr lang="x-none" sz="1200" b="1" i="1" kern="1200" smtClean="0">
                <a:solidFill>
                  <a:schemeClr val="tx1"/>
                </a:solidFill>
                <a:effectLst/>
                <a:latin typeface="+mn-lt"/>
                <a:ea typeface="ＭＳ Ｐゴシック" charset="-128"/>
                <a:cs typeface="+mn-cs"/>
              </a:rPr>
              <a:t> </a:t>
            </a:r>
            <a:r>
              <a:rPr lang="x-none" sz="1200" kern="1200" smtClean="0">
                <a:solidFill>
                  <a:schemeClr val="tx1"/>
                </a:solidFill>
                <a:effectLst/>
                <a:latin typeface="+mn-lt"/>
                <a:ea typeface="ＭＳ Ｐゴシック" charset="-128"/>
                <a:cs typeface="+mn-cs"/>
              </a:rPr>
              <a:t>As summarized in </a:t>
            </a:r>
            <a:r>
              <a:rPr lang="x-none" sz="950" kern="1200" smtClean="0">
                <a:solidFill>
                  <a:schemeClr val="tx1"/>
                </a:solidFill>
                <a:effectLst/>
                <a:latin typeface="+mn-lt"/>
                <a:ea typeface="ＭＳ Ｐゴシック" charset="-128"/>
                <a:cs typeface="+mn-cs"/>
              </a:rPr>
              <a:t>Table 15.2</a:t>
            </a:r>
            <a:r>
              <a:rPr lang="x-none" sz="1200" kern="1200" smtClean="0">
                <a:solidFill>
                  <a:schemeClr val="tx1"/>
                </a:solidFill>
                <a:effectLst/>
                <a:latin typeface="+mn-lt"/>
                <a:ea typeface="ＭＳ Ｐゴシック" charset="-128"/>
                <a:cs typeface="+mn-cs"/>
              </a:rPr>
              <a:t>, the major media types are television, the Internet, newspapers, direct mail, magazines, radio, and outdoor. Advertisers can also choose from a wide array of new digital media, such as mobile phones and other digital devices, which reach consumers directly. Each medium has its advantages and its limitations. </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Media planners want to choose media that will effectively and efficiently present the advertising message to target customers. Thus, they must consider each medium’s impact, message effectiveness, and cost. </a:t>
            </a:r>
            <a:r>
              <a:rPr lang="en-US" sz="1200" kern="1200" dirty="0" smtClean="0">
                <a:solidFill>
                  <a:schemeClr val="tx1"/>
                </a:solidFill>
                <a:effectLst/>
                <a:latin typeface="+mn-lt"/>
                <a:ea typeface="ＭＳ Ｐゴシック" charset="-128"/>
                <a:cs typeface="+mn-cs"/>
              </a:rPr>
              <a:t>As discussed in the previous chapter, it’s </a:t>
            </a:r>
            <a:r>
              <a:rPr lang="x-none" sz="1200" kern="1200" smtClean="0">
                <a:solidFill>
                  <a:schemeClr val="tx1"/>
                </a:solidFill>
                <a:effectLst/>
                <a:latin typeface="+mn-lt"/>
                <a:ea typeface="ＭＳ Ｐゴシック" charset="-128"/>
                <a:cs typeface="+mn-cs"/>
              </a:rPr>
              <a:t>typically not a question of which one medium to use. Rather, the advertiser selects a mix of media and blends them into a fully integrated marketing communications campaign. </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The mix of media must be reexamined regularly. For a long time, television and magazines dominated the media mixes of national advertisers, with other media often neglected. However, as discussed previously, the media mix appears to be shifting. As mass-media costs rise, audiences shrink, and exciting new digital and interactive media emerge, many advertisers are finding new ways to reach consumers. They are supplementing the traditional mass media with more-specialized and highly targeted media that cost less, target more effectively, and engage consumers more fully. </a:t>
            </a:r>
            <a:r>
              <a:rPr lang="en-US" sz="1200" kern="1200" dirty="0" smtClean="0">
                <a:solidFill>
                  <a:schemeClr val="tx1"/>
                </a:solidFill>
                <a:effectLst/>
                <a:latin typeface="+mn-lt"/>
                <a:ea typeface="ＭＳ Ｐゴシック" charset="-128"/>
                <a:cs typeface="+mn-cs"/>
              </a:rPr>
              <a:t>Today’s marketers what to assemble a full mix of paid, owned, earned, and shared media that create and deliver involving brand content to target consumers.</a:t>
            </a:r>
          </a:p>
          <a:p>
            <a:r>
              <a:rPr lang="x-none" sz="1200" kern="1200" smtClean="0">
                <a:solidFill>
                  <a:schemeClr val="tx1"/>
                </a:solidFill>
                <a:effectLst/>
                <a:latin typeface="+mn-lt"/>
                <a:ea typeface="ＭＳ Ｐゴシック" charset="-128"/>
                <a:cs typeface="+mn-cs"/>
              </a:rPr>
              <a:t>In addition to the explosion of online </a:t>
            </a:r>
            <a:r>
              <a:rPr lang="en-US" sz="1200" kern="1200" dirty="0" smtClean="0">
                <a:solidFill>
                  <a:schemeClr val="tx1"/>
                </a:solidFill>
                <a:effectLst/>
                <a:latin typeface="+mn-lt"/>
                <a:ea typeface="ＭＳ Ｐゴシック" charset="-128"/>
                <a:cs typeface="+mn-cs"/>
              </a:rPr>
              <a:t>and mobile </a:t>
            </a:r>
            <a:r>
              <a:rPr lang="x-none" sz="1200" kern="1200" smtClean="0">
                <a:solidFill>
                  <a:schemeClr val="tx1"/>
                </a:solidFill>
                <a:effectLst/>
                <a:latin typeface="+mn-lt"/>
                <a:ea typeface="ＭＳ Ｐゴシック" charset="-128"/>
                <a:cs typeface="+mn-cs"/>
              </a:rPr>
              <a:t>media, cable and satellite television systems are thriving. Such systems allow narrow programming formats, such as all sports, all news, nutrition, arts, home improvement and gardening, cooking, travel, history, finance, and others that target select groups. Time Warner, Comcast, and other cable operators are even testing systems that will let them target specific types of ads to TVs in specific neighborhoods or individually to specific types of customers. For example, ads for a Spanish-language channel would run in only Hispanic neighborhoods, or only pet owners would see ads from pet food companies. Advertisers can take advantage of such </a:t>
            </a:r>
            <a:r>
              <a:rPr lang="x-none" sz="1200" i="1" kern="1200" smtClean="0">
                <a:solidFill>
                  <a:schemeClr val="tx1"/>
                </a:solidFill>
                <a:effectLst/>
                <a:latin typeface="+mn-lt"/>
                <a:ea typeface="ＭＳ Ｐゴシック" charset="-128"/>
                <a:cs typeface="+mn-cs"/>
              </a:rPr>
              <a:t>narrowcasting</a:t>
            </a:r>
            <a:r>
              <a:rPr lang="x-none" sz="1200" kern="1200" smtClean="0">
                <a:solidFill>
                  <a:schemeClr val="tx1"/>
                </a:solidFill>
                <a:effectLst/>
                <a:latin typeface="+mn-lt"/>
                <a:ea typeface="ＭＳ Ｐゴシック" charset="-128"/>
                <a:cs typeface="+mn-cs"/>
              </a:rPr>
              <a:t> to “rifle in” on special market segments rather than use the “shotgun” approach offered by network broadcasting. </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Finally, in their efforts to find less-costly and more-highly targeted ways to reach consumers, advertisers have discovered a dazzling collection of </a:t>
            </a:r>
            <a:r>
              <a:rPr lang="x-none" sz="1200" i="1" kern="1200" smtClean="0">
                <a:solidFill>
                  <a:schemeClr val="tx1"/>
                </a:solidFill>
                <a:effectLst/>
                <a:latin typeface="+mn-lt"/>
                <a:ea typeface="ＭＳ Ｐゴシック" charset="-128"/>
                <a:cs typeface="+mn-cs"/>
              </a:rPr>
              <a:t>alternative media</a:t>
            </a:r>
            <a:r>
              <a:rPr lang="x-none" sz="1200" kern="1200" smtClean="0">
                <a:solidFill>
                  <a:schemeClr val="tx1"/>
                </a:solidFill>
                <a:effectLst/>
                <a:latin typeface="+mn-lt"/>
                <a:ea typeface="ＭＳ Ｐゴシック" charset="-128"/>
                <a:cs typeface="+mn-cs"/>
              </a:rPr>
              <a:t>. These days, no matter where you go or what you do, you will probably run into some new form of advertising.</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&lt;ex15.10&gt;</a:t>
            </a:r>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Tiny billboards attached to shopping carts urge you to buy JELL-O Pudding Pops or Pampers, while ads roll by on the store’s checkout conveyor touting your local Chevy dealer. Step outside and there goes a city trash truck sporting an ad for Glad trash bags or a school bus displaying a Little Caesar’s pizza ad. A nearby fire hydrant is emblazoned with advertising for KFC’s “fiery” chicken wings. You escape to the ballpark, only to find billboard-size video screens running Budweiser ads while a blimp with an electronic message board circles lazily overhead. In mid-winter, you wait in a city bus shelter that looks like an oven—with heat coming from the coils—introducing Caribou Coffee’s line-up of hot breakfast sandwiches. How about a quiet trip in the country? Sorry—you find an enterprising farmer using his milk cows as four-legged billboards mounted with ads for Ben &amp; Jerry’s ice cream.</a:t>
            </a:r>
          </a:p>
          <a:p>
            <a:r>
              <a:rPr lang="en-US" sz="1200" kern="1200" dirty="0" smtClean="0">
                <a:solidFill>
                  <a:schemeClr val="tx1"/>
                </a:solidFill>
                <a:effectLst/>
                <a:latin typeface="+mn-lt"/>
                <a:ea typeface="ＭＳ Ｐゴシック" charset="-128"/>
                <a:cs typeface="+mn-cs"/>
              </a:rPr>
              <a:t>These days, you’re likely to find ads—well—anywhere. Taxi cabs sport electronic messaging signs tied to GPS location sensors that can pitch local stores and restaurants wherever they roam. Ad space is being sold on DVD cases, parking-lot tickets, airline boarding passes, subway turnstiles, highway toll booth gates, golf scorecards, ATMs, municipal garbage cans, and even police cars, doctors’ examining tables, and church bulletins. One agency even leases space on the shaved heads of college students for temporary advertising tattoos (“cranial advertising”). </a:t>
            </a:r>
          </a:p>
          <a:p>
            <a:r>
              <a:rPr lang="x-none" sz="1200" kern="1200" smtClean="0">
                <a:solidFill>
                  <a:schemeClr val="tx1"/>
                </a:solidFill>
                <a:effectLst/>
                <a:latin typeface="+mn-lt"/>
                <a:ea typeface="ＭＳ Ｐゴシック" charset="-128"/>
                <a:cs typeface="+mn-cs"/>
              </a:rPr>
              <a:t>Such alternative media seem a bit far-fetched, and they sometimes irritate consumers who resent it all as “ad nauseam.” But for many marketers, these media can save money and provide a way to hit selected consumers where they live, shop, work, and play. Of course, all this may leave you wondering if there are any commercial-free havens remaining for ad-weary consumers. Public elevators, perhaps, or stalls in a public restroom? Forget it! Each has already been invaded by innovative marketers.</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Another important trend affecting media selection is the rapid growth in the number of </a:t>
            </a:r>
            <a:r>
              <a:rPr lang="x-none" sz="1200" i="1" kern="1200" smtClean="0">
                <a:solidFill>
                  <a:schemeClr val="tx1"/>
                </a:solidFill>
                <a:effectLst/>
                <a:latin typeface="+mn-lt"/>
                <a:ea typeface="ＭＳ Ｐゴシック" charset="-128"/>
                <a:cs typeface="+mn-cs"/>
              </a:rPr>
              <a:t>media multitaskers</a:t>
            </a:r>
            <a:r>
              <a:rPr lang="x-none" sz="1200" kern="1200" smtClean="0">
                <a:solidFill>
                  <a:schemeClr val="tx1"/>
                </a:solidFill>
                <a:effectLst/>
                <a:latin typeface="+mn-lt"/>
                <a:ea typeface="ＭＳ Ｐゴシック" charset="-128"/>
                <a:cs typeface="+mn-cs"/>
              </a:rPr>
              <a:t>, people who absorb more than one medium at a time. </a:t>
            </a:r>
            <a:r>
              <a:rPr lang="en-US" sz="1200" kern="1200" dirty="0" smtClean="0">
                <a:solidFill>
                  <a:schemeClr val="tx1"/>
                </a:solidFill>
                <a:effectLst/>
                <a:latin typeface="+mn-lt"/>
                <a:ea typeface="ＭＳ Ｐゴシック" charset="-128"/>
                <a:cs typeface="+mn-cs"/>
              </a:rPr>
              <a:t>For example, it’s </a:t>
            </a:r>
            <a:r>
              <a:rPr lang="x-none" sz="1200" kern="1200" smtClean="0">
                <a:solidFill>
                  <a:schemeClr val="tx1"/>
                </a:solidFill>
                <a:effectLst/>
                <a:latin typeface="+mn-lt"/>
                <a:ea typeface="ＭＳ Ｐゴシック" charset="-128"/>
                <a:cs typeface="+mn-cs"/>
              </a:rPr>
              <a:t>not uncommon to find someone watching TV with </a:t>
            </a:r>
            <a:r>
              <a:rPr lang="en-US" sz="1200" kern="1200" dirty="0" smtClean="0">
                <a:solidFill>
                  <a:schemeClr val="tx1"/>
                </a:solidFill>
                <a:effectLst/>
                <a:latin typeface="+mn-lt"/>
                <a:ea typeface="ＭＳ Ｐゴシック" charset="-128"/>
                <a:cs typeface="+mn-cs"/>
              </a:rPr>
              <a:t>a </a:t>
            </a:r>
            <a:r>
              <a:rPr lang="x-none" sz="1200" kern="1200" smtClean="0">
                <a:solidFill>
                  <a:schemeClr val="tx1"/>
                </a:solidFill>
                <a:effectLst/>
                <a:latin typeface="+mn-lt"/>
                <a:ea typeface="ＭＳ Ｐゴシック" charset="-128"/>
                <a:cs typeface="+mn-cs"/>
              </a:rPr>
              <a:t>smartphone in hand, posting on Facebook, texting friends, and chasing down product information on Google. One </a:t>
            </a:r>
            <a:r>
              <a:rPr lang="en-US" sz="1200" kern="1200" dirty="0" smtClean="0">
                <a:solidFill>
                  <a:schemeClr val="tx1"/>
                </a:solidFill>
                <a:effectLst/>
                <a:latin typeface="+mn-lt"/>
                <a:ea typeface="ＭＳ Ｐゴシック" charset="-128"/>
                <a:cs typeface="+mn-cs"/>
              </a:rPr>
              <a:t>recent </a:t>
            </a:r>
            <a:r>
              <a:rPr lang="x-none" sz="1200" kern="1200" smtClean="0">
                <a:solidFill>
                  <a:schemeClr val="tx1"/>
                </a:solidFill>
                <a:effectLst/>
                <a:latin typeface="+mn-lt"/>
                <a:ea typeface="ＭＳ Ｐゴシック" charset="-128"/>
                <a:cs typeface="+mn-cs"/>
              </a:rPr>
              <a:t>survey found that </a:t>
            </a:r>
            <a:r>
              <a:rPr lang="en-US" sz="1200" kern="1200" dirty="0" smtClean="0">
                <a:solidFill>
                  <a:schemeClr val="tx1"/>
                </a:solidFill>
                <a:effectLst/>
                <a:latin typeface="+mn-lt"/>
                <a:ea typeface="ＭＳ Ｐゴシック" charset="-128"/>
                <a:cs typeface="+mn-cs"/>
              </a:rPr>
              <a:t>a whopping 86 percent of U.S. mobile Internet users watch TV with their devices in hand. Another study found that </a:t>
            </a:r>
            <a:r>
              <a:rPr lang="x-none" sz="1200" kern="1200" smtClean="0">
                <a:solidFill>
                  <a:schemeClr val="tx1"/>
                </a:solidFill>
                <a:effectLst/>
                <a:latin typeface="+mn-lt"/>
                <a:ea typeface="ＭＳ Ｐゴシック" charset="-128"/>
                <a:cs typeface="+mn-cs"/>
              </a:rPr>
              <a:t>60 percent of TV viewers go online via their smartphones, tablets, or PCs during their TV viewing time. </a:t>
            </a:r>
            <a:r>
              <a:rPr lang="en-US" sz="1200" kern="1200" dirty="0" smtClean="0">
                <a:solidFill>
                  <a:schemeClr val="tx1"/>
                </a:solidFill>
                <a:effectLst/>
                <a:latin typeface="+mn-lt"/>
                <a:ea typeface="ＭＳ Ｐゴシック" charset="-128"/>
                <a:cs typeface="+mn-cs"/>
              </a:rPr>
              <a:t>Still a</a:t>
            </a:r>
            <a:r>
              <a:rPr lang="x-none" sz="1200" kern="1200" smtClean="0">
                <a:solidFill>
                  <a:schemeClr val="tx1"/>
                </a:solidFill>
                <a:effectLst/>
                <a:latin typeface="+mn-lt"/>
                <a:ea typeface="ＭＳ Ｐゴシック" charset="-128"/>
                <a:cs typeface="+mn-cs"/>
              </a:rPr>
              <a:t>nother study found that a majority of these multitaskers “are ‘primarily focused’ on the Internet rather than TV, and their online viewing is overwhelmingly unrelated to the TV programs or commercials they are watching.</a:t>
            </a:r>
            <a:r>
              <a:rPr lang="en-US" sz="1200" kern="1200" dirty="0" smtClean="0">
                <a:solidFill>
                  <a:schemeClr val="tx1"/>
                </a:solidFill>
                <a:effectLst/>
                <a:latin typeface="+mn-lt"/>
                <a:ea typeface="ＭＳ Ｐゴシック" charset="-128"/>
                <a:cs typeface="+mn-cs"/>
              </a:rPr>
              <a:t>”</a:t>
            </a:r>
            <a:r>
              <a:rPr lang="x-none" sz="1200" kern="1200" smtClean="0">
                <a:solidFill>
                  <a:schemeClr val="tx1"/>
                </a:solidFill>
                <a:effectLst/>
                <a:latin typeface="+mn-lt"/>
                <a:ea typeface="ＭＳ Ｐゴシック" charset="-128"/>
                <a:cs typeface="+mn-cs"/>
              </a:rPr>
              <a:t> Marketers need to take such media interactions into account when selecting the types of media they will use.</a:t>
            </a:r>
            <a:endParaRPr lang="en-US" sz="1200" kern="1200" dirty="0" smtClean="0">
              <a:solidFill>
                <a:schemeClr val="tx1"/>
              </a:solidFill>
              <a:effectLst/>
              <a:latin typeface="+mn-lt"/>
              <a:ea typeface="ＭＳ Ｐゴシック" charset="-128"/>
              <a:cs typeface="+mn-cs"/>
            </a:endParaRPr>
          </a:p>
          <a:p>
            <a:r>
              <a:rPr lang="x-none" sz="1200" b="1" kern="1200" smtClean="0">
                <a:solidFill>
                  <a:schemeClr val="tx1"/>
                </a:solidFill>
                <a:effectLst/>
                <a:latin typeface="+mn-lt"/>
                <a:ea typeface="ＭＳ Ｐゴシック" charset="-128"/>
                <a:cs typeface="+mn-cs"/>
              </a:rPr>
              <a:t>Selecting Specific Media Vehicles.</a:t>
            </a:r>
            <a:r>
              <a:rPr lang="x-none" sz="1200" kern="1200" smtClean="0">
                <a:solidFill>
                  <a:schemeClr val="tx1"/>
                </a:solidFill>
                <a:effectLst/>
                <a:latin typeface="+mn-lt"/>
                <a:ea typeface="ＭＳ Ｐゴシック" charset="-128"/>
                <a:cs typeface="+mn-cs"/>
              </a:rPr>
              <a:t> Media planners must also choose the best media vehicles—specific media within each general media type. For example, television vehicles include </a:t>
            </a:r>
            <a:r>
              <a:rPr lang="x-none" sz="1200" i="1" kern="1200" smtClean="0">
                <a:solidFill>
                  <a:schemeClr val="tx1"/>
                </a:solidFill>
                <a:effectLst/>
                <a:latin typeface="+mn-lt"/>
                <a:ea typeface="ＭＳ Ｐゴシック" charset="-128"/>
                <a:cs typeface="+mn-cs"/>
              </a:rPr>
              <a:t>30 Rock</a:t>
            </a:r>
            <a:r>
              <a:rPr lang="x-none" sz="1200" kern="1200" smtClean="0">
                <a:solidFill>
                  <a:schemeClr val="tx1"/>
                </a:solidFill>
                <a:effectLst/>
                <a:latin typeface="+mn-lt"/>
                <a:ea typeface="ＭＳ Ｐゴシック" charset="-128"/>
                <a:cs typeface="+mn-cs"/>
              </a:rPr>
              <a:t> and </a:t>
            </a:r>
            <a:r>
              <a:rPr lang="x-none" sz="1200" i="1" kern="1200" smtClean="0">
                <a:solidFill>
                  <a:schemeClr val="tx1"/>
                </a:solidFill>
                <a:effectLst/>
                <a:latin typeface="+mn-lt"/>
                <a:ea typeface="ＭＳ Ｐゴシック" charset="-128"/>
                <a:cs typeface="+mn-cs"/>
              </a:rPr>
              <a:t>ABC World News Tonight</a:t>
            </a:r>
            <a:r>
              <a:rPr lang="x-none" sz="1200" kern="1200" smtClean="0">
                <a:solidFill>
                  <a:schemeClr val="tx1"/>
                </a:solidFill>
                <a:effectLst/>
                <a:latin typeface="+mn-lt"/>
                <a:ea typeface="ＭＳ Ｐゴシック" charset="-128"/>
                <a:cs typeface="+mn-cs"/>
              </a:rPr>
              <a:t>. Magazine vehicles include </a:t>
            </a:r>
            <a:r>
              <a:rPr lang="x-none" sz="1200" i="1" kern="1200" smtClean="0">
                <a:solidFill>
                  <a:schemeClr val="tx1"/>
                </a:solidFill>
                <a:effectLst/>
                <a:latin typeface="+mn-lt"/>
                <a:ea typeface="ＭＳ Ｐゴシック" charset="-128"/>
                <a:cs typeface="+mn-cs"/>
              </a:rPr>
              <a:t>Newsweek</a:t>
            </a:r>
            <a:r>
              <a:rPr lang="x-none" sz="1200" kern="1200" smtClean="0">
                <a:solidFill>
                  <a:schemeClr val="tx1"/>
                </a:solidFill>
                <a:effectLst/>
                <a:latin typeface="+mn-lt"/>
                <a:ea typeface="ＭＳ Ｐゴシック" charset="-128"/>
                <a:cs typeface="+mn-cs"/>
              </a:rPr>
              <a:t>, </a:t>
            </a:r>
            <a:r>
              <a:rPr lang="x-none" sz="1200" i="1" kern="1200" smtClean="0">
                <a:solidFill>
                  <a:schemeClr val="tx1"/>
                </a:solidFill>
                <a:effectLst/>
                <a:latin typeface="+mn-lt"/>
                <a:ea typeface="ＭＳ Ｐゴシック" charset="-128"/>
                <a:cs typeface="+mn-cs"/>
              </a:rPr>
              <a:t>Real Simple</a:t>
            </a:r>
            <a:r>
              <a:rPr lang="x-none" sz="1200" kern="1200" smtClean="0">
                <a:solidFill>
                  <a:schemeClr val="tx1"/>
                </a:solidFill>
                <a:effectLst/>
                <a:latin typeface="+mn-lt"/>
                <a:ea typeface="ＭＳ Ｐゴシック" charset="-128"/>
                <a:cs typeface="+mn-cs"/>
              </a:rPr>
              <a:t>, and </a:t>
            </a:r>
            <a:r>
              <a:rPr lang="x-none" sz="1200" i="1" kern="1200" smtClean="0">
                <a:solidFill>
                  <a:schemeClr val="tx1"/>
                </a:solidFill>
                <a:effectLst/>
                <a:latin typeface="+mn-lt"/>
                <a:ea typeface="ＭＳ Ｐゴシック" charset="-128"/>
                <a:cs typeface="+mn-cs"/>
              </a:rPr>
              <a:t>ESPN</a:t>
            </a:r>
            <a:r>
              <a:rPr lang="x-none" sz="1200" kern="1200" smtClean="0">
                <a:solidFill>
                  <a:schemeClr val="tx1"/>
                </a:solidFill>
                <a:effectLst/>
                <a:latin typeface="+mn-lt"/>
                <a:ea typeface="ＭＳ Ｐゴシック" charset="-128"/>
                <a:cs typeface="+mn-cs"/>
              </a:rPr>
              <a:t> </a:t>
            </a:r>
            <a:r>
              <a:rPr lang="en-US" sz="1200" i="1" kern="1200" dirty="0" smtClean="0">
                <a:solidFill>
                  <a:schemeClr val="tx1"/>
                </a:solidFill>
                <a:effectLst/>
                <a:latin typeface="+mn-lt"/>
                <a:ea typeface="ＭＳ Ｐゴシック" charset="-128"/>
                <a:cs typeface="+mn-cs"/>
              </a:rPr>
              <a:t>T</a:t>
            </a:r>
            <a:r>
              <a:rPr lang="x-none" sz="1200" i="1" kern="1200" smtClean="0">
                <a:solidFill>
                  <a:schemeClr val="tx1"/>
                </a:solidFill>
                <a:effectLst/>
                <a:latin typeface="+mn-lt"/>
                <a:ea typeface="ＭＳ Ｐゴシック" charset="-128"/>
                <a:cs typeface="+mn-cs"/>
              </a:rPr>
              <a:t>he Magazine</a:t>
            </a:r>
            <a:r>
              <a:rPr lang="x-none" sz="1200" kern="1200" smtClean="0">
                <a:solidFill>
                  <a:schemeClr val="tx1"/>
                </a:solidFill>
                <a:effectLst/>
                <a:latin typeface="+mn-lt"/>
                <a:ea typeface="ＭＳ Ｐゴシック" charset="-128"/>
                <a:cs typeface="+mn-cs"/>
              </a:rPr>
              <a:t>.</a:t>
            </a:r>
            <a:r>
              <a:rPr lang="en-US" sz="1200" kern="1200" dirty="0" smtClean="0">
                <a:solidFill>
                  <a:schemeClr val="tx1"/>
                </a:solidFill>
                <a:effectLst/>
                <a:latin typeface="+mn-lt"/>
                <a:ea typeface="ＭＳ Ｐゴシック" charset="-128"/>
                <a:cs typeface="+mn-cs"/>
              </a:rPr>
              <a:t> Online and mobile vehicles include Facebook, Pinterest, and YouTube.</a:t>
            </a:r>
          </a:p>
          <a:p>
            <a:r>
              <a:rPr lang="x-none" sz="1200" kern="1200" smtClean="0">
                <a:solidFill>
                  <a:schemeClr val="tx1"/>
                </a:solidFill>
                <a:effectLst/>
                <a:latin typeface="+mn-lt"/>
                <a:ea typeface="ＭＳ Ｐゴシック" charset="-128"/>
                <a:cs typeface="+mn-cs"/>
              </a:rPr>
              <a:t>Media planners must compute the cost per 1,000 persons reached by a vehicle. For example, if a full-page, four-color advertisement in the U.S. national edition of </a:t>
            </a:r>
            <a:r>
              <a:rPr lang="x-none" sz="1200" i="1" kern="1200" smtClean="0">
                <a:solidFill>
                  <a:schemeClr val="tx1"/>
                </a:solidFill>
                <a:effectLst/>
                <a:latin typeface="+mn-lt"/>
                <a:ea typeface="ＭＳ Ｐゴシック" charset="-128"/>
                <a:cs typeface="+mn-cs"/>
              </a:rPr>
              <a:t>Newsweek</a:t>
            </a:r>
            <a:r>
              <a:rPr lang="x-none" sz="1200" kern="1200" smtClean="0">
                <a:solidFill>
                  <a:schemeClr val="tx1"/>
                </a:solidFill>
                <a:effectLst/>
                <a:latin typeface="+mn-lt"/>
                <a:ea typeface="ＭＳ Ｐゴシック" charset="-128"/>
                <a:cs typeface="+mn-cs"/>
              </a:rPr>
              <a:t> costs $</a:t>
            </a:r>
            <a:r>
              <a:rPr lang="en-US" sz="1200" kern="1200" dirty="0" smtClean="0">
                <a:solidFill>
                  <a:schemeClr val="tx1"/>
                </a:solidFill>
                <a:effectLst/>
                <a:latin typeface="+mn-lt"/>
                <a:ea typeface="ＭＳ Ｐゴシック" charset="-128"/>
                <a:cs typeface="+mn-cs"/>
              </a:rPr>
              <a:t>178,400</a:t>
            </a:r>
            <a:r>
              <a:rPr lang="x-none" sz="1200" kern="1200" smtClean="0">
                <a:solidFill>
                  <a:schemeClr val="tx1"/>
                </a:solidFill>
                <a:effectLst/>
                <a:latin typeface="+mn-lt"/>
                <a:ea typeface="ＭＳ Ｐゴシック" charset="-128"/>
                <a:cs typeface="+mn-cs"/>
              </a:rPr>
              <a:t> and </a:t>
            </a:r>
            <a:r>
              <a:rPr lang="x-none" sz="1200" i="1" kern="1200" smtClean="0">
                <a:solidFill>
                  <a:schemeClr val="tx1"/>
                </a:solidFill>
                <a:effectLst/>
                <a:latin typeface="+mn-lt"/>
                <a:ea typeface="ＭＳ Ｐゴシック" charset="-128"/>
                <a:cs typeface="+mn-cs"/>
              </a:rPr>
              <a:t>Newsweek’s</a:t>
            </a:r>
            <a:r>
              <a:rPr lang="x-none" sz="1200" kern="1200" smtClean="0">
                <a:solidFill>
                  <a:schemeClr val="tx1"/>
                </a:solidFill>
                <a:effectLst/>
                <a:latin typeface="+mn-lt"/>
                <a:ea typeface="ＭＳ Ｐゴシック" charset="-128"/>
                <a:cs typeface="+mn-cs"/>
              </a:rPr>
              <a:t> readership is 1.5 million people, the cost of reaching each group of 1,000 persons is about $11</a:t>
            </a:r>
            <a:r>
              <a:rPr lang="en-US" sz="1200" kern="1200" dirty="0" smtClean="0">
                <a:solidFill>
                  <a:schemeClr val="tx1"/>
                </a:solidFill>
                <a:effectLst/>
                <a:latin typeface="+mn-lt"/>
                <a:ea typeface="ＭＳ Ｐゴシック" charset="-128"/>
                <a:cs typeface="+mn-cs"/>
              </a:rPr>
              <a:t>9</a:t>
            </a:r>
            <a:r>
              <a:rPr lang="x-none" sz="1200" kern="1200" smtClean="0">
                <a:solidFill>
                  <a:schemeClr val="tx1"/>
                </a:solidFill>
                <a:effectLst/>
                <a:latin typeface="+mn-lt"/>
                <a:ea typeface="ＭＳ Ｐゴシック" charset="-128"/>
                <a:cs typeface="+mn-cs"/>
              </a:rPr>
              <a:t>. The same advertisement in </a:t>
            </a:r>
            <a:r>
              <a:rPr lang="x-none" sz="1200" i="1" kern="1200" smtClean="0">
                <a:solidFill>
                  <a:schemeClr val="tx1"/>
                </a:solidFill>
                <a:effectLst/>
                <a:latin typeface="+mn-lt"/>
                <a:ea typeface="ＭＳ Ｐゴシック" charset="-128"/>
                <a:cs typeface="+mn-cs"/>
              </a:rPr>
              <a:t>Bloomberg</a:t>
            </a:r>
            <a:r>
              <a:rPr lang="x-none" sz="1200" kern="1200" smtClean="0">
                <a:solidFill>
                  <a:schemeClr val="tx1"/>
                </a:solidFill>
                <a:effectLst/>
                <a:latin typeface="+mn-lt"/>
                <a:ea typeface="ＭＳ Ｐゴシック" charset="-128"/>
                <a:cs typeface="+mn-cs"/>
              </a:rPr>
              <a:t> </a:t>
            </a:r>
            <a:r>
              <a:rPr lang="x-none" sz="1200" i="1" kern="1200" smtClean="0">
                <a:solidFill>
                  <a:schemeClr val="tx1"/>
                </a:solidFill>
                <a:effectLst/>
                <a:latin typeface="+mn-lt"/>
                <a:ea typeface="ＭＳ Ｐゴシック" charset="-128"/>
                <a:cs typeface="+mn-cs"/>
              </a:rPr>
              <a:t>BusinessWeek</a:t>
            </a:r>
            <a:r>
              <a:rPr lang="en-US" sz="1200" i="1" kern="1200" dirty="0" smtClean="0">
                <a:solidFill>
                  <a:schemeClr val="tx1"/>
                </a:solidFill>
                <a:effectLst/>
                <a:latin typeface="+mn-lt"/>
                <a:ea typeface="ＭＳ Ｐゴシック" charset="-128"/>
                <a:cs typeface="+mn-cs"/>
              </a:rPr>
              <a:t>’s </a:t>
            </a:r>
            <a:r>
              <a:rPr lang="en-US" sz="1200" kern="1200" dirty="0" smtClean="0">
                <a:solidFill>
                  <a:schemeClr val="tx1"/>
                </a:solidFill>
                <a:effectLst/>
                <a:latin typeface="+mn-lt"/>
                <a:ea typeface="ＭＳ Ｐゴシック" charset="-128"/>
                <a:cs typeface="+mn-cs"/>
              </a:rPr>
              <a:t>Northeast U.S. regional edition </a:t>
            </a:r>
            <a:r>
              <a:rPr lang="x-none" sz="1200" kern="1200" smtClean="0">
                <a:solidFill>
                  <a:schemeClr val="tx1"/>
                </a:solidFill>
                <a:effectLst/>
                <a:latin typeface="+mn-lt"/>
                <a:ea typeface="ＭＳ Ｐゴシック" charset="-128"/>
                <a:cs typeface="+mn-cs"/>
              </a:rPr>
              <a:t>may cost only $</a:t>
            </a:r>
            <a:r>
              <a:rPr lang="en-US" sz="1200" kern="1200" dirty="0" smtClean="0">
                <a:solidFill>
                  <a:schemeClr val="tx1"/>
                </a:solidFill>
                <a:effectLst/>
                <a:latin typeface="+mn-lt"/>
                <a:ea typeface="ＭＳ Ｐゴシック" charset="-128"/>
                <a:cs typeface="+mn-cs"/>
              </a:rPr>
              <a:t>$46,700</a:t>
            </a:r>
            <a:r>
              <a:rPr lang="x-none" sz="1200" kern="1200" smtClean="0">
                <a:solidFill>
                  <a:schemeClr val="tx1"/>
                </a:solidFill>
                <a:effectLst/>
                <a:latin typeface="+mn-lt"/>
                <a:ea typeface="ＭＳ Ｐゴシック" charset="-128"/>
                <a:cs typeface="+mn-cs"/>
              </a:rPr>
              <a:t> but reach only </a:t>
            </a:r>
            <a:r>
              <a:rPr lang="en-US" sz="1200" kern="1200" dirty="0" smtClean="0">
                <a:solidFill>
                  <a:schemeClr val="tx1"/>
                </a:solidFill>
                <a:effectLst/>
                <a:latin typeface="+mn-lt"/>
                <a:ea typeface="ＭＳ Ｐゴシック" charset="-128"/>
                <a:cs typeface="+mn-cs"/>
              </a:rPr>
              <a:t>155</a:t>
            </a:r>
            <a:r>
              <a:rPr lang="x-none" sz="1200" kern="1200" smtClean="0">
                <a:solidFill>
                  <a:schemeClr val="tx1"/>
                </a:solidFill>
                <a:effectLst/>
                <a:latin typeface="+mn-lt"/>
                <a:ea typeface="ＭＳ Ｐゴシック" charset="-128"/>
                <a:cs typeface="+mn-cs"/>
              </a:rPr>
              <a:t>,000 people—at a cost per 1,000 of about $</a:t>
            </a:r>
            <a:r>
              <a:rPr lang="en-US" sz="1200" kern="1200" dirty="0" smtClean="0">
                <a:solidFill>
                  <a:schemeClr val="tx1"/>
                </a:solidFill>
                <a:effectLst/>
                <a:latin typeface="+mn-lt"/>
                <a:ea typeface="ＭＳ Ｐゴシック" charset="-128"/>
                <a:cs typeface="+mn-cs"/>
              </a:rPr>
              <a:t>300</a:t>
            </a:r>
            <a:r>
              <a:rPr lang="x-none" sz="1200" kern="1200" smtClean="0">
                <a:solidFill>
                  <a:schemeClr val="tx1"/>
                </a:solidFill>
                <a:effectLst/>
                <a:latin typeface="+mn-lt"/>
                <a:ea typeface="ＭＳ Ｐゴシック" charset="-128"/>
                <a:cs typeface="+mn-cs"/>
              </a:rPr>
              <a:t>. The media planner ranks each magazine by cost per 1,000 and favors those magazines with the lower cost per 1,000 for reaching target consumers.</a:t>
            </a:r>
            <a:r>
              <a:rPr lang="en-US" sz="1200" kern="1200" dirty="0" smtClean="0">
                <a:solidFill>
                  <a:schemeClr val="tx1"/>
                </a:solidFill>
                <a:effectLst/>
                <a:latin typeface="+mn-lt"/>
                <a:ea typeface="ＭＳ Ｐゴシック" charset="-128"/>
                <a:cs typeface="+mn-cs"/>
              </a:rPr>
              <a:t> In the above case, if a marketer is targeting business managers, </a:t>
            </a:r>
            <a:r>
              <a:rPr lang="en-US" sz="1200" i="1" kern="1200" dirty="0" smtClean="0">
                <a:solidFill>
                  <a:schemeClr val="tx1"/>
                </a:solidFill>
                <a:effectLst/>
                <a:latin typeface="+mn-lt"/>
                <a:ea typeface="ＭＳ Ｐゴシック" charset="-128"/>
                <a:cs typeface="+mn-cs"/>
              </a:rPr>
              <a:t>BusinessWeek </a:t>
            </a:r>
            <a:r>
              <a:rPr lang="en-US" sz="1200" kern="1200" dirty="0" smtClean="0">
                <a:solidFill>
                  <a:schemeClr val="tx1"/>
                </a:solidFill>
                <a:effectLst/>
                <a:latin typeface="+mn-lt"/>
                <a:ea typeface="ＭＳ Ｐゴシック" charset="-128"/>
                <a:cs typeface="+mn-cs"/>
              </a:rPr>
              <a:t>might be the more cost-effective buy, even at a higher cost per thousand.</a:t>
            </a:r>
          </a:p>
          <a:p>
            <a:r>
              <a:rPr lang="x-none" sz="1200" kern="1200" smtClean="0">
                <a:solidFill>
                  <a:schemeClr val="tx1"/>
                </a:solidFill>
                <a:effectLst/>
                <a:latin typeface="+mn-lt"/>
                <a:ea typeface="ＭＳ Ｐゴシック" charset="-128"/>
                <a:cs typeface="+mn-cs"/>
              </a:rPr>
              <a:t>Media planners must also consider the costs of producing ads for different media. Whereas newspaper ads may cost very little to produce, flashy television ads can be very costly. Many online ads cost little to produce, but costs can climb when producing made-for-the-Web videos and ad series.</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In selecting specific media vehicles, media planners must balance media costs against several media effectiveness factors. First, the planner should evaluate the media vehicle’s audience quality. For a Huggies disposable diapers advertisement, for example, </a:t>
            </a:r>
            <a:r>
              <a:rPr lang="x-none" sz="1200" i="1" kern="1200" smtClean="0">
                <a:solidFill>
                  <a:schemeClr val="tx1"/>
                </a:solidFill>
                <a:effectLst/>
                <a:latin typeface="+mn-lt"/>
                <a:ea typeface="ＭＳ Ｐゴシック" charset="-128"/>
                <a:cs typeface="+mn-cs"/>
              </a:rPr>
              <a:t>Parents</a:t>
            </a:r>
            <a:r>
              <a:rPr lang="x-none" sz="1200" kern="1200" smtClean="0">
                <a:solidFill>
                  <a:schemeClr val="tx1"/>
                </a:solidFill>
                <a:effectLst/>
                <a:latin typeface="+mn-lt"/>
                <a:ea typeface="ＭＳ Ｐゴシック" charset="-128"/>
                <a:cs typeface="+mn-cs"/>
              </a:rPr>
              <a:t> magazine would have a high exposure value; </a:t>
            </a:r>
            <a:r>
              <a:rPr lang="x-none" sz="1200" i="1" kern="1200" smtClean="0">
                <a:solidFill>
                  <a:schemeClr val="tx1"/>
                </a:solidFill>
                <a:effectLst/>
                <a:latin typeface="+mn-lt"/>
                <a:ea typeface="ＭＳ Ｐゴシック" charset="-128"/>
                <a:cs typeface="+mn-cs"/>
              </a:rPr>
              <a:t>Maxim</a:t>
            </a:r>
            <a:r>
              <a:rPr lang="x-none" sz="1200" kern="1200" smtClean="0">
                <a:solidFill>
                  <a:schemeClr val="tx1"/>
                </a:solidFill>
                <a:effectLst/>
                <a:latin typeface="+mn-lt"/>
                <a:ea typeface="ＭＳ Ｐゴシック" charset="-128"/>
                <a:cs typeface="+mn-cs"/>
              </a:rPr>
              <a:t> would have a low exposure value. Second, the media planner should consider audience engagement. Readers of </a:t>
            </a:r>
            <a:r>
              <a:rPr lang="x-none" sz="1200" i="1" kern="1200" smtClean="0">
                <a:solidFill>
                  <a:schemeClr val="tx1"/>
                </a:solidFill>
                <a:effectLst/>
                <a:latin typeface="+mn-lt"/>
                <a:ea typeface="ＭＳ Ｐゴシック" charset="-128"/>
                <a:cs typeface="+mn-cs"/>
              </a:rPr>
              <a:t>Vogue</a:t>
            </a:r>
            <a:r>
              <a:rPr lang="x-none" sz="1200" kern="1200" smtClean="0">
                <a:solidFill>
                  <a:schemeClr val="tx1"/>
                </a:solidFill>
                <a:effectLst/>
                <a:latin typeface="+mn-lt"/>
                <a:ea typeface="ＭＳ Ｐゴシック" charset="-128"/>
                <a:cs typeface="+mn-cs"/>
              </a:rPr>
              <a:t>, for example, typically pay more attention to ads than do </a:t>
            </a:r>
            <a:r>
              <a:rPr lang="x-none" sz="1200" i="1" kern="1200" smtClean="0">
                <a:solidFill>
                  <a:schemeClr val="tx1"/>
                </a:solidFill>
                <a:effectLst/>
                <a:latin typeface="+mn-lt"/>
                <a:ea typeface="ＭＳ Ｐゴシック" charset="-128"/>
                <a:cs typeface="+mn-cs"/>
              </a:rPr>
              <a:t>Newsweek</a:t>
            </a:r>
            <a:r>
              <a:rPr lang="x-none" sz="1200" kern="1200" smtClean="0">
                <a:solidFill>
                  <a:schemeClr val="tx1"/>
                </a:solidFill>
                <a:effectLst/>
                <a:latin typeface="+mn-lt"/>
                <a:ea typeface="ＭＳ Ｐゴシック" charset="-128"/>
                <a:cs typeface="+mn-cs"/>
              </a:rPr>
              <a:t> readers. Third, the planner should assess the vehicle’s editorial quality. </a:t>
            </a:r>
            <a:r>
              <a:rPr lang="x-none" sz="1200" i="1" kern="1200" smtClean="0">
                <a:solidFill>
                  <a:schemeClr val="tx1"/>
                </a:solidFill>
                <a:effectLst/>
                <a:latin typeface="+mn-lt"/>
                <a:ea typeface="ＭＳ Ｐゴシック" charset="-128"/>
                <a:cs typeface="+mn-cs"/>
              </a:rPr>
              <a:t>Time</a:t>
            </a:r>
            <a:r>
              <a:rPr lang="x-none" sz="1200" kern="1200" smtClean="0">
                <a:solidFill>
                  <a:schemeClr val="tx1"/>
                </a:solidFill>
                <a:effectLst/>
                <a:latin typeface="+mn-lt"/>
                <a:ea typeface="ＭＳ Ｐゴシック" charset="-128"/>
                <a:cs typeface="+mn-cs"/>
              </a:rPr>
              <a:t> and the </a:t>
            </a:r>
            <a:r>
              <a:rPr lang="x-none" sz="1200" i="1" kern="1200" smtClean="0">
                <a:solidFill>
                  <a:schemeClr val="tx1"/>
                </a:solidFill>
                <a:effectLst/>
                <a:latin typeface="+mn-lt"/>
                <a:ea typeface="ＭＳ Ｐゴシック" charset="-128"/>
                <a:cs typeface="+mn-cs"/>
              </a:rPr>
              <a:t>Wall Street Journal</a:t>
            </a:r>
            <a:r>
              <a:rPr lang="x-none" sz="1200" kern="1200" smtClean="0">
                <a:solidFill>
                  <a:schemeClr val="tx1"/>
                </a:solidFill>
                <a:effectLst/>
                <a:latin typeface="+mn-lt"/>
                <a:ea typeface="ＭＳ Ｐゴシック" charset="-128"/>
                <a:cs typeface="+mn-cs"/>
              </a:rPr>
              <a:t> are more believable and prestigious than </a:t>
            </a:r>
            <a:r>
              <a:rPr lang="x-none" sz="1200" i="1" kern="1200" smtClean="0">
                <a:solidFill>
                  <a:schemeClr val="tx1"/>
                </a:solidFill>
                <a:effectLst/>
                <a:latin typeface="+mn-lt"/>
                <a:ea typeface="ＭＳ Ｐゴシック" charset="-128"/>
                <a:cs typeface="+mn-cs"/>
              </a:rPr>
              <a:t>Star</a:t>
            </a:r>
            <a:r>
              <a:rPr lang="x-none" sz="1200" kern="1200" smtClean="0">
                <a:solidFill>
                  <a:schemeClr val="tx1"/>
                </a:solidFill>
                <a:effectLst/>
                <a:latin typeface="+mn-lt"/>
                <a:ea typeface="ＭＳ Ｐゴシック" charset="-128"/>
                <a:cs typeface="+mn-cs"/>
              </a:rPr>
              <a:t> or the </a:t>
            </a:r>
            <a:r>
              <a:rPr lang="x-none" sz="1200" i="1" kern="1200" smtClean="0">
                <a:solidFill>
                  <a:schemeClr val="tx1"/>
                </a:solidFill>
                <a:effectLst/>
                <a:latin typeface="+mn-lt"/>
                <a:ea typeface="ＭＳ Ｐゴシック" charset="-128"/>
                <a:cs typeface="+mn-cs"/>
              </a:rPr>
              <a:t>National Enquirer</a:t>
            </a:r>
            <a:r>
              <a:rPr lang="x-none" sz="1200" kern="1200" smtClean="0">
                <a:solidFill>
                  <a:schemeClr val="tx1"/>
                </a:solidFill>
                <a:effectLst/>
                <a:latin typeface="+mn-lt"/>
                <a:ea typeface="ＭＳ Ｐゴシック" charset="-128"/>
                <a:cs typeface="+mn-cs"/>
              </a:rPr>
              <a:t>.</a:t>
            </a:r>
            <a:endParaRPr lang="en-US" sz="1200" kern="1200" dirty="0" smtClean="0">
              <a:solidFill>
                <a:schemeClr val="tx1"/>
              </a:solidFill>
              <a:effectLst/>
              <a:latin typeface="+mn-lt"/>
              <a:ea typeface="ＭＳ Ｐゴシック" charset="-128"/>
              <a:cs typeface="+mn-cs"/>
            </a:endParaRPr>
          </a:p>
          <a:p>
            <a:endParaRPr lang="en-US" dirty="0" smtClean="0"/>
          </a:p>
          <a:p>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F7D7DBD6-E428-4160-B4D2-5925045C3E1F}"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1" dirty="0" smtClean="0"/>
              <a:t>Note to Instructor</a:t>
            </a:r>
          </a:p>
          <a:p>
            <a:r>
              <a:rPr lang="en-US" dirty="0" smtClean="0"/>
              <a:t>The text gives the following example:</a:t>
            </a:r>
          </a:p>
          <a:p>
            <a:pPr lvl="1"/>
            <a:r>
              <a:rPr lang="en-US" dirty="0" smtClean="0"/>
              <a:t>Tiny billboards attached to shopping carts.</a:t>
            </a:r>
          </a:p>
          <a:p>
            <a:pPr lvl="1"/>
            <a:r>
              <a:rPr lang="en-US" dirty="0" smtClean="0"/>
              <a:t>Ads on shopping bags.</a:t>
            </a:r>
          </a:p>
          <a:p>
            <a:pPr lvl="1"/>
            <a:r>
              <a:rPr lang="en-US" dirty="0" smtClean="0"/>
              <a:t>Decals on supermarket floors. </a:t>
            </a:r>
          </a:p>
          <a:p>
            <a:pPr lvl="1"/>
            <a:r>
              <a:rPr lang="en-US" dirty="0" smtClean="0"/>
              <a:t>Supermarket eggs are stamped with the names of CBS television shows.</a:t>
            </a:r>
          </a:p>
          <a:p>
            <a:pPr lvl="1"/>
            <a:r>
              <a:rPr lang="en-US" dirty="0" smtClean="0"/>
              <a:t>At the local laundromat, you load your laundry through a clever Pepto-Bismol ad plastered on the front of the washing machine. </a:t>
            </a:r>
          </a:p>
          <a:p>
            <a:pPr lvl="1"/>
            <a:r>
              <a:rPr lang="en-US" dirty="0" smtClean="0"/>
              <a:t>City trash truck sporting an ad for Glad trash bags. </a:t>
            </a:r>
          </a:p>
          <a:p>
            <a:pPr lvl="1"/>
            <a:r>
              <a:rPr lang="en-US" dirty="0" smtClean="0"/>
              <a:t>DVD case.</a:t>
            </a:r>
          </a:p>
          <a:p>
            <a:pPr lvl="1"/>
            <a:r>
              <a:rPr lang="en-US" dirty="0" smtClean="0"/>
              <a:t>Parking-lot tickets.</a:t>
            </a:r>
          </a:p>
          <a:p>
            <a:pPr lvl="1"/>
            <a:r>
              <a:rPr lang="en-US" dirty="0" smtClean="0"/>
              <a:t>Foreheads of college students for temporary advertising tattoos. </a:t>
            </a:r>
          </a:p>
        </p:txBody>
      </p:sp>
      <p:sp>
        <p:nvSpPr>
          <p:cNvPr id="59396" name="Slide Number Placeholder 3"/>
          <p:cNvSpPr>
            <a:spLocks noGrp="1"/>
          </p:cNvSpPr>
          <p:nvPr>
            <p:ph type="sldNum" sz="quarter" idx="5"/>
          </p:nvPr>
        </p:nvSpPr>
        <p:spPr bwMode="auto">
          <a:noFill/>
          <a:ln>
            <a:miter lim="800000"/>
            <a:headEnd/>
            <a:tailEnd/>
          </a:ln>
        </p:spPr>
        <p:txBody>
          <a:bodyPr/>
          <a:lstStyle/>
          <a:p>
            <a:fld id="{CC512C88-3EBE-4130-9A05-AB518530536C}"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r>
              <a:rPr lang="x-none" sz="1200" b="1" kern="1200" smtClean="0">
                <a:solidFill>
                  <a:schemeClr val="tx1"/>
                </a:solidFill>
                <a:effectLst/>
                <a:latin typeface="+mn-lt"/>
                <a:ea typeface="ＭＳ Ｐゴシック" charset="-128"/>
                <a:cs typeface="+mn-cs"/>
              </a:rPr>
              <a:t>Deciding on Media Timing.</a:t>
            </a:r>
            <a:r>
              <a:rPr lang="x-none" sz="1200" kern="1200" smtClean="0">
                <a:solidFill>
                  <a:schemeClr val="tx1"/>
                </a:solidFill>
                <a:effectLst/>
                <a:latin typeface="+mn-lt"/>
                <a:ea typeface="ＭＳ Ｐゴシック" charset="-128"/>
                <a:cs typeface="+mn-cs"/>
              </a:rPr>
              <a:t> An advertiser must also decide how to schedule the advertising over the course of a year. Suppose sales of a product peak in December and drop in March (for winter </a:t>
            </a:r>
            <a:r>
              <a:rPr lang="en-US" sz="1200" kern="1200" dirty="0" smtClean="0">
                <a:solidFill>
                  <a:schemeClr val="tx1"/>
                </a:solidFill>
                <a:effectLst/>
                <a:latin typeface="+mn-lt"/>
                <a:ea typeface="ＭＳ Ｐゴシック" charset="-128"/>
                <a:cs typeface="+mn-cs"/>
              </a:rPr>
              <a:t>outdoor</a:t>
            </a:r>
            <a:r>
              <a:rPr lang="x-none" sz="1200" kern="1200" smtClean="0">
                <a:solidFill>
                  <a:schemeClr val="tx1"/>
                </a:solidFill>
                <a:effectLst/>
                <a:latin typeface="+mn-lt"/>
                <a:ea typeface="ＭＳ Ｐゴシック" charset="-128"/>
                <a:cs typeface="+mn-cs"/>
              </a:rPr>
              <a:t> gear, for instance). The firm can vary its advertising to follow the seasonal pattern, oppose the seasonal pattern, or be the same all year. Most firms do some seasonal advertising. For example, Mars currently runs M&amp;M</a:t>
            </a:r>
            <a:r>
              <a:rPr lang="en-US" sz="1200" kern="1200" dirty="0" smtClean="0">
                <a:solidFill>
                  <a:schemeClr val="tx1"/>
                </a:solidFill>
                <a:effectLst/>
                <a:latin typeface="+mn-lt"/>
                <a:ea typeface="ＭＳ Ｐゴシック" charset="-128"/>
                <a:cs typeface="+mn-cs"/>
              </a:rPr>
              <a:t>’</a:t>
            </a:r>
            <a:r>
              <a:rPr lang="x-none" sz="1200" kern="1200" smtClean="0">
                <a:solidFill>
                  <a:schemeClr val="tx1"/>
                </a:solidFill>
                <a:effectLst/>
                <a:latin typeface="+mn-lt"/>
                <a:ea typeface="ＭＳ Ｐゴシック" charset="-128"/>
                <a:cs typeface="+mn-cs"/>
              </a:rPr>
              <a:t>s special ads for almost every holiday and “season,” from Easter, Fourth of July, and Halloween to the Super Bowl season and the Oscar season. The Picture People, the national chain of portrait studios, advertises more heavily before major holidays, such as Christmas, Easter, Valentine’s </a:t>
            </a:r>
            <a:r>
              <a:rPr lang="en-US" sz="1200" kern="1200" dirty="0" smtClean="0">
                <a:solidFill>
                  <a:schemeClr val="tx1"/>
                </a:solidFill>
                <a:effectLst/>
                <a:latin typeface="+mn-lt"/>
                <a:ea typeface="ＭＳ Ｐゴシック" charset="-128"/>
                <a:cs typeface="+mn-cs"/>
              </a:rPr>
              <a:t>D</a:t>
            </a:r>
            <a:r>
              <a:rPr lang="x-none" sz="1200" kern="1200" smtClean="0">
                <a:solidFill>
                  <a:schemeClr val="tx1"/>
                </a:solidFill>
                <a:effectLst/>
                <a:latin typeface="+mn-lt"/>
                <a:ea typeface="ＭＳ Ｐゴシック" charset="-128"/>
                <a:cs typeface="+mn-cs"/>
              </a:rPr>
              <a:t>ay, and Halloween. Some marketers do </a:t>
            </a:r>
            <a:r>
              <a:rPr lang="x-none" sz="1200" i="1" kern="1200" smtClean="0">
                <a:solidFill>
                  <a:schemeClr val="tx1"/>
                </a:solidFill>
                <a:effectLst/>
                <a:latin typeface="+mn-lt"/>
                <a:ea typeface="ＭＳ Ｐゴシック" charset="-128"/>
                <a:cs typeface="+mn-cs"/>
              </a:rPr>
              <a:t>only</a:t>
            </a:r>
            <a:r>
              <a:rPr lang="x-none" sz="1200" kern="1200" smtClean="0">
                <a:solidFill>
                  <a:schemeClr val="tx1"/>
                </a:solidFill>
                <a:effectLst/>
                <a:latin typeface="+mn-lt"/>
                <a:ea typeface="ＭＳ Ｐゴシック" charset="-128"/>
                <a:cs typeface="+mn-cs"/>
              </a:rPr>
              <a:t> seasonal advertising: For instance, P&amp;G advertises its Vicks NyQuil only during the cold and flu season.</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Finally, the advertiser must choose the pattern of the ads. </a:t>
            </a:r>
            <a:r>
              <a:rPr lang="x-none" sz="1200" i="1" kern="1200" smtClean="0">
                <a:solidFill>
                  <a:schemeClr val="tx1"/>
                </a:solidFill>
                <a:effectLst/>
                <a:latin typeface="+mn-lt"/>
                <a:ea typeface="ＭＳ Ｐゴシック" charset="-128"/>
                <a:cs typeface="+mn-cs"/>
              </a:rPr>
              <a:t>Continuity</a:t>
            </a:r>
            <a:r>
              <a:rPr lang="x-none" sz="1200" kern="1200" smtClean="0">
                <a:solidFill>
                  <a:schemeClr val="tx1"/>
                </a:solidFill>
                <a:effectLst/>
                <a:latin typeface="+mn-lt"/>
                <a:ea typeface="ＭＳ Ｐゴシック" charset="-128"/>
                <a:cs typeface="+mn-cs"/>
              </a:rPr>
              <a:t> means scheduling ads evenly within a given period. </a:t>
            </a:r>
            <a:r>
              <a:rPr lang="x-none" sz="1200" i="1" kern="1200" smtClean="0">
                <a:solidFill>
                  <a:schemeClr val="tx1"/>
                </a:solidFill>
                <a:effectLst/>
                <a:latin typeface="+mn-lt"/>
                <a:ea typeface="ＭＳ Ｐゴシック" charset="-128"/>
                <a:cs typeface="+mn-cs"/>
              </a:rPr>
              <a:t>Pulsing</a:t>
            </a:r>
            <a:r>
              <a:rPr lang="x-none" sz="1200" kern="1200" smtClean="0">
                <a:solidFill>
                  <a:schemeClr val="tx1"/>
                </a:solidFill>
                <a:effectLst/>
                <a:latin typeface="+mn-lt"/>
                <a:ea typeface="ＭＳ Ｐゴシック" charset="-128"/>
                <a:cs typeface="+mn-cs"/>
              </a:rPr>
              <a:t> means scheduling ads unevenly over a given time period. Thus, 52 ads could either be scheduled at one per week during the year or pulsed in several bursts. The idea behind pulsing is to advertise heavily for a short period to build awareness that carries over to the next advertising period. Those who favor pulsing feel that it can be used to achieve the same impact as a steady schedule but at a much lower cost. However, some media planners believe that although pulsing achieves minimal awareness, it sacrifices depth of advertising communications.</a:t>
            </a:r>
            <a:endParaRPr lang="en-US" sz="1200" kern="1200" dirty="0">
              <a:solidFill>
                <a:schemeClr val="tx1"/>
              </a:solidFill>
              <a:effectLst/>
              <a:latin typeface="+mn-lt"/>
              <a:ea typeface="ＭＳ Ｐゴシック" charset="-128"/>
              <a:cs typeface="+mn-cs"/>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242F4A98-2506-4A08-A17D-6BA176325FC3}"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mn-cs"/>
              </a:rPr>
              <a:t>Evaluating Advertising Effectiveness and the Return on Advertising Investment</a:t>
            </a:r>
          </a:p>
          <a:p>
            <a:r>
              <a:rPr lang="x-none" sz="1200" kern="1200" smtClean="0">
                <a:solidFill>
                  <a:schemeClr val="tx1"/>
                </a:solidFill>
                <a:effectLst/>
                <a:latin typeface="+mn-lt"/>
                <a:ea typeface="ＭＳ Ｐゴシック" charset="-128"/>
                <a:cs typeface="+mn-cs"/>
              </a:rPr>
              <a:t>Measuring advertising effectiveness and the </a:t>
            </a:r>
            <a:r>
              <a:rPr lang="x-none" sz="1200" b="1" kern="1200" smtClean="0">
                <a:solidFill>
                  <a:schemeClr val="tx1"/>
                </a:solidFill>
                <a:effectLst/>
                <a:latin typeface="+mn-lt"/>
                <a:ea typeface="ＭＳ Ｐゴシック" charset="-128"/>
                <a:cs typeface="+mn-cs"/>
              </a:rPr>
              <a:t>return on advertising investment</a:t>
            </a:r>
            <a:r>
              <a:rPr lang="x-none" sz="1200" kern="1200" smtClean="0">
                <a:solidFill>
                  <a:schemeClr val="tx1"/>
                </a:solidFill>
                <a:effectLst/>
                <a:latin typeface="+mn-lt"/>
                <a:ea typeface="ＭＳ Ｐゴシック" charset="-128"/>
                <a:cs typeface="+mn-cs"/>
              </a:rPr>
              <a:t> has become a hot issue for most companies, especially in a </a:t>
            </a:r>
            <a:r>
              <a:rPr lang="en-US" sz="1200" kern="1200" dirty="0" smtClean="0">
                <a:solidFill>
                  <a:schemeClr val="tx1"/>
                </a:solidFill>
                <a:effectLst/>
                <a:latin typeface="+mn-lt"/>
                <a:ea typeface="ＭＳ Ｐゴシック" charset="-128"/>
                <a:cs typeface="+mn-cs"/>
              </a:rPr>
              <a:t>challenging</a:t>
            </a:r>
            <a:r>
              <a:rPr lang="x-none" sz="1200" kern="1200" smtClean="0">
                <a:solidFill>
                  <a:schemeClr val="tx1"/>
                </a:solidFill>
                <a:effectLst/>
                <a:latin typeface="+mn-lt"/>
                <a:ea typeface="ＭＳ Ｐゴシック" charset="-128"/>
                <a:cs typeface="+mn-cs"/>
              </a:rPr>
              <a:t> economic environment. </a:t>
            </a:r>
            <a:r>
              <a:rPr lang="en-US" sz="1200" kern="1200" dirty="0" smtClean="0">
                <a:solidFill>
                  <a:schemeClr val="tx1"/>
                </a:solidFill>
                <a:effectLst/>
                <a:latin typeface="+mn-lt"/>
                <a:ea typeface="ＭＳ Ｐゴシック" charset="-128"/>
                <a:cs typeface="+mn-cs"/>
              </a:rPr>
              <a:t>Even in a recovering economy with marketing budgets again on the rise, like consumers, advertisers are still pinching their pennies and spending conservatively.</a:t>
            </a:r>
            <a:r>
              <a:rPr lang="x-none" sz="1200" kern="1200" smtClean="0">
                <a:solidFill>
                  <a:schemeClr val="tx1"/>
                </a:solidFill>
                <a:effectLst/>
                <a:latin typeface="+mn-lt"/>
                <a:ea typeface="ＭＳ Ｐゴシック" charset="-128"/>
                <a:cs typeface="+mn-cs"/>
              </a:rPr>
              <a:t> That leaves top management at many companies asking their marketing managers, “How do we know that we’re spending the right amount on advertising?” and “What return are we getting on our advertising investment?”</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Advertisers should regularly evaluate two types of advertising results: the communication effects and the sales and profit effects. Measuring the </a:t>
            </a:r>
            <a:r>
              <a:rPr lang="x-none" sz="1200" i="1" kern="1200" smtClean="0">
                <a:solidFill>
                  <a:schemeClr val="tx1"/>
                </a:solidFill>
                <a:effectLst/>
                <a:latin typeface="+mn-lt"/>
                <a:ea typeface="ＭＳ Ｐゴシック" charset="-128"/>
                <a:cs typeface="+mn-cs"/>
              </a:rPr>
              <a:t>communication effects</a:t>
            </a:r>
            <a:r>
              <a:rPr lang="x-none" sz="1200" kern="1200" smtClean="0">
                <a:solidFill>
                  <a:schemeClr val="tx1"/>
                </a:solidFill>
                <a:effectLst/>
                <a:latin typeface="+mn-lt"/>
                <a:ea typeface="ＭＳ Ｐゴシック" charset="-128"/>
                <a:cs typeface="+mn-cs"/>
              </a:rPr>
              <a:t> of an ad or ad campaign tells whether the ads and media are communicating the ad message well. Individual ads can be tested before or after they are run. Before an ad is placed, the advertiser can show it to consumers, ask how they like it, and measure message recall or attitude changes resulting from it. After an ad is run, the advertiser can measure how the ad affected consumer recall or product awareness, knowledge, and preference. Pre- and postevaluations of communication effects can be made for entire advertising campaigns as well.</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Advertisers have gotten pretty good at measuring the communication effects of their ads and ad campaigns. However, </a:t>
            </a:r>
            <a:r>
              <a:rPr lang="x-none" sz="1200" i="1" kern="1200" smtClean="0">
                <a:solidFill>
                  <a:schemeClr val="tx1"/>
                </a:solidFill>
                <a:effectLst/>
                <a:latin typeface="+mn-lt"/>
                <a:ea typeface="ＭＳ Ｐゴシック" charset="-128"/>
                <a:cs typeface="+mn-cs"/>
              </a:rPr>
              <a:t>sales and profit</a:t>
            </a:r>
            <a:r>
              <a:rPr lang="x-none" sz="1200" kern="1200" smtClean="0">
                <a:solidFill>
                  <a:schemeClr val="tx1"/>
                </a:solidFill>
                <a:effectLst/>
                <a:latin typeface="+mn-lt"/>
                <a:ea typeface="ＭＳ Ｐゴシック" charset="-128"/>
                <a:cs typeface="+mn-cs"/>
              </a:rPr>
              <a:t> effects of advertising are often much harder to measure. For example, what sales and profits are produced by an ad campaign that increases brand awareness by 20 percent and brand preference by 10 percent? Sales and profits are affected by many factors other than advertising—such as product features, price, and availability.</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One way to measure the sales and profit effects of advertising is to compare past sales and profits with past advertising expenditures. Another way is through experiments. For example, to test the effects of different advertising spending levels, Coca-Cola could vary the amount it spends on advertising in different market areas and measure the differences in the resulting sales and profit levels. More complex experiments could be designed to include other variables, such as differences in the ads or media used. </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However, because so many factors affect advertising effectiveness, some controllable and others not, measuring the results of advertising spending remains an inexact science. Managers often must rely on large doses of judgment along with quantitative analysis when assessing advertising performance.</a:t>
            </a:r>
            <a:endParaRPr lang="en-US" sz="1200" kern="1200" dirty="0" smtClean="0">
              <a:solidFill>
                <a:schemeClr val="tx1"/>
              </a:solidFill>
              <a:effectLst/>
              <a:latin typeface="+mn-lt"/>
              <a:ea typeface="ＭＳ Ｐゴシック" charset="-128"/>
              <a:cs typeface="+mn-cs"/>
            </a:endParaRPr>
          </a:p>
          <a:p>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2D09701F-DB07-409D-9C99-83D9756ED40B}"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2D09701F-DB07-409D-9C99-83D9756ED40B}"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normAutofit fontScale="47500" lnSpcReduction="20000"/>
          </a:bodyPr>
          <a:lstStyle/>
          <a:p>
            <a:r>
              <a:rPr lang="en-US" sz="1200" b="1" kern="1200" dirty="0" smtClean="0">
                <a:solidFill>
                  <a:schemeClr val="tx1"/>
                </a:solidFill>
                <a:effectLst/>
                <a:latin typeface="+mn-lt"/>
                <a:ea typeface="ＭＳ Ｐゴシック" charset="-128"/>
                <a:cs typeface="+mn-cs"/>
              </a:rPr>
              <a:t>Other Advertising Considerations</a:t>
            </a:r>
          </a:p>
          <a:p>
            <a:r>
              <a:rPr lang="x-none" sz="1200" kern="1200" smtClean="0">
                <a:solidFill>
                  <a:schemeClr val="tx1"/>
                </a:solidFill>
                <a:effectLst/>
                <a:latin typeface="+mn-lt"/>
                <a:ea typeface="ＭＳ Ｐゴシック" charset="-128"/>
                <a:cs typeface="+mn-cs"/>
              </a:rPr>
              <a:t>In developing advertising strategies and programs, the company must address two additional questions. First, how will the company organize its advertising function—who will perform which advertising tasks? Second, how will the company adapt its advertising strategies and programs to the complexities of international markets?</a:t>
            </a:r>
            <a:endParaRPr lang="en-US" sz="1200" kern="1200" dirty="0" smtClean="0">
              <a:solidFill>
                <a:schemeClr val="tx1"/>
              </a:solidFill>
              <a:effectLst/>
              <a:latin typeface="+mn-lt"/>
              <a:ea typeface="ＭＳ Ｐゴシック" charset="-128"/>
              <a:cs typeface="+mn-cs"/>
            </a:endParaRPr>
          </a:p>
          <a:p>
            <a:r>
              <a:rPr lang="en-US" sz="1200" b="1" i="1" kern="1200" dirty="0" smtClean="0">
                <a:solidFill>
                  <a:schemeClr val="tx1"/>
                </a:solidFill>
                <a:effectLst/>
                <a:latin typeface="+mn-lt"/>
                <a:ea typeface="ＭＳ Ｐゴシック" charset="-128"/>
                <a:cs typeface="+mn-cs"/>
              </a:rPr>
              <a:t>Organizing for Advertising</a:t>
            </a:r>
          </a:p>
          <a:p>
            <a:r>
              <a:rPr lang="x-none" sz="1200" kern="1200" smtClean="0">
                <a:solidFill>
                  <a:schemeClr val="tx1"/>
                </a:solidFill>
                <a:effectLst/>
                <a:latin typeface="+mn-lt"/>
                <a:ea typeface="ＭＳ Ｐゴシック" charset="-128"/>
                <a:cs typeface="+mn-cs"/>
              </a:rPr>
              <a:t>Different companies organize in different ways to handle advertising. In small companies, advertising might be handled by someone in the sales department. Large companies have advertising departments whose job it is to set the advertising budget, work with the ad agency, and handle other advertising not done by the agency. </a:t>
            </a:r>
            <a:r>
              <a:rPr lang="en-US" sz="1200" kern="1200" dirty="0" smtClean="0">
                <a:solidFill>
                  <a:schemeClr val="tx1"/>
                </a:solidFill>
                <a:effectLst/>
                <a:latin typeface="+mn-lt"/>
                <a:ea typeface="ＭＳ Ｐゴシック" charset="-128"/>
                <a:cs typeface="+mn-cs"/>
              </a:rPr>
              <a:t>However, most </a:t>
            </a:r>
            <a:r>
              <a:rPr lang="x-none" sz="1200" kern="1200" smtClean="0">
                <a:solidFill>
                  <a:schemeClr val="tx1"/>
                </a:solidFill>
                <a:effectLst/>
                <a:latin typeface="+mn-lt"/>
                <a:ea typeface="ＭＳ Ｐゴシック" charset="-128"/>
                <a:cs typeface="+mn-cs"/>
              </a:rPr>
              <a:t>large companies use outside advertising agencies because they offer several advantages.</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How does an </a:t>
            </a:r>
            <a:r>
              <a:rPr lang="x-none" sz="1200" b="1" kern="1200" smtClean="0">
                <a:solidFill>
                  <a:schemeClr val="tx1"/>
                </a:solidFill>
                <a:effectLst/>
                <a:latin typeface="+mn-lt"/>
                <a:ea typeface="ＭＳ Ｐゴシック" charset="-128"/>
                <a:cs typeface="+mn-cs"/>
              </a:rPr>
              <a:t>advertising agency</a:t>
            </a:r>
            <a:r>
              <a:rPr lang="x-none" sz="1200" kern="1200" smtClean="0">
                <a:solidFill>
                  <a:schemeClr val="tx1"/>
                </a:solidFill>
                <a:effectLst/>
                <a:latin typeface="+mn-lt"/>
                <a:ea typeface="ＭＳ Ｐゴシック" charset="-128"/>
                <a:cs typeface="+mn-cs"/>
              </a:rPr>
              <a:t> work? Advertising agencies originated in the mid- to late-1800s by salespeople and brokers who worked for the media and received a commission for selling advertising space to companies. As time passed, the salespeople began to help customers prepare their ads. Eventually, they formed agencies and grew closer to the advertisers than to the media.</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Today’s agencies employ specialists who can often perform advertising tasks better than the company’s own staff can. Agencies also bring an outside point of view to solving the company’s problems, along with lots of experience from working with different clients and situations. So, today, even companies with strong advertising departments of their own use advertising agencies.</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Some ad agencies are huge; the largest U.S. agency, </a:t>
            </a:r>
            <a:r>
              <a:rPr lang="en-US" sz="1200" kern="1200" dirty="0" smtClean="0">
                <a:solidFill>
                  <a:schemeClr val="tx1"/>
                </a:solidFill>
                <a:effectLst/>
                <a:latin typeface="+mn-lt"/>
                <a:ea typeface="ＭＳ Ｐゴシック" charset="-128"/>
                <a:cs typeface="+mn-cs"/>
              </a:rPr>
              <a:t>BBDO Worldwide</a:t>
            </a:r>
            <a:r>
              <a:rPr lang="x-none" sz="1200" kern="1200" smtClean="0">
                <a:solidFill>
                  <a:schemeClr val="tx1"/>
                </a:solidFill>
                <a:effectLst/>
                <a:latin typeface="+mn-lt"/>
                <a:ea typeface="ＭＳ Ｐゴシック" charset="-128"/>
                <a:cs typeface="+mn-cs"/>
              </a:rPr>
              <a:t>, has annual gross U.S. revenues of $</a:t>
            </a:r>
            <a:r>
              <a:rPr lang="en-US" sz="1200" kern="1200" dirty="0" smtClean="0">
                <a:solidFill>
                  <a:schemeClr val="tx1"/>
                </a:solidFill>
                <a:effectLst/>
                <a:latin typeface="+mn-lt"/>
                <a:ea typeface="ＭＳ Ｐゴシック" charset="-128"/>
                <a:cs typeface="+mn-cs"/>
              </a:rPr>
              <a:t>495</a:t>
            </a:r>
            <a:r>
              <a:rPr lang="x-none" sz="1200" kern="1200" smtClean="0">
                <a:solidFill>
                  <a:schemeClr val="tx1"/>
                </a:solidFill>
                <a:effectLst/>
                <a:latin typeface="+mn-lt"/>
                <a:ea typeface="ＭＳ Ｐゴシック" charset="-128"/>
                <a:cs typeface="+mn-cs"/>
              </a:rPr>
              <a:t> million. In recent years, many agencies have grown by gobbling up other agencies, thus creating huge agency holding companies. The largest of these megagroups, WPP, includes several large advertising, PR, and promotion agencies with combined worldwide revenues of </a:t>
            </a:r>
            <a:r>
              <a:rPr lang="en-US" sz="1200" kern="1200" dirty="0" smtClean="0">
                <a:solidFill>
                  <a:schemeClr val="tx1"/>
                </a:solidFill>
                <a:effectLst/>
                <a:latin typeface="+mn-lt"/>
                <a:ea typeface="ＭＳ Ｐゴシック" charset="-128"/>
                <a:cs typeface="+mn-cs"/>
              </a:rPr>
              <a:t>more than </a:t>
            </a:r>
            <a:r>
              <a:rPr lang="x-none" sz="1200" kern="1200" smtClean="0">
                <a:solidFill>
                  <a:schemeClr val="tx1"/>
                </a:solidFill>
                <a:effectLst/>
                <a:latin typeface="+mn-lt"/>
                <a:ea typeface="ＭＳ Ｐゴシック" charset="-128"/>
                <a:cs typeface="+mn-cs"/>
              </a:rPr>
              <a:t>$1</a:t>
            </a:r>
            <a:r>
              <a:rPr lang="en-US" sz="1200" kern="1200" dirty="0" smtClean="0">
                <a:solidFill>
                  <a:schemeClr val="tx1"/>
                </a:solidFill>
                <a:effectLst/>
                <a:latin typeface="+mn-lt"/>
                <a:ea typeface="ＭＳ Ｐゴシック" charset="-128"/>
                <a:cs typeface="+mn-cs"/>
              </a:rPr>
              <a:t>6</a:t>
            </a:r>
            <a:r>
              <a:rPr lang="x-none" sz="1200" kern="1200" smtClean="0">
                <a:solidFill>
                  <a:schemeClr val="tx1"/>
                </a:solidFill>
                <a:effectLst/>
                <a:latin typeface="+mn-lt"/>
                <a:ea typeface="ＭＳ Ｐゴシック" charset="-128"/>
                <a:cs typeface="+mn-cs"/>
              </a:rPr>
              <a:t> billion. Most large advertising agencies have the staff and resources to handle all phases of an advertising campaign for their clients, from creating a marketing plan to developing ad campaigns and preparing, placing, and evaluating ads</a:t>
            </a:r>
            <a:r>
              <a:rPr lang="en-US" sz="1200" kern="1200" dirty="0" smtClean="0">
                <a:solidFill>
                  <a:schemeClr val="tx1"/>
                </a:solidFill>
                <a:effectLst/>
                <a:latin typeface="+mn-lt"/>
                <a:ea typeface="ＭＳ Ｐゴシック" charset="-128"/>
                <a:cs typeface="+mn-cs"/>
              </a:rPr>
              <a:t> and other brand content</a:t>
            </a:r>
            <a:r>
              <a:rPr lang="x-none" sz="1200" kern="1200" smtClean="0">
                <a:solidFill>
                  <a:schemeClr val="tx1"/>
                </a:solidFill>
                <a:effectLst/>
                <a:latin typeface="+mn-lt"/>
                <a:ea typeface="ＭＳ Ｐゴシック" charset="-128"/>
                <a:cs typeface="+mn-cs"/>
              </a:rPr>
              <a:t>.</a:t>
            </a:r>
            <a:endParaRPr lang="en-US" sz="1200" kern="1200" dirty="0" smtClean="0">
              <a:solidFill>
                <a:schemeClr val="tx1"/>
              </a:solidFill>
              <a:effectLst/>
              <a:latin typeface="+mn-lt"/>
              <a:ea typeface="ＭＳ Ｐゴシック" charset="-128"/>
              <a:cs typeface="+mn-cs"/>
            </a:endParaRPr>
          </a:p>
          <a:p>
            <a:r>
              <a:rPr lang="en-US" sz="1200" b="1" i="1" kern="1200" dirty="0" smtClean="0">
                <a:solidFill>
                  <a:schemeClr val="tx1"/>
                </a:solidFill>
                <a:effectLst/>
                <a:latin typeface="+mn-lt"/>
                <a:ea typeface="ＭＳ Ｐゴシック" charset="-128"/>
                <a:cs typeface="+mn-cs"/>
              </a:rPr>
              <a:t>International Advertising Decisions</a:t>
            </a:r>
          </a:p>
          <a:p>
            <a:r>
              <a:rPr lang="x-none" sz="1200" kern="1200" smtClean="0">
                <a:solidFill>
                  <a:schemeClr val="tx1"/>
                </a:solidFill>
                <a:effectLst/>
                <a:latin typeface="+mn-lt"/>
                <a:ea typeface="ＭＳ Ｐゴシック" charset="-128"/>
                <a:cs typeface="+mn-cs"/>
              </a:rPr>
              <a:t>International advertisers face many complexities not encountered by domestic advertisers. The most basic issue concerns the degree to which global advertising should be adapted to the unique characteristics of various country markets. </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Some advertisers have attempted to support their global brands with highly standardized worldwide advertising, with campaigns that work as well in Bangkok as they do in Baltimore. For example, McDonald’s unifies its creative elements and brand presentation under the familiar “i’m lovin’ it” theme in all its 100-plus markets worldwide. Visa coordinates worldwide advertising for its debit and credit cards under the “more people go with Visa” creative platform, which works as well in Korea as it does in the United States or Brazil. And ads from Brazilian flip-flops maker Havaianas make the same outrageously colorful splash worldwide, no matter what the country.</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&lt;ex15.12&gt;</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In recent years, the increased popularity of online social networks and video sharing has boosted the need for advertising standardization for global brands. Most big marketing and advertising campaigns include a large online presence. Connected consumers can now zip easily across borders via the Internet, making it difficult for advertisers to roll out adapted campaigns in a controlled, orderly fashion. As a result, at the very least, most global consumer brands coordinate their </a:t>
            </a:r>
            <a:r>
              <a:rPr lang="en-US" sz="1200" kern="1200" dirty="0" smtClean="0">
                <a:solidFill>
                  <a:schemeClr val="tx1"/>
                </a:solidFill>
                <a:effectLst/>
                <a:latin typeface="+mn-lt"/>
                <a:ea typeface="ＭＳ Ｐゴシック" charset="-128"/>
                <a:cs typeface="+mn-cs"/>
              </a:rPr>
              <a:t>website</a:t>
            </a:r>
            <a:r>
              <a:rPr lang="x-none" sz="1200" kern="1200" smtClean="0">
                <a:solidFill>
                  <a:schemeClr val="tx1"/>
                </a:solidFill>
                <a:effectLst/>
                <a:latin typeface="+mn-lt"/>
                <a:ea typeface="ＭＳ Ｐゴシック" charset="-128"/>
                <a:cs typeface="+mn-cs"/>
              </a:rPr>
              <a:t>s internationally. For example, check out the McDonald’s </a:t>
            </a:r>
            <a:r>
              <a:rPr lang="en-US" sz="1200" kern="1200" dirty="0" smtClean="0">
                <a:solidFill>
                  <a:schemeClr val="tx1"/>
                </a:solidFill>
                <a:effectLst/>
                <a:latin typeface="+mn-lt"/>
                <a:ea typeface="ＭＳ Ｐゴシック" charset="-128"/>
                <a:cs typeface="+mn-cs"/>
              </a:rPr>
              <a:t>website</a:t>
            </a:r>
            <a:r>
              <a:rPr lang="x-none" sz="1200" kern="1200" smtClean="0">
                <a:solidFill>
                  <a:schemeClr val="tx1"/>
                </a:solidFill>
                <a:effectLst/>
                <a:latin typeface="+mn-lt"/>
                <a:ea typeface="ＭＳ Ｐゴシック" charset="-128"/>
                <a:cs typeface="+mn-cs"/>
              </a:rPr>
              <a:t>s from Germany to Jordan to China. You’ll find the golden arches logo, the “i’m lovin’ it” logo and jingle, a Big Mac equivalent, and maybe even Ronald McDonald himself.</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Standardization produces many benefits—lower advertising costs, greater global advertising coordination, and a more consistent worldwide image. But it also has drawbacks. Most importantly, it ignores the fact that country markets differ greatly in their cultures, demographics, and economic conditions. Thus, most international advertisers “think globally but act locally.” They develop global advertising </a:t>
            </a:r>
            <a:r>
              <a:rPr lang="x-none" sz="1200" i="1" kern="1200" smtClean="0">
                <a:solidFill>
                  <a:schemeClr val="tx1"/>
                </a:solidFill>
                <a:effectLst/>
                <a:latin typeface="+mn-lt"/>
                <a:ea typeface="ＭＳ Ｐゴシック" charset="-128"/>
                <a:cs typeface="+mn-cs"/>
              </a:rPr>
              <a:t>strategies</a:t>
            </a:r>
            <a:r>
              <a:rPr lang="x-none" sz="1200" kern="1200" smtClean="0">
                <a:solidFill>
                  <a:schemeClr val="tx1"/>
                </a:solidFill>
                <a:effectLst/>
                <a:latin typeface="+mn-lt"/>
                <a:ea typeface="ＭＳ Ｐゴシック" charset="-128"/>
                <a:cs typeface="+mn-cs"/>
              </a:rPr>
              <a:t> that make their worldwide efforts more efficient and consistent. Then they adapt their advertising </a:t>
            </a:r>
            <a:r>
              <a:rPr lang="x-none" sz="1200" i="1" kern="1200" smtClean="0">
                <a:solidFill>
                  <a:schemeClr val="tx1"/>
                </a:solidFill>
                <a:effectLst/>
                <a:latin typeface="+mn-lt"/>
                <a:ea typeface="ＭＳ Ｐゴシック" charset="-128"/>
                <a:cs typeface="+mn-cs"/>
              </a:rPr>
              <a:t>programs</a:t>
            </a:r>
            <a:r>
              <a:rPr lang="x-none" sz="1200" kern="1200" smtClean="0">
                <a:solidFill>
                  <a:schemeClr val="tx1"/>
                </a:solidFill>
                <a:effectLst/>
                <a:latin typeface="+mn-lt"/>
                <a:ea typeface="ＭＳ Ｐゴシック" charset="-128"/>
                <a:cs typeface="+mn-cs"/>
              </a:rPr>
              <a:t> to make them more responsive to consumer needs and expectations within local markets. For example, although Visa employs its “more people go with Visa” theme globally, ads in specific locales employ local language and inspiring local imagery that make the theme relevant to the local markets in which they appear.</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Global advertisers face several special problems. For instance, advertising media costs and availability differ vastly from country to country. Countries also differ in the extent to which they regulate advertising practices. Many countries have extensive systems of laws restricting how much a company can spend on advertising, the media used, the nature of advertising claims, and other aspects of the advertising program. Such restrictions often require advertisers to adapt their campaigns from country to country.</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For example, alcohol products cannot be advertised in India or in Muslim countries. In many countries, such as Sweden and Canada, junk food ads are banned from children’s television programming. To play it safe, McDonald’s advertises itself as a family restaurant in Sweden. Comparative ads, although acceptable and even common in the United States and Canada, are less commonly used in the United Kingdom and are illegal in India and Brazil. China bans sending e-mail for advertising purposes to people without their permission, and all advertising e‑mail that is sent must be titled “advertisement.”</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China also has restrictive censorship rules for TV and radio advertising; for example, the words </a:t>
            </a:r>
            <a:r>
              <a:rPr lang="x-none" sz="1200" i="1" kern="1200" smtClean="0">
                <a:solidFill>
                  <a:schemeClr val="tx1"/>
                </a:solidFill>
                <a:effectLst/>
                <a:latin typeface="+mn-lt"/>
                <a:ea typeface="ＭＳ Ｐゴシック" charset="-128"/>
                <a:cs typeface="+mn-cs"/>
              </a:rPr>
              <a:t>the best</a:t>
            </a:r>
            <a:r>
              <a:rPr lang="x-none" sz="1200" kern="1200" smtClean="0">
                <a:solidFill>
                  <a:schemeClr val="tx1"/>
                </a:solidFill>
                <a:effectLst/>
                <a:latin typeface="+mn-lt"/>
                <a:ea typeface="ＭＳ Ｐゴシック" charset="-128"/>
                <a:cs typeface="+mn-cs"/>
              </a:rPr>
              <a:t> are banned, as are ads that “violate social customs” or present women in “improper ways.” McDonald’s once avoided government sanctions in China by publicly apologizing for an ad that crossed cultural norms by showing a customer begging for a discount. Similarly, Coca-Cola’s Indian subsidiary was forced to end a promotion that offered prizes, such as a trip to Hollywood, because it violated India’s established trade practices by encouraging customers to “gamble.”</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Thus, although advertisers may develop global strategies to guide their overall advertising efforts, specific advertising programs must usually be adapted to meet local cultures and customs, media characteristics, and regulations.</a:t>
            </a:r>
            <a:endParaRPr lang="en-US" sz="1200" kern="1200" dirty="0" smtClean="0">
              <a:solidFill>
                <a:schemeClr val="tx1"/>
              </a:solidFill>
              <a:effectLst/>
              <a:latin typeface="+mn-lt"/>
              <a:ea typeface="ＭＳ Ｐゴシック" charset="-128"/>
              <a:cs typeface="+mn-cs"/>
            </a:endParaRPr>
          </a:p>
          <a:p>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8E3A5E0A-0DCD-4A8C-8967-E444B99AD971}"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normAutofit fontScale="85000" lnSpcReduction="20000"/>
          </a:bodyPr>
          <a:lstStyle/>
          <a:p>
            <a:r>
              <a:rPr lang="en-US" sz="1200" kern="1200" dirty="0" smtClean="0">
                <a:solidFill>
                  <a:schemeClr val="tx1"/>
                </a:solidFill>
                <a:effectLst/>
                <a:latin typeface="+mn-lt"/>
                <a:ea typeface="ＭＳ Ｐゴシック" charset="-128"/>
                <a:cs typeface="+mn-cs"/>
              </a:rPr>
              <a:t>Not long ago, public relations was considered a marketing stepchild because of its limited marketing use. That situation is changing fast, however, as more marketers recognize PR’s brand-building power. </a:t>
            </a:r>
          </a:p>
          <a:p>
            <a:r>
              <a:rPr lang="x-none" sz="1200" kern="1200" smtClean="0">
                <a:solidFill>
                  <a:schemeClr val="tx1"/>
                </a:solidFill>
                <a:effectLst/>
                <a:latin typeface="+mn-lt"/>
                <a:ea typeface="ＭＳ Ｐゴシック" charset="-128"/>
                <a:cs typeface="+mn-cs"/>
              </a:rPr>
              <a:t>Public relations is used to promote products, people, places, ideas, activities, organizations, and even nations. Companies use PR to build good relations with consumers, investors, the media, and their communities. Trade associations have used PR to rebuild interest in commodities, such as eggs, apples, potatoes, milk, and even onions. For example, the Vidalia Onion Committee built a PR campaign around </a:t>
            </a:r>
            <a:r>
              <a:rPr lang="en-US" sz="1200" kern="1200" dirty="0" smtClean="0">
                <a:solidFill>
                  <a:schemeClr val="tx1"/>
                </a:solidFill>
                <a:effectLst/>
                <a:latin typeface="+mn-lt"/>
                <a:ea typeface="ＭＳ Ｐゴシック" charset="-128"/>
                <a:cs typeface="+mn-cs"/>
              </a:rPr>
              <a:t>the </a:t>
            </a:r>
            <a:r>
              <a:rPr lang="x-none" sz="1200" kern="1200" smtClean="0">
                <a:solidFill>
                  <a:schemeClr val="tx1"/>
                </a:solidFill>
                <a:effectLst/>
                <a:latin typeface="+mn-lt"/>
                <a:ea typeface="ＭＳ Ｐゴシック" charset="-128"/>
                <a:cs typeface="+mn-cs"/>
              </a:rPr>
              <a:t>DreamWorks character Shrek—complete with Shrek images on packaging and in-store displays with giant inflatable Shreks—that successfully promoted onions to children. Even government organizations use PR to build awareness. For example, the National Heart, Lung, and Blood Institute (NHLBI) of the National Institutes of Health sponsors a long-running PR campaign that builds awareness of heart disease in women:</a:t>
            </a:r>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Heart disease is the number one killer of women; it kills more women each year than all forms of cancer combined. But a 2000 survey by the NHLBI showed that only 34 percent of women knew this, and that most people thought of heart disease as a problem mostly affecting men. So with the help of Ogilvy Public Relations Worldwide, the NHLBI set out to “create a personal and urgent wakeup call to American women.” In 2002, it launched a national PR campaign—“The Heart Truth”—to raise awareness of heart disease among women and get women to discuss the issue with their doctors.</a:t>
            </a:r>
          </a:p>
          <a:p>
            <a:r>
              <a:rPr lang="en-US" sz="1200" kern="1200" dirty="0" smtClean="0">
                <a:solidFill>
                  <a:schemeClr val="tx1"/>
                </a:solidFill>
                <a:effectLst/>
                <a:latin typeface="+mn-lt"/>
                <a:ea typeface="ＭＳ Ｐゴシック" charset="-128"/>
                <a:cs typeface="+mn-cs"/>
              </a:rPr>
              <a:t>The centerpiece of the campaign is the Red Dress, now the national symbol for women and heart disease awareness. The campaign creates awareness through an interactive website, Facebook and Pinterest pages, mass media placements, and campaign materials—everything from brochures, DVDs, and posters to speaker’s kits and airport dioramas. It also sponsors several major national events, such as the National Wear Red Day, an annual Red Dress Collection Fashion Show, and The Heart Truth Road Show, featuring heart disease risk factor screenings in major U.S. cities. Finally, the campaign works with more than three-dozen corporate sponsors, such as Diet Coke, St. Joseph aspirin, Tylenol, Cheerios, CVS Pharmacy, Swarovski, and Bobbi Brown Cosmetics. So far, some 2.65 billion product packages have carried the Red Dress symbol. </a:t>
            </a:r>
          </a:p>
          <a:p>
            <a:r>
              <a:rPr lang="en-US" sz="1200" kern="1200" dirty="0" smtClean="0">
                <a:solidFill>
                  <a:schemeClr val="tx1"/>
                </a:solidFill>
                <a:effectLst/>
                <a:latin typeface="+mn-lt"/>
                <a:ea typeface="ＭＳ Ｐゴシック" charset="-128"/>
                <a:cs typeface="+mn-cs"/>
              </a:rPr>
              <a:t>The results are impressive: Awareness among American women of heart disease as the number one killer of women has increased to 57 percent, and the number of heart disease deaths in women has declined steadily from one in three women to one in four. The American Heart Association has also adopted the Red Dress symbol and introduced its own complementary campaign.</a:t>
            </a:r>
          </a:p>
          <a:p>
            <a:endParaRPr lang="en-US" sz="1200" kern="1200" dirty="0" smtClean="0">
              <a:solidFill>
                <a:schemeClr val="tx1"/>
              </a:solidFill>
              <a:effectLst/>
              <a:latin typeface="+mn-lt"/>
              <a:ea typeface="ＭＳ Ｐゴシック" charset="-128"/>
              <a:cs typeface="+mn-cs"/>
            </a:endParaRPr>
          </a:p>
          <a:p>
            <a:endParaRPr lang="en-US" sz="1200" kern="1200" dirty="0">
              <a:solidFill>
                <a:schemeClr val="tx1"/>
              </a:solidFill>
              <a:effectLst/>
              <a:latin typeface="+mn-lt"/>
              <a:ea typeface="ＭＳ Ｐゴシック" charset="-128"/>
              <a:cs typeface="+mn-cs"/>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8DD374D4-CCC1-4803-AB52-A67631C7ACFF}"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r>
              <a:rPr lang="x-none" sz="1200" kern="1200" dirty="0" smtClean="0">
                <a:solidFill>
                  <a:schemeClr val="tx1"/>
                </a:solidFill>
                <a:effectLst/>
                <a:latin typeface="+mn-lt"/>
                <a:ea typeface="ＭＳ Ｐゴシック" charset="-128"/>
                <a:cs typeface="+mn-cs"/>
              </a:rPr>
              <a:t>Another major mass-promotion tool, public relations, consists of activities designed to build good relations with the company’s various publics. PR departments may perform any or all of the following functions:</a:t>
            </a:r>
            <a:endParaRPr lang="en-US" sz="1200" kern="1200" dirty="0" smtClean="0">
              <a:solidFill>
                <a:schemeClr val="tx1"/>
              </a:solidFill>
              <a:effectLst/>
              <a:latin typeface="+mn-lt"/>
              <a:ea typeface="ＭＳ Ｐゴシック" charset="-128"/>
              <a:cs typeface="+mn-cs"/>
            </a:endParaRPr>
          </a:p>
          <a:p>
            <a:pPr lvl="0"/>
            <a:r>
              <a:rPr lang="en-US" sz="1200" i="1" kern="1200" dirty="0" smtClean="0">
                <a:solidFill>
                  <a:schemeClr val="tx1"/>
                </a:solidFill>
                <a:effectLst/>
                <a:latin typeface="+mn-lt"/>
                <a:ea typeface="ＭＳ Ｐゴシック" charset="-128"/>
                <a:cs typeface="+mn-cs"/>
              </a:rPr>
              <a:t>Press relations or press agency: </a:t>
            </a:r>
            <a:r>
              <a:rPr lang="en-US" sz="1200" kern="1200" dirty="0" smtClean="0">
                <a:solidFill>
                  <a:schemeClr val="tx1"/>
                </a:solidFill>
                <a:effectLst/>
                <a:latin typeface="+mn-lt"/>
                <a:ea typeface="ＭＳ Ｐゴシック" charset="-128"/>
                <a:cs typeface="+mn-cs"/>
              </a:rPr>
              <a:t>Creating and placing newsworthy information in the news media to attract attention to a person, product, or service.</a:t>
            </a:r>
          </a:p>
          <a:p>
            <a:pPr lvl="0"/>
            <a:r>
              <a:rPr lang="en-US" sz="1200" i="1" kern="1200" dirty="0" smtClean="0">
                <a:solidFill>
                  <a:schemeClr val="tx1"/>
                </a:solidFill>
                <a:effectLst/>
                <a:latin typeface="+mn-lt"/>
                <a:ea typeface="ＭＳ Ｐゴシック" charset="-128"/>
                <a:cs typeface="+mn-cs"/>
              </a:rPr>
              <a:t>Product publicity: </a:t>
            </a:r>
            <a:r>
              <a:rPr lang="en-US" sz="1200" kern="1200" dirty="0" smtClean="0">
                <a:solidFill>
                  <a:schemeClr val="tx1"/>
                </a:solidFill>
                <a:effectLst/>
                <a:latin typeface="+mn-lt"/>
                <a:ea typeface="ＭＳ Ｐゴシック" charset="-128"/>
                <a:cs typeface="+mn-cs"/>
              </a:rPr>
              <a:t>Publicizing specific products.</a:t>
            </a:r>
          </a:p>
          <a:p>
            <a:pPr lvl="0"/>
            <a:r>
              <a:rPr lang="en-US" sz="1200" i="1" kern="1200" dirty="0" smtClean="0">
                <a:solidFill>
                  <a:schemeClr val="tx1"/>
                </a:solidFill>
                <a:effectLst/>
                <a:latin typeface="+mn-lt"/>
                <a:ea typeface="ＭＳ Ｐゴシック" charset="-128"/>
                <a:cs typeface="+mn-cs"/>
              </a:rPr>
              <a:t>Public affairs: </a:t>
            </a:r>
            <a:r>
              <a:rPr lang="en-US" sz="1200" kern="1200" dirty="0" smtClean="0">
                <a:solidFill>
                  <a:schemeClr val="tx1"/>
                </a:solidFill>
                <a:effectLst/>
                <a:latin typeface="+mn-lt"/>
                <a:ea typeface="ＭＳ Ｐゴシック" charset="-128"/>
                <a:cs typeface="+mn-cs"/>
              </a:rPr>
              <a:t>Building and maintaining national or local community relationships.</a:t>
            </a:r>
          </a:p>
          <a:p>
            <a:r>
              <a:rPr lang="en-US" sz="1200" kern="1200" dirty="0" smtClean="0">
                <a:solidFill>
                  <a:schemeClr val="tx1"/>
                </a:solidFill>
                <a:effectLst/>
                <a:latin typeface="+mn-lt"/>
                <a:ea typeface="ＭＳ Ｐゴシック" charset="-128"/>
                <a:cs typeface="+mn-cs"/>
              </a:rPr>
              <a:t>Adapted from Scott Cutlip, Allen Center, and Glen Broom, </a:t>
            </a:r>
            <a:r>
              <a:rPr lang="en-US" sz="1200" i="1" kern="1200" dirty="0" smtClean="0">
                <a:solidFill>
                  <a:schemeClr val="tx1"/>
                </a:solidFill>
                <a:effectLst/>
                <a:latin typeface="+mn-lt"/>
                <a:ea typeface="ＭＳ Ｐゴシック" charset="-128"/>
                <a:cs typeface="+mn-cs"/>
              </a:rPr>
              <a:t>Effective Public Relations</a:t>
            </a:r>
            <a:r>
              <a:rPr lang="en-US" sz="1200" kern="1200" dirty="0" smtClean="0">
                <a:solidFill>
                  <a:schemeClr val="tx1"/>
                </a:solidFill>
                <a:effectLst/>
                <a:latin typeface="+mn-lt"/>
                <a:ea typeface="ＭＳ Ｐゴシック" charset="-128"/>
                <a:cs typeface="+mn-cs"/>
              </a:rPr>
              <a:t>, 10th ed. (Upper Saddle River, NJ: Prentice Hall, 2009), Chapter 1.</a:t>
            </a:r>
          </a:p>
          <a:p>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3BDB0A27-369B-4D01-9B58-D6B627800E13}"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lvl="0"/>
            <a:r>
              <a:rPr lang="en-US" sz="1200" i="1" kern="1200" dirty="0" smtClean="0">
                <a:solidFill>
                  <a:schemeClr val="tx1"/>
                </a:solidFill>
                <a:effectLst/>
                <a:latin typeface="+mn-lt"/>
                <a:ea typeface="ＭＳ Ｐゴシック" charset="-128"/>
                <a:cs typeface="+mn-cs"/>
              </a:rPr>
              <a:t>Lobbying: </a:t>
            </a:r>
            <a:r>
              <a:rPr lang="en-US" sz="1200" kern="1200" dirty="0" smtClean="0">
                <a:solidFill>
                  <a:schemeClr val="tx1"/>
                </a:solidFill>
                <a:effectLst/>
                <a:latin typeface="+mn-lt"/>
                <a:ea typeface="ＭＳ Ｐゴシック" charset="-128"/>
                <a:cs typeface="+mn-cs"/>
              </a:rPr>
              <a:t>Building and maintaining relationships with legislators and government officials to influence legislation and regulation.</a:t>
            </a:r>
          </a:p>
          <a:p>
            <a:pPr lvl="0"/>
            <a:r>
              <a:rPr lang="en-US" sz="1200" i="1" kern="1200" dirty="0" smtClean="0">
                <a:solidFill>
                  <a:schemeClr val="tx1"/>
                </a:solidFill>
                <a:effectLst/>
                <a:latin typeface="+mn-lt"/>
                <a:ea typeface="ＭＳ Ｐゴシック" charset="-128"/>
                <a:cs typeface="+mn-cs"/>
              </a:rPr>
              <a:t>Investor relations: </a:t>
            </a:r>
            <a:r>
              <a:rPr lang="en-US" sz="1200" kern="1200" dirty="0" smtClean="0">
                <a:solidFill>
                  <a:schemeClr val="tx1"/>
                </a:solidFill>
                <a:effectLst/>
                <a:latin typeface="+mn-lt"/>
                <a:ea typeface="ＭＳ Ｐゴシック" charset="-128"/>
                <a:cs typeface="+mn-cs"/>
              </a:rPr>
              <a:t>Maintaining relationships with shareholders and others in the financial community.</a:t>
            </a:r>
          </a:p>
          <a:p>
            <a:pPr lvl="0"/>
            <a:r>
              <a:rPr lang="en-US" sz="1200" i="1" kern="1200" dirty="0" smtClean="0">
                <a:solidFill>
                  <a:schemeClr val="tx1"/>
                </a:solidFill>
                <a:effectLst/>
                <a:latin typeface="+mn-lt"/>
                <a:ea typeface="ＭＳ Ｐゴシック" charset="-128"/>
                <a:cs typeface="+mn-cs"/>
              </a:rPr>
              <a:t>Development: </a:t>
            </a:r>
            <a:r>
              <a:rPr lang="en-US" sz="1200" kern="1200" dirty="0" smtClean="0">
                <a:solidFill>
                  <a:schemeClr val="tx1"/>
                </a:solidFill>
                <a:effectLst/>
                <a:latin typeface="+mn-lt"/>
                <a:ea typeface="ＭＳ Ｐゴシック" charset="-128"/>
                <a:cs typeface="+mn-cs"/>
              </a:rPr>
              <a:t>Working with donors or members of nonprofit organizations to gain financial or volunteer support.</a:t>
            </a:r>
          </a:p>
          <a:p>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FAC56559-7929-4975-87FD-FCBD81B3B79D}"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mn-cs"/>
              </a:rPr>
              <a:t>The Role and Impact of PR</a:t>
            </a:r>
          </a:p>
          <a:p>
            <a:r>
              <a:rPr lang="en-US" sz="1200" kern="1200" dirty="0" smtClean="0">
                <a:solidFill>
                  <a:schemeClr val="tx1"/>
                </a:solidFill>
                <a:effectLst/>
                <a:latin typeface="+mn-lt"/>
                <a:ea typeface="ＭＳ Ｐゴシック" charset="-128"/>
                <a:cs typeface="+mn-cs"/>
              </a:rPr>
              <a:t>Public relations can have a strong impact on public awareness at a much lower cost than advertising can. When using public relations, the company does not pay for the space or time in the media. Rather, it pays for a staff to develop and circulate information and manage events. If the company develops an interesting story or event, it could be picked up by several different media and have the same effect as advertising that would cost millions of dollars. What’s more, public relations has the power to engage consumers and make them a part of the brand story and its telling.</a:t>
            </a:r>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a:lstStyle/>
          <a:p>
            <a:fld id="{2FE0A42F-DF6A-46E1-ACDF-566E204BBB96}"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r>
              <a:rPr lang="x-none" sz="1200" kern="1200" smtClean="0">
                <a:solidFill>
                  <a:schemeClr val="tx1"/>
                </a:solidFill>
                <a:effectLst/>
                <a:latin typeface="+mn-lt"/>
                <a:ea typeface="ＭＳ Ｐゴシック" charset="-128"/>
                <a:cs typeface="+mn-cs"/>
              </a:rPr>
              <a:t>companies must do more than simply create customer value. They must also clearly and persuasively communicate that value to target customers. In this chapter, we take a closer look at two marketing communications tools: </a:t>
            </a:r>
            <a:r>
              <a:rPr lang="x-none" sz="1200" i="1" kern="1200" smtClean="0">
                <a:solidFill>
                  <a:schemeClr val="tx1"/>
                </a:solidFill>
                <a:effectLst/>
                <a:latin typeface="+mn-lt"/>
                <a:ea typeface="ＭＳ Ｐゴシック" charset="-128"/>
                <a:cs typeface="+mn-cs"/>
              </a:rPr>
              <a:t>advertising</a:t>
            </a:r>
            <a:r>
              <a:rPr lang="x-none" sz="1200" kern="1200" smtClean="0">
                <a:solidFill>
                  <a:schemeClr val="tx1"/>
                </a:solidFill>
                <a:effectLst/>
                <a:latin typeface="+mn-lt"/>
                <a:ea typeface="ＭＳ Ｐゴシック" charset="-128"/>
                <a:cs typeface="+mn-cs"/>
              </a:rPr>
              <a:t> and </a:t>
            </a:r>
            <a:r>
              <a:rPr lang="en-US" sz="1200" i="1" kern="1200" dirty="0" smtClean="0">
                <a:solidFill>
                  <a:schemeClr val="tx1"/>
                </a:solidFill>
                <a:effectLst/>
                <a:latin typeface="+mn-lt"/>
                <a:ea typeface="ＭＳ Ｐゴシック" charset="-128"/>
                <a:cs typeface="+mn-cs"/>
              </a:rPr>
              <a:t>public relations</a:t>
            </a:r>
            <a:r>
              <a:rPr lang="x-none" sz="1200" kern="1200" smtClean="0">
                <a:solidFill>
                  <a:schemeClr val="tx1"/>
                </a:solidFill>
                <a:effectLst/>
                <a:latin typeface="+mn-lt"/>
                <a:ea typeface="ＭＳ Ｐゴシック" charset="-128"/>
                <a:cs typeface="+mn-cs"/>
              </a:rPr>
              <a:t>.</a:t>
            </a:r>
            <a:endParaRPr lang="en-US" sz="1200" kern="1200" dirty="0" smtClean="0">
              <a:solidFill>
                <a:schemeClr val="tx1"/>
              </a:solidFill>
              <a:effectLst/>
              <a:latin typeface="+mn-lt"/>
              <a:ea typeface="ＭＳ Ｐゴシック" charset="-128"/>
              <a:cs typeface="+mn-cs"/>
            </a:endParaRPr>
          </a:p>
          <a:p>
            <a:r>
              <a:rPr lang="en-US" sz="1200" b="1" kern="1200" dirty="0" smtClean="0">
                <a:solidFill>
                  <a:schemeClr val="tx1"/>
                </a:solidFill>
                <a:effectLst/>
                <a:latin typeface="+mn-lt"/>
                <a:ea typeface="ＭＳ Ｐゴシック" charset="-128"/>
                <a:cs typeface="+mn-cs"/>
              </a:rPr>
              <a:t>Author Comment</a:t>
            </a:r>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You already know a lot about advertising; you are exposed to it every day. But here we’ll look behind the scenes at how companies make advertising decisions.</a:t>
            </a:r>
          </a:p>
          <a:p>
            <a:r>
              <a:rPr lang="en-US" sz="1200" b="1" kern="1200" cap="all" dirty="0" smtClean="0">
                <a:solidFill>
                  <a:schemeClr val="tx1"/>
                </a:solidFill>
                <a:effectLst/>
                <a:latin typeface="+mn-lt"/>
                <a:ea typeface="ＭＳ Ｐゴシック" charset="-128"/>
                <a:cs typeface="+mn-cs"/>
              </a:rPr>
              <a:t>Advertising </a:t>
            </a:r>
          </a:p>
          <a:p>
            <a:r>
              <a:rPr lang="x-none" sz="1200" b="1" kern="1200" smtClean="0">
                <a:solidFill>
                  <a:schemeClr val="tx1"/>
                </a:solidFill>
                <a:effectLst/>
                <a:latin typeface="+mn-lt"/>
                <a:ea typeface="ＭＳ Ｐゴシック" charset="-128"/>
                <a:cs typeface="+mn-cs"/>
              </a:rPr>
              <a:t>Advertising</a:t>
            </a:r>
            <a:r>
              <a:rPr lang="x-none" sz="1200" kern="1200" smtClean="0">
                <a:solidFill>
                  <a:schemeClr val="tx1"/>
                </a:solidFill>
                <a:effectLst/>
                <a:latin typeface="+mn-lt"/>
                <a:ea typeface="ＭＳ Ｐゴシック" charset="-128"/>
                <a:cs typeface="+mn-cs"/>
              </a:rPr>
              <a:t> can be traced back to the very beginnings of recorded history. Archaeologists working in countries around the Mediterranean Sea have dug up signs announcing various events and offers. The Romans painted walls to announce gladiator fights and the Phoenicians painted pictures on large rocks to promote their wares along parade routes. During the golden age in Greece, town criers announced the sale of cattle, crafted items, and even cosmetics. An early “singing commercial” went as follows: “For eyes that are shining, for cheeks like the dawn / For beauty that lasts after girlhood is gone / For prices in reason, the woman who knows / Will buy her cosmetics from Aesclyptos.”</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Modern advertising, however, is a far cry from these early efforts. U.S. advertisers now run up an estimated annual bill of almost $</a:t>
            </a:r>
            <a:r>
              <a:rPr lang="en-US" sz="1200" kern="1200" dirty="0" smtClean="0">
                <a:solidFill>
                  <a:schemeClr val="tx1"/>
                </a:solidFill>
                <a:effectLst/>
                <a:latin typeface="+mn-lt"/>
                <a:ea typeface="ＭＳ Ｐゴシック" charset="-128"/>
                <a:cs typeface="+mn-cs"/>
              </a:rPr>
              <a:t>144 </a:t>
            </a:r>
            <a:r>
              <a:rPr lang="x-none" sz="1200" kern="1200" smtClean="0">
                <a:solidFill>
                  <a:schemeClr val="tx1"/>
                </a:solidFill>
                <a:effectLst/>
                <a:latin typeface="+mn-lt"/>
                <a:ea typeface="ＭＳ Ｐゴシック" charset="-128"/>
                <a:cs typeface="+mn-cs"/>
              </a:rPr>
              <a:t>billion on measured advertising media; worldwide ad spending is an estimated $</a:t>
            </a:r>
            <a:r>
              <a:rPr lang="en-US" sz="1200" kern="1200" dirty="0" smtClean="0">
                <a:solidFill>
                  <a:schemeClr val="tx1"/>
                </a:solidFill>
                <a:effectLst/>
                <a:latin typeface="+mn-lt"/>
                <a:ea typeface="ＭＳ Ｐゴシック" charset="-128"/>
                <a:cs typeface="+mn-cs"/>
              </a:rPr>
              <a:t>489 </a:t>
            </a:r>
            <a:r>
              <a:rPr lang="x-none" sz="1200" kern="1200" smtClean="0">
                <a:solidFill>
                  <a:schemeClr val="tx1"/>
                </a:solidFill>
                <a:effectLst/>
                <a:latin typeface="+mn-lt"/>
                <a:ea typeface="ＭＳ Ｐゴシック" charset="-128"/>
                <a:cs typeface="+mn-cs"/>
              </a:rPr>
              <a:t>billion. P&amp;G, the world’s largest advertiser, last year spent $4.</a:t>
            </a:r>
            <a:r>
              <a:rPr lang="en-US" sz="1200" kern="1200" dirty="0" smtClean="0">
                <a:solidFill>
                  <a:schemeClr val="tx1"/>
                </a:solidFill>
                <a:effectLst/>
                <a:latin typeface="+mn-lt"/>
                <a:ea typeface="ＭＳ Ｐゴシック" charset="-128"/>
                <a:cs typeface="+mn-cs"/>
              </a:rPr>
              <a:t>6</a:t>
            </a:r>
            <a:r>
              <a:rPr lang="x-none" sz="1200" kern="1200" smtClean="0">
                <a:solidFill>
                  <a:schemeClr val="tx1"/>
                </a:solidFill>
                <a:effectLst/>
                <a:latin typeface="+mn-lt"/>
                <a:ea typeface="ＭＳ Ｐゴシック" charset="-128"/>
                <a:cs typeface="+mn-cs"/>
              </a:rPr>
              <a:t> billion on U.S. advertising and $</a:t>
            </a:r>
            <a:r>
              <a:rPr lang="en-US" sz="1200" kern="1200" dirty="0" smtClean="0">
                <a:solidFill>
                  <a:schemeClr val="tx1"/>
                </a:solidFill>
                <a:effectLst/>
                <a:latin typeface="+mn-lt"/>
                <a:ea typeface="ＭＳ Ｐゴシック" charset="-128"/>
                <a:cs typeface="+mn-cs"/>
              </a:rPr>
              <a:t>11.4</a:t>
            </a:r>
            <a:r>
              <a:rPr lang="x-none" sz="1200" kern="1200" smtClean="0">
                <a:solidFill>
                  <a:schemeClr val="tx1"/>
                </a:solidFill>
                <a:effectLst/>
                <a:latin typeface="+mn-lt"/>
                <a:ea typeface="ＭＳ Ｐゴシック" charset="-128"/>
                <a:cs typeface="+mn-cs"/>
              </a:rPr>
              <a:t> billion worldwide.</a:t>
            </a:r>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Although advertising is used mostly by business firms, a wide range of not-for-profit organizations, professionals, and social agencies also use advertising to promote their causes to various target publics. In fact, the twenty-eighth largest advertising spender is a not-for-profit organization—the U.S. government, which advertises in many ways. For example, the federal government recently spent some $300 million on an advertising campaign to motivate Americans to take part in the 2010 Census. Advertising is a good way to inform and persuade, whether the purpose is to sell Coca-Cola worldwide or educate people in developing nations on how to prevent the spread of HIV/AIDS.</a:t>
            </a: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CACF7A49-BB92-4264-ACEA-689A1A919371}"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x-none" sz="1200" kern="1200" smtClean="0">
                <a:solidFill>
                  <a:schemeClr val="tx1"/>
                </a:solidFill>
                <a:effectLst/>
                <a:latin typeface="+mn-lt"/>
                <a:ea typeface="ＭＳ Ｐゴシック" charset="-128"/>
                <a:cs typeface="+mn-cs"/>
              </a:rPr>
              <a:t>Although public relations still captures only a small portion of the overall marketing budgets of most firms, PR can be a powerful brand-building tool. And in this digital age, the lines between advertising and PR are becoming more and more blurred. For example, are brand </a:t>
            </a:r>
            <a:r>
              <a:rPr lang="en-US" sz="1200" kern="1200" dirty="0" smtClean="0">
                <a:solidFill>
                  <a:schemeClr val="tx1"/>
                </a:solidFill>
                <a:effectLst/>
                <a:latin typeface="+mn-lt"/>
                <a:ea typeface="ＭＳ Ｐゴシック" charset="-128"/>
                <a:cs typeface="+mn-cs"/>
              </a:rPr>
              <a:t>website</a:t>
            </a:r>
            <a:r>
              <a:rPr lang="x-none" sz="1200" kern="1200" smtClean="0">
                <a:solidFill>
                  <a:schemeClr val="tx1"/>
                </a:solidFill>
                <a:effectLst/>
                <a:latin typeface="+mn-lt"/>
                <a:ea typeface="ＭＳ Ｐゴシック" charset="-128"/>
                <a:cs typeface="+mn-cs"/>
              </a:rPr>
              <a:t>s, blogs, online social networks, and viral brand videos advertising efforts or PR efforts? All are both. The point is that PR should work hand in hand with advertising within an integrated marketing communications program to help build brands and customer relationships. </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“This is PR’s time to shine,” says P&amp;G</a:t>
            </a:r>
            <a:r>
              <a:rPr lang="en-US" sz="1200" kern="1200" dirty="0" smtClean="0">
                <a:solidFill>
                  <a:schemeClr val="tx1"/>
                </a:solidFill>
                <a:effectLst/>
                <a:latin typeface="+mn-lt"/>
                <a:ea typeface="ＭＳ Ｐゴシック" charset="-128"/>
                <a:cs typeface="+mn-cs"/>
              </a:rPr>
              <a:t>’s</a:t>
            </a:r>
            <a:r>
              <a:rPr lang="x-none" sz="1200" kern="1200" smtClean="0">
                <a:solidFill>
                  <a:schemeClr val="tx1"/>
                </a:solidFill>
                <a:effectLst/>
                <a:latin typeface="+mn-lt"/>
                <a:ea typeface="ＭＳ Ｐゴシック" charset="-128"/>
                <a:cs typeface="+mn-cs"/>
              </a:rPr>
              <a:t> global marketing and brand building officer. “PR is going to grow its impact on the future [of] marketing because it is a great amplifier, builds relationships and invites consumer participation,” he says. “PR [gives] our big ideas a megaphone that we used to spur participation [leading] to spontaneous combustion.”</a:t>
            </a:r>
            <a:endParaRPr lang="en-US" sz="1200" kern="1200" dirty="0" smtClean="0">
              <a:solidFill>
                <a:schemeClr val="tx1"/>
              </a:solidFill>
              <a:effectLst/>
              <a:latin typeface="+mn-lt"/>
              <a:ea typeface="ＭＳ Ｐゴシック" charset="-128"/>
              <a:cs typeface="+mn-cs"/>
            </a:endParaRPr>
          </a:p>
          <a:p>
            <a:r>
              <a:rPr lang="en-US" sz="1200" b="1" kern="1200" dirty="0" smtClean="0">
                <a:solidFill>
                  <a:schemeClr val="tx1"/>
                </a:solidFill>
                <a:effectLst/>
                <a:latin typeface="+mn-lt"/>
                <a:ea typeface="ＭＳ Ｐゴシック" charset="-128"/>
                <a:cs typeface="+mn-cs"/>
              </a:rPr>
              <a:t>The Role and Impact of PR</a:t>
            </a:r>
          </a:p>
          <a:p>
            <a:r>
              <a:rPr lang="x-none" sz="1200" kern="1200" smtClean="0">
                <a:solidFill>
                  <a:schemeClr val="tx1"/>
                </a:solidFill>
                <a:effectLst/>
                <a:latin typeface="+mn-lt"/>
                <a:ea typeface="ＭＳ Ｐゴシック" charset="-128"/>
                <a:cs typeface="+mn-cs"/>
              </a:rPr>
              <a:t>Public relations can have a strong impact on public awareness at a much lower cost than advertising can. </a:t>
            </a:r>
            <a:r>
              <a:rPr lang="en-US" sz="1200" kern="1200" dirty="0" smtClean="0">
                <a:solidFill>
                  <a:schemeClr val="tx1"/>
                </a:solidFill>
                <a:effectLst/>
                <a:latin typeface="+mn-lt"/>
                <a:ea typeface="ＭＳ Ｐゴシック" charset="-128"/>
                <a:cs typeface="+mn-cs"/>
              </a:rPr>
              <a:t>When using public relations, t</a:t>
            </a:r>
            <a:r>
              <a:rPr lang="x-none" sz="1200" kern="1200" smtClean="0">
                <a:solidFill>
                  <a:schemeClr val="tx1"/>
                </a:solidFill>
                <a:effectLst/>
                <a:latin typeface="+mn-lt"/>
                <a:ea typeface="ＭＳ Ｐゴシック" charset="-128"/>
                <a:cs typeface="+mn-cs"/>
              </a:rPr>
              <a:t>he company does not pay for the space or time in the media. Rather, it pays for a staff to develop and circulate information and manage events. If the company develops an interesting story or event, it could be picked up by several different media</a:t>
            </a:r>
            <a:r>
              <a:rPr lang="en-US" sz="1200" kern="1200" dirty="0" smtClean="0">
                <a:solidFill>
                  <a:schemeClr val="tx1"/>
                </a:solidFill>
                <a:effectLst/>
                <a:latin typeface="+mn-lt"/>
                <a:ea typeface="ＭＳ Ｐゴシック" charset="-128"/>
                <a:cs typeface="+mn-cs"/>
              </a:rPr>
              <a:t> and have</a:t>
            </a:r>
            <a:r>
              <a:rPr lang="x-none" sz="1200" kern="1200" smtClean="0">
                <a:solidFill>
                  <a:schemeClr val="tx1"/>
                </a:solidFill>
                <a:effectLst/>
                <a:latin typeface="+mn-lt"/>
                <a:ea typeface="ＭＳ Ｐゴシック" charset="-128"/>
                <a:cs typeface="+mn-cs"/>
              </a:rPr>
              <a:t> the same effect as advertising that would cost millions of dollars. </a:t>
            </a:r>
            <a:r>
              <a:rPr lang="en-US" sz="1200" kern="1200" dirty="0" smtClean="0">
                <a:solidFill>
                  <a:schemeClr val="tx1"/>
                </a:solidFill>
                <a:effectLst/>
                <a:latin typeface="+mn-lt"/>
                <a:ea typeface="ＭＳ Ｐゴシック" charset="-128"/>
                <a:cs typeface="+mn-cs"/>
              </a:rPr>
              <a:t>What’s more, public relations has the power to engage consumers and make them a part of the brand story and its telling </a:t>
            </a:r>
            <a:r>
              <a:rPr lang="x-none" sz="1200" kern="1200" smtClean="0">
                <a:solidFill>
                  <a:schemeClr val="tx1"/>
                </a:solidFill>
                <a:effectLst/>
                <a:latin typeface="+mn-lt"/>
                <a:ea typeface="ＭＳ Ｐゴシック" charset="-128"/>
                <a:cs typeface="+mn-cs"/>
              </a:rPr>
              <a:t>Consider the recent </a:t>
            </a:r>
            <a:r>
              <a:rPr lang="en-US" sz="1200" kern="1200" dirty="0" smtClean="0">
                <a:solidFill>
                  <a:schemeClr val="tx1"/>
                </a:solidFill>
                <a:effectLst/>
                <a:latin typeface="+mn-lt"/>
                <a:ea typeface="ＭＳ Ｐゴシック" charset="-128"/>
                <a:cs typeface="+mn-cs"/>
              </a:rPr>
              <a:t>Wrangler NextBlue PR campaign:</a:t>
            </a:r>
          </a:p>
          <a:p>
            <a:r>
              <a:rPr lang="en-US" sz="1200" kern="1200" dirty="0" smtClean="0">
                <a:solidFill>
                  <a:schemeClr val="tx1"/>
                </a:solidFill>
                <a:effectLst/>
                <a:latin typeface="+mn-lt"/>
                <a:ea typeface="ＭＳ Ｐゴシック" charset="-128"/>
                <a:cs typeface="+mn-cs"/>
              </a:rPr>
              <a:t>Wrangler wanted to reach out beyond its core consumers—to a young, metropolitan mindset. But rather than using ads or standard PR approaches, it created NextBlue, an online project giving consumers and fledgling designers a chance to create the next style of Wrangler jeans. Working with its PR agency, Wrangler created a microsite that asked consumers to create videos of themselves and their jeans designs. The campaign was promoted on Wrangler’s website and Facebook page and in its e-mails to Wrangler subscribers. The brand also used a mix of traditional PR media, along with paid ads on Facebook and social media promotions on YouTube and Twitter, allowing the public to comment and vote on the submitted designs. </a:t>
            </a:r>
          </a:p>
          <a:p>
            <a:r>
              <a:rPr lang="en-US" sz="1200" kern="1200" dirty="0" smtClean="0">
                <a:solidFill>
                  <a:schemeClr val="tx1"/>
                </a:solidFill>
                <a:effectLst/>
                <a:latin typeface="+mn-lt"/>
                <a:ea typeface="ＭＳ Ｐゴシック" charset="-128"/>
                <a:cs typeface="+mn-cs"/>
              </a:rPr>
              <a:t>The rich integration of a paid, owned, earned, and shared PR media produced the desired results. Within just two weeks, Wrangler received 50 video submissions. The winning entry will be sold on Wrangler.com as the first design in the NextBlue line. But in addition to the new design, Wrangler also signed up 19 young designers to blog for its Next Blue site, garnered 5,000 new subscribers to its e-mail database, and counted more than 80,000 views of the finalist videos. “The heart of the NextBlue [PR] project was a brand collaboration with consumers,” says a Wrangler marketing communications executive. “The social media are a natural fit for [that].</a:t>
            </a:r>
          </a:p>
          <a:p>
            <a:r>
              <a:rPr lang="en-US" sz="1200" kern="1200" dirty="0" smtClean="0">
                <a:solidFill>
                  <a:schemeClr val="tx1"/>
                </a:solidFill>
                <a:effectLst/>
                <a:latin typeface="+mn-lt"/>
                <a:ea typeface="ＭＳ Ｐゴシック" charset="-128"/>
                <a:cs typeface="+mn-cs"/>
              </a:rPr>
              <a:t>As with the other promotion tools, in considering when and how to use product public relations, management should set PR objectives, choose the PR messages and vehicles, implement the PR plan, and evaluate the results. The firm’s PR should be blended smoothly with other promotion activities within the company’s overall integrated marketing communications effort.</a:t>
            </a:r>
            <a:r>
              <a:rPr lang="en-US" sz="1200" kern="1200" cap="all" dirty="0" smtClean="0">
                <a:solidFill>
                  <a:schemeClr val="tx1"/>
                </a:solidFill>
                <a:effectLst/>
                <a:latin typeface="+mn-lt"/>
                <a:ea typeface="ＭＳ Ｐゴシック" charset="-128"/>
                <a:cs typeface="+mn-cs"/>
              </a:rPr>
              <a:t> </a:t>
            </a:r>
            <a:r>
              <a:rPr lang="en-US" sz="1200" kern="1200" dirty="0" smtClean="0">
                <a:solidFill>
                  <a:schemeClr val="tx1"/>
                </a:solidFill>
                <a:effectLst/>
                <a:latin typeface="+mn-lt"/>
                <a:ea typeface="ＭＳ Ｐゴシック" charset="-128"/>
                <a:cs typeface="+mn-cs"/>
              </a:rPr>
              <a:t>Michael Bush, “P&amp;G’s Marc Pritchard Touts Value of PR,”</a:t>
            </a:r>
            <a:r>
              <a:rPr lang="en-US" sz="1200" i="1" kern="1200" dirty="0" smtClean="0">
                <a:solidFill>
                  <a:schemeClr val="tx1"/>
                </a:solidFill>
                <a:effectLst/>
                <a:latin typeface="+mn-lt"/>
                <a:ea typeface="ＭＳ Ｐゴシック" charset="-128"/>
                <a:cs typeface="+mn-cs"/>
              </a:rPr>
              <a:t> Advertising Age</a:t>
            </a:r>
            <a:r>
              <a:rPr lang="en-US" sz="1200" kern="1200" dirty="0" smtClean="0">
                <a:solidFill>
                  <a:schemeClr val="tx1"/>
                </a:solidFill>
                <a:effectLst/>
                <a:latin typeface="+mn-lt"/>
                <a:ea typeface="ＭＳ Ｐゴシック" charset="-128"/>
                <a:cs typeface="+mn-cs"/>
              </a:rPr>
              <a:t>, October 27, 2010, http://adage.com/article/news/p-g-s-marc-pritchard-touts-pr/146749/.</a:t>
            </a:r>
          </a:p>
          <a:p>
            <a:r>
              <a:rPr lang="en-US" sz="1200" kern="1200" dirty="0" smtClean="0">
                <a:solidFill>
                  <a:schemeClr val="tx1"/>
                </a:solidFill>
                <a:effectLst/>
                <a:latin typeface="+mn-lt"/>
                <a:ea typeface="ＭＳ Ｐゴシック" charset="-128"/>
                <a:cs typeface="+mn-cs"/>
              </a:rPr>
              <a:t>Adapted from information in Julie Liesse, “The Big Idea,” </a:t>
            </a:r>
            <a:r>
              <a:rPr lang="en-US" sz="1200" i="1" kern="1200" dirty="0" smtClean="0">
                <a:solidFill>
                  <a:schemeClr val="tx1"/>
                </a:solidFill>
                <a:effectLst/>
                <a:latin typeface="+mn-lt"/>
                <a:ea typeface="ＭＳ Ｐゴシック" charset="-128"/>
                <a:cs typeface="+mn-cs"/>
              </a:rPr>
              <a:t>Advertising Age,</a:t>
            </a:r>
            <a:r>
              <a:rPr lang="en-US" sz="1200" kern="1200" dirty="0" smtClean="0">
                <a:solidFill>
                  <a:schemeClr val="tx1"/>
                </a:solidFill>
                <a:effectLst/>
                <a:latin typeface="+mn-lt"/>
                <a:ea typeface="ＭＳ Ｐゴシック" charset="-128"/>
                <a:cs typeface="+mn-cs"/>
              </a:rPr>
              <a:t> November 28, 2011, pp. C4-C6.</a:t>
            </a:r>
          </a:p>
          <a:p>
            <a:endParaRPr lang="en-US" dirty="0"/>
          </a:p>
        </p:txBody>
      </p:sp>
      <p:sp>
        <p:nvSpPr>
          <p:cNvPr id="4" name="Slide Number Placeholder 3"/>
          <p:cNvSpPr>
            <a:spLocks noGrp="1"/>
          </p:cNvSpPr>
          <p:nvPr>
            <p:ph type="sldNum" sz="quarter" idx="10"/>
          </p:nvPr>
        </p:nvSpPr>
        <p:spPr/>
        <p:txBody>
          <a:bodyPr/>
          <a:lstStyle/>
          <a:p>
            <a:fld id="{5F308C7D-099F-4787-AC09-CC1B953A49B4}" type="slidenum">
              <a:rPr lang="en-US" smtClean="0"/>
              <a:pPr/>
              <a:t>30</a:t>
            </a:fld>
            <a:endParaRPr lang="en-US" dirty="0"/>
          </a:p>
        </p:txBody>
      </p:sp>
    </p:spTree>
    <p:extLst>
      <p:ext uri="{BB962C8B-B14F-4D97-AF65-F5344CB8AC3E}">
        <p14:creationId xmlns:p14="http://schemas.microsoft.com/office/powerpoint/2010/main" val="158680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x-none" sz="1200" kern="1200" smtClean="0">
                <a:solidFill>
                  <a:schemeClr val="tx1"/>
                </a:solidFill>
                <a:effectLst/>
                <a:latin typeface="+mn-lt"/>
                <a:ea typeface="ＭＳ Ｐゴシック" charset="-128"/>
                <a:cs typeface="+mn-cs"/>
              </a:rPr>
              <a:t>Marketing management must make four important decisions when developing an advertising program (see Figure 15.1): </a:t>
            </a:r>
            <a:r>
              <a:rPr lang="x-none" sz="1200" i="1" kern="1200" smtClean="0">
                <a:solidFill>
                  <a:schemeClr val="tx1"/>
                </a:solidFill>
                <a:effectLst/>
                <a:latin typeface="+mn-lt"/>
                <a:ea typeface="ＭＳ Ｐゴシック" charset="-128"/>
                <a:cs typeface="+mn-cs"/>
              </a:rPr>
              <a:t>setting advertising objectives</a:t>
            </a:r>
            <a:r>
              <a:rPr lang="x-none" sz="1200" kern="1200" smtClean="0">
                <a:solidFill>
                  <a:schemeClr val="tx1"/>
                </a:solidFill>
                <a:effectLst/>
                <a:latin typeface="+mn-lt"/>
                <a:ea typeface="ＭＳ Ｐゴシック" charset="-128"/>
                <a:cs typeface="+mn-cs"/>
              </a:rPr>
              <a:t>, </a:t>
            </a:r>
            <a:r>
              <a:rPr lang="x-none" sz="1200" i="1" kern="1200" smtClean="0">
                <a:solidFill>
                  <a:schemeClr val="tx1"/>
                </a:solidFill>
                <a:effectLst/>
                <a:latin typeface="+mn-lt"/>
                <a:ea typeface="ＭＳ Ｐゴシック" charset="-128"/>
                <a:cs typeface="+mn-cs"/>
              </a:rPr>
              <a:t>setting the advertising budget</a:t>
            </a:r>
            <a:r>
              <a:rPr lang="x-none" sz="1200" kern="1200" smtClean="0">
                <a:solidFill>
                  <a:schemeClr val="tx1"/>
                </a:solidFill>
                <a:effectLst/>
                <a:latin typeface="+mn-lt"/>
                <a:ea typeface="ＭＳ Ｐゴシック" charset="-128"/>
                <a:cs typeface="+mn-cs"/>
              </a:rPr>
              <a:t>, </a:t>
            </a:r>
            <a:r>
              <a:rPr lang="x-none" sz="1200" i="1" kern="1200" smtClean="0">
                <a:solidFill>
                  <a:schemeClr val="tx1"/>
                </a:solidFill>
                <a:effectLst/>
                <a:latin typeface="+mn-lt"/>
                <a:ea typeface="ＭＳ Ｐゴシック" charset="-128"/>
                <a:cs typeface="+mn-cs"/>
              </a:rPr>
              <a:t>developing advertising strategy</a:t>
            </a:r>
            <a:r>
              <a:rPr lang="x-none" sz="1200" kern="1200" smtClean="0">
                <a:solidFill>
                  <a:schemeClr val="tx1"/>
                </a:solidFill>
                <a:effectLst/>
                <a:latin typeface="+mn-lt"/>
                <a:ea typeface="ＭＳ Ｐゴシック" charset="-128"/>
                <a:cs typeface="+mn-cs"/>
              </a:rPr>
              <a:t> (</a:t>
            </a:r>
            <a:r>
              <a:rPr lang="x-none" sz="1200" i="1" kern="1200" smtClean="0">
                <a:solidFill>
                  <a:schemeClr val="tx1"/>
                </a:solidFill>
                <a:effectLst/>
                <a:latin typeface="+mn-lt"/>
                <a:ea typeface="ＭＳ Ｐゴシック" charset="-128"/>
                <a:cs typeface="+mn-cs"/>
              </a:rPr>
              <a:t>message decisions</a:t>
            </a:r>
            <a:r>
              <a:rPr lang="x-none" sz="1200" kern="1200" smtClean="0">
                <a:solidFill>
                  <a:schemeClr val="tx1"/>
                </a:solidFill>
                <a:effectLst/>
                <a:latin typeface="+mn-lt"/>
                <a:ea typeface="ＭＳ Ｐゴシック" charset="-128"/>
                <a:cs typeface="+mn-cs"/>
              </a:rPr>
              <a:t> and </a:t>
            </a:r>
            <a:r>
              <a:rPr lang="x-none" sz="1200" i="1" kern="1200" smtClean="0">
                <a:solidFill>
                  <a:schemeClr val="tx1"/>
                </a:solidFill>
                <a:effectLst/>
                <a:latin typeface="+mn-lt"/>
                <a:ea typeface="ＭＳ Ｐゴシック" charset="-128"/>
                <a:cs typeface="+mn-cs"/>
              </a:rPr>
              <a:t>media decisions</a:t>
            </a:r>
            <a:r>
              <a:rPr lang="x-none" sz="1200" kern="1200" smtClean="0">
                <a:solidFill>
                  <a:schemeClr val="tx1"/>
                </a:solidFill>
                <a:effectLst/>
                <a:latin typeface="+mn-lt"/>
                <a:ea typeface="ＭＳ Ｐゴシック" charset="-128"/>
                <a:cs typeface="+mn-cs"/>
              </a:rPr>
              <a:t>), and </a:t>
            </a:r>
            <a:r>
              <a:rPr lang="x-none" sz="1200" i="1" kern="1200" smtClean="0">
                <a:solidFill>
                  <a:schemeClr val="tx1"/>
                </a:solidFill>
                <a:effectLst/>
                <a:latin typeface="+mn-lt"/>
                <a:ea typeface="ＭＳ Ｐゴシック" charset="-128"/>
                <a:cs typeface="+mn-cs"/>
              </a:rPr>
              <a:t>evaluating advertising campaigns</a:t>
            </a:r>
            <a:r>
              <a:rPr lang="x-none" sz="1200" kern="1200" smtClean="0">
                <a:solidFill>
                  <a:schemeClr val="tx1"/>
                </a:solidFill>
                <a:effectLst/>
                <a:latin typeface="+mn-lt"/>
                <a:ea typeface="ＭＳ Ｐゴシック" charset="-128"/>
                <a:cs typeface="+mn-cs"/>
              </a:rPr>
              <a:t>.</a:t>
            </a:r>
            <a:endParaRPr lang="en-US" sz="1200" kern="1200" dirty="0" smtClean="0">
              <a:solidFill>
                <a:schemeClr val="tx1"/>
              </a:solidFill>
              <a:effectLst/>
              <a:latin typeface="+mn-lt"/>
              <a:ea typeface="ＭＳ Ｐゴシック" charset="-128"/>
              <a:cs typeface="+mn-cs"/>
            </a:endParaRPr>
          </a:p>
          <a:p>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6D3F5762-00DF-4123-B46A-1896B613C0B3}"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mn-cs"/>
              </a:rPr>
              <a:t>Setting Advertising Objectives</a:t>
            </a:r>
          </a:p>
          <a:p>
            <a:r>
              <a:rPr lang="x-none" sz="1200" kern="1200" smtClean="0">
                <a:solidFill>
                  <a:schemeClr val="tx1"/>
                </a:solidFill>
                <a:effectLst/>
                <a:latin typeface="+mn-lt"/>
                <a:ea typeface="ＭＳ Ｐゴシック" charset="-128"/>
                <a:cs typeface="+mn-cs"/>
              </a:rPr>
              <a:t>The first step is to set </a:t>
            </a:r>
            <a:r>
              <a:rPr lang="x-none" sz="1200" i="1" kern="1200" smtClean="0">
                <a:solidFill>
                  <a:schemeClr val="tx1"/>
                </a:solidFill>
                <a:effectLst/>
                <a:latin typeface="+mn-lt"/>
                <a:ea typeface="ＭＳ Ｐゴシック" charset="-128"/>
                <a:cs typeface="+mn-cs"/>
              </a:rPr>
              <a:t>advertising objectives</a:t>
            </a:r>
            <a:r>
              <a:rPr lang="x-none" sz="1200" kern="1200" smtClean="0">
                <a:solidFill>
                  <a:schemeClr val="tx1"/>
                </a:solidFill>
                <a:effectLst/>
                <a:latin typeface="+mn-lt"/>
                <a:ea typeface="ＭＳ Ｐゴシック" charset="-128"/>
                <a:cs typeface="+mn-cs"/>
              </a:rPr>
              <a:t>. These objectives should be based on past decisions about the target market, positioning, and the marketing mix, which define the job that advertising must do in the total marketing program. The overall advertising objective is to help build customer relationships by communicating customer value. Here, we discuss specific advertising objectives.</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An </a:t>
            </a:r>
            <a:r>
              <a:rPr lang="x-none" sz="1200" b="1" kern="1200" smtClean="0">
                <a:solidFill>
                  <a:schemeClr val="tx1"/>
                </a:solidFill>
                <a:effectLst/>
                <a:latin typeface="+mn-lt"/>
                <a:ea typeface="ＭＳ Ｐゴシック" charset="-128"/>
                <a:cs typeface="+mn-cs"/>
              </a:rPr>
              <a:t>advertising objective</a:t>
            </a:r>
            <a:r>
              <a:rPr lang="x-none" sz="1200" kern="1200" smtClean="0">
                <a:solidFill>
                  <a:schemeClr val="tx1"/>
                </a:solidFill>
                <a:effectLst/>
                <a:latin typeface="+mn-lt"/>
                <a:ea typeface="ＭＳ Ｐゴシック" charset="-128"/>
                <a:cs typeface="+mn-cs"/>
              </a:rPr>
              <a:t> is a specific communication </a:t>
            </a:r>
            <a:r>
              <a:rPr lang="x-none" sz="1200" i="1" kern="1200" smtClean="0">
                <a:solidFill>
                  <a:schemeClr val="tx1"/>
                </a:solidFill>
                <a:effectLst/>
                <a:latin typeface="+mn-lt"/>
                <a:ea typeface="ＭＳ Ｐゴシック" charset="-128"/>
                <a:cs typeface="+mn-cs"/>
              </a:rPr>
              <a:t>task</a:t>
            </a:r>
            <a:r>
              <a:rPr lang="x-none" sz="1200" kern="1200" smtClean="0">
                <a:solidFill>
                  <a:schemeClr val="tx1"/>
                </a:solidFill>
                <a:effectLst/>
                <a:latin typeface="+mn-lt"/>
                <a:ea typeface="ＭＳ Ｐゴシック" charset="-128"/>
                <a:cs typeface="+mn-cs"/>
              </a:rPr>
              <a:t> to be accomplished with a specific </a:t>
            </a:r>
            <a:r>
              <a:rPr lang="x-none" sz="1200" i="1" kern="1200" smtClean="0">
                <a:solidFill>
                  <a:schemeClr val="tx1"/>
                </a:solidFill>
                <a:effectLst/>
                <a:latin typeface="+mn-lt"/>
                <a:ea typeface="ＭＳ Ｐゴシック" charset="-128"/>
                <a:cs typeface="+mn-cs"/>
              </a:rPr>
              <a:t>target</a:t>
            </a:r>
            <a:r>
              <a:rPr lang="x-none" sz="1200" kern="1200" smtClean="0">
                <a:solidFill>
                  <a:schemeClr val="tx1"/>
                </a:solidFill>
                <a:effectLst/>
                <a:latin typeface="+mn-lt"/>
                <a:ea typeface="ＭＳ Ｐゴシック" charset="-128"/>
                <a:cs typeface="+mn-cs"/>
              </a:rPr>
              <a:t> audience during a specific period of </a:t>
            </a:r>
            <a:r>
              <a:rPr lang="x-none" sz="1200" i="1" kern="1200" smtClean="0">
                <a:solidFill>
                  <a:schemeClr val="tx1"/>
                </a:solidFill>
                <a:effectLst/>
                <a:latin typeface="+mn-lt"/>
                <a:ea typeface="ＭＳ Ｐゴシック" charset="-128"/>
                <a:cs typeface="+mn-cs"/>
              </a:rPr>
              <a:t>time</a:t>
            </a:r>
            <a:r>
              <a:rPr lang="x-none" sz="1200" kern="1200" smtClean="0">
                <a:solidFill>
                  <a:schemeClr val="tx1"/>
                </a:solidFill>
                <a:effectLst/>
                <a:latin typeface="+mn-lt"/>
                <a:ea typeface="ＭＳ Ｐゴシック" charset="-128"/>
                <a:cs typeface="+mn-cs"/>
              </a:rPr>
              <a:t>. Advertising objectives can be classified by their primary purpose—to </a:t>
            </a:r>
            <a:r>
              <a:rPr lang="x-none" sz="1200" i="1" kern="1200" smtClean="0">
                <a:solidFill>
                  <a:schemeClr val="tx1"/>
                </a:solidFill>
                <a:effectLst/>
                <a:latin typeface="+mn-lt"/>
                <a:ea typeface="ＭＳ Ｐゴシック" charset="-128"/>
                <a:cs typeface="+mn-cs"/>
              </a:rPr>
              <a:t>inform</a:t>
            </a:r>
            <a:r>
              <a:rPr lang="x-none" sz="1200" kern="1200" smtClean="0">
                <a:solidFill>
                  <a:schemeClr val="tx1"/>
                </a:solidFill>
                <a:effectLst/>
                <a:latin typeface="+mn-lt"/>
                <a:ea typeface="ＭＳ Ｐゴシック" charset="-128"/>
                <a:cs typeface="+mn-cs"/>
              </a:rPr>
              <a:t>, </a:t>
            </a:r>
            <a:r>
              <a:rPr lang="x-none" sz="1200" i="1" kern="1200" smtClean="0">
                <a:solidFill>
                  <a:schemeClr val="tx1"/>
                </a:solidFill>
                <a:effectLst/>
                <a:latin typeface="+mn-lt"/>
                <a:ea typeface="ＭＳ Ｐゴシック" charset="-128"/>
                <a:cs typeface="+mn-cs"/>
              </a:rPr>
              <a:t>persuade</a:t>
            </a:r>
            <a:r>
              <a:rPr lang="x-none" sz="1200" kern="1200" smtClean="0">
                <a:solidFill>
                  <a:schemeClr val="tx1"/>
                </a:solidFill>
                <a:effectLst/>
                <a:latin typeface="+mn-lt"/>
                <a:ea typeface="ＭＳ Ｐゴシック" charset="-128"/>
                <a:cs typeface="+mn-cs"/>
              </a:rPr>
              <a:t>, or </a:t>
            </a:r>
            <a:r>
              <a:rPr lang="x-none" sz="1200" i="1" kern="1200" smtClean="0">
                <a:solidFill>
                  <a:schemeClr val="tx1"/>
                </a:solidFill>
                <a:effectLst/>
                <a:latin typeface="+mn-lt"/>
                <a:ea typeface="ＭＳ Ｐゴシック" charset="-128"/>
                <a:cs typeface="+mn-cs"/>
              </a:rPr>
              <a:t>remind</a:t>
            </a:r>
            <a:r>
              <a:rPr lang="x-none" sz="1200" kern="1200" smtClean="0">
                <a:solidFill>
                  <a:schemeClr val="tx1"/>
                </a:solidFill>
                <a:effectLst/>
                <a:latin typeface="+mn-lt"/>
                <a:ea typeface="ＭＳ Ｐゴシック" charset="-128"/>
                <a:cs typeface="+mn-cs"/>
              </a:rPr>
              <a:t>. Table 15.1 lists examples of each of these specific objectives. </a:t>
            </a:r>
            <a:endParaRPr lang="en-US" sz="1200" kern="1200" dirty="0" smtClean="0">
              <a:solidFill>
                <a:schemeClr val="tx1"/>
              </a:solidFill>
              <a:effectLst/>
              <a:latin typeface="+mn-lt"/>
              <a:ea typeface="ＭＳ Ｐゴシック" charset="-128"/>
              <a:cs typeface="+mn-cs"/>
            </a:endParaRPr>
          </a:p>
          <a:p>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8E466A84-8B0F-40F0-AB9A-EA3A75F76048}"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When would an advertiser use each of these types of objectives?</a:t>
            </a:r>
          </a:p>
          <a:p>
            <a:r>
              <a:rPr lang="en-US" dirty="0" smtClean="0"/>
              <a:t>You</a:t>
            </a:r>
          </a:p>
          <a:p>
            <a:r>
              <a:rPr lang="en-US" dirty="0" smtClean="0"/>
              <a:t> can then draw a strong tie to the PLC. This YouTube link is to a classic Pepsi ad, which is practicing persuasive advertising.</a:t>
            </a:r>
          </a:p>
          <a:p>
            <a:r>
              <a:rPr lang="x-none" sz="1200" kern="1200" smtClean="0">
                <a:solidFill>
                  <a:schemeClr val="tx1"/>
                </a:solidFill>
                <a:effectLst/>
                <a:latin typeface="+mn-lt"/>
                <a:ea typeface="ＭＳ Ｐゴシック" charset="-128"/>
                <a:cs typeface="+mn-cs"/>
              </a:rPr>
              <a:t> </a:t>
            </a:r>
            <a:endParaRPr lang="en-US" sz="1200" kern="1200" dirty="0" smtClean="0">
              <a:solidFill>
                <a:schemeClr val="tx1"/>
              </a:solidFill>
              <a:effectLst/>
              <a:latin typeface="+mn-lt"/>
              <a:ea typeface="ＭＳ Ｐゴシック" charset="-128"/>
              <a:cs typeface="+mn-cs"/>
            </a:endParaRPr>
          </a:p>
          <a:p>
            <a:r>
              <a:rPr lang="x-none" sz="1200" i="1" kern="1200" smtClean="0">
                <a:solidFill>
                  <a:schemeClr val="tx1"/>
                </a:solidFill>
                <a:effectLst/>
                <a:latin typeface="+mn-lt"/>
                <a:ea typeface="ＭＳ Ｐゴシック" charset="-128"/>
                <a:cs typeface="+mn-cs"/>
              </a:rPr>
              <a:t>Informative advertising</a:t>
            </a:r>
            <a:r>
              <a:rPr lang="x-none" sz="1200" kern="1200" smtClean="0">
                <a:solidFill>
                  <a:schemeClr val="tx1"/>
                </a:solidFill>
                <a:effectLst/>
                <a:latin typeface="+mn-lt"/>
                <a:ea typeface="ＭＳ Ｐゴシック" charset="-128"/>
                <a:cs typeface="+mn-cs"/>
              </a:rPr>
              <a:t> is used heavily when introducing a new-product category. In this case, the objective is to build primary demand. Thus, early producers of HDTVs first had to inform consumers of the image quality and size benefits of the new product. </a:t>
            </a:r>
            <a:r>
              <a:rPr lang="x-none" sz="1200" i="1" kern="1200" smtClean="0">
                <a:solidFill>
                  <a:schemeClr val="tx1"/>
                </a:solidFill>
                <a:effectLst/>
                <a:latin typeface="+mn-lt"/>
                <a:ea typeface="ＭＳ Ｐゴシック" charset="-128"/>
                <a:cs typeface="+mn-cs"/>
              </a:rPr>
              <a:t>Persuasive advertising</a:t>
            </a:r>
            <a:r>
              <a:rPr lang="x-none" sz="1200" kern="1200" smtClean="0">
                <a:solidFill>
                  <a:schemeClr val="tx1"/>
                </a:solidFill>
                <a:effectLst/>
                <a:latin typeface="+mn-lt"/>
                <a:ea typeface="ＭＳ Ｐゴシック" charset="-128"/>
                <a:cs typeface="+mn-cs"/>
              </a:rPr>
              <a:t> becomes more important as competition increases. Here, the company’s objective is to build selective demand. For example, once HDTVs became established, Samsung began trying to persuade consumers that </a:t>
            </a:r>
            <a:r>
              <a:rPr lang="x-none" sz="1200" i="1" kern="1200" smtClean="0">
                <a:solidFill>
                  <a:schemeClr val="tx1"/>
                </a:solidFill>
                <a:effectLst/>
                <a:latin typeface="+mn-lt"/>
                <a:ea typeface="ＭＳ Ｐゴシック" charset="-128"/>
                <a:cs typeface="+mn-cs"/>
              </a:rPr>
              <a:t>its</a:t>
            </a:r>
            <a:r>
              <a:rPr lang="x-none" sz="1200" kern="1200" smtClean="0">
                <a:solidFill>
                  <a:schemeClr val="tx1"/>
                </a:solidFill>
                <a:effectLst/>
                <a:latin typeface="+mn-lt"/>
                <a:ea typeface="ＭＳ Ｐゴシック" charset="-128"/>
                <a:cs typeface="+mn-cs"/>
              </a:rPr>
              <a:t> brand offered the best quality for their money.</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Some persuasive advertising has become </a:t>
            </a:r>
            <a:r>
              <a:rPr lang="x-none" sz="1200" i="1" kern="1200" smtClean="0">
                <a:solidFill>
                  <a:schemeClr val="tx1"/>
                </a:solidFill>
                <a:effectLst/>
                <a:latin typeface="+mn-lt"/>
                <a:ea typeface="ＭＳ Ｐゴシック" charset="-128"/>
                <a:cs typeface="+mn-cs"/>
              </a:rPr>
              <a:t>comparative advertising</a:t>
            </a:r>
            <a:r>
              <a:rPr lang="x-none" sz="1200" kern="1200" smtClean="0">
                <a:solidFill>
                  <a:schemeClr val="tx1"/>
                </a:solidFill>
                <a:effectLst/>
                <a:latin typeface="+mn-lt"/>
                <a:ea typeface="ＭＳ Ｐゴシック" charset="-128"/>
                <a:cs typeface="+mn-cs"/>
              </a:rPr>
              <a:t> (or </a:t>
            </a:r>
            <a:r>
              <a:rPr lang="x-none" sz="1200" i="1" kern="1200" smtClean="0">
                <a:solidFill>
                  <a:schemeClr val="tx1"/>
                </a:solidFill>
                <a:effectLst/>
                <a:latin typeface="+mn-lt"/>
                <a:ea typeface="ＭＳ Ｐゴシック" charset="-128"/>
                <a:cs typeface="+mn-cs"/>
              </a:rPr>
              <a:t>attack advertising</a:t>
            </a:r>
            <a:r>
              <a:rPr lang="x-none" sz="1200" kern="1200" smtClean="0">
                <a:solidFill>
                  <a:schemeClr val="tx1"/>
                </a:solidFill>
                <a:effectLst/>
                <a:latin typeface="+mn-lt"/>
                <a:ea typeface="ＭＳ Ｐゴシック" charset="-128"/>
                <a:cs typeface="+mn-cs"/>
              </a:rPr>
              <a:t>), in which a company directly or indirectly compares its brand with one or more other brands. You see examples of comparative advertising in almost every product category, ranging from sports drinks, coffee, and soup to computers, car rentals, and credit cards. For example, over the past few years, Verizon Wireless and AT&amp;T have attacked each other ruthlessly in comparative ads. When Verizon Wireless began offering the iPhone, it used its “Can you hear me now?” slogan to attack AT&amp;T’s rumored spotty service. AT&amp;T retaliated with showing that its customers could talk on the phone and surf the Web at the same time, a feature not yet available via Verizon Wireless. </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Advertisers should use comparative advertising with caution. All too often, such ads invite competitor responses, resulting in an advertising war that neither competitor can win. Upset competitors might </a:t>
            </a:r>
            <a:r>
              <a:rPr lang="en-US" sz="1200" kern="1200" dirty="0" smtClean="0">
                <a:solidFill>
                  <a:schemeClr val="tx1"/>
                </a:solidFill>
                <a:effectLst/>
                <a:latin typeface="+mn-lt"/>
                <a:ea typeface="ＭＳ Ｐゴシック" charset="-128"/>
                <a:cs typeface="+mn-cs"/>
              </a:rPr>
              <a:t>also </a:t>
            </a:r>
            <a:r>
              <a:rPr lang="x-none" sz="1200" kern="1200" smtClean="0">
                <a:solidFill>
                  <a:schemeClr val="tx1"/>
                </a:solidFill>
                <a:effectLst/>
                <a:latin typeface="+mn-lt"/>
                <a:ea typeface="ＭＳ Ｐゴシック" charset="-128"/>
                <a:cs typeface="+mn-cs"/>
              </a:rPr>
              <a:t>take more drastic action, such as filing complaints with the self-regulatory National Advertising Division of the Council of Better Business Bureaus or even filing false-advertising lawsuits. For example, Sara Lee’s Ball Park brand hot dogs and Kraft’s Oscar Mayer brand recently waged a nearly two-year “weiner war.” It started when Sara Lee sued Kraft, challenging advertising claims that Oscar Meyer franks </a:t>
            </a:r>
            <a:r>
              <a:rPr lang="en-US" sz="1200" kern="1200" dirty="0" smtClean="0">
                <a:solidFill>
                  <a:schemeClr val="tx1"/>
                </a:solidFill>
                <a:effectLst/>
                <a:latin typeface="+mn-lt"/>
                <a:ea typeface="ＭＳ Ｐゴシック" charset="-128"/>
                <a:cs typeface="+mn-cs"/>
              </a:rPr>
              <a:t>had </a:t>
            </a:r>
            <a:r>
              <a:rPr lang="x-none" sz="1200" kern="1200" smtClean="0">
                <a:solidFill>
                  <a:schemeClr val="tx1"/>
                </a:solidFill>
                <a:effectLst/>
                <a:latin typeface="+mn-lt"/>
                <a:ea typeface="ＭＳ Ｐゴシック" charset="-128"/>
                <a:cs typeface="+mn-cs"/>
              </a:rPr>
              <a:t>won a national taste test over Ball Park and other brands and that they were “100% beef.” Kraft, in turn, filed a countersuit, accusing Sara Lee of making similar advertising misstatements about its own “all-beef” </a:t>
            </a:r>
            <a:r>
              <a:rPr lang="en-US" sz="1200" kern="1200" dirty="0" smtClean="0">
                <a:solidFill>
                  <a:schemeClr val="tx1"/>
                </a:solidFill>
                <a:effectLst/>
                <a:latin typeface="+mn-lt"/>
                <a:ea typeface="ＭＳ Ｐゴシック" charset="-128"/>
                <a:cs typeface="+mn-cs"/>
              </a:rPr>
              <a:t>Ball Park </a:t>
            </a:r>
            <a:r>
              <a:rPr lang="x-none" sz="1200" kern="1200" smtClean="0">
                <a:solidFill>
                  <a:schemeClr val="tx1"/>
                </a:solidFill>
                <a:effectLst/>
                <a:latin typeface="+mn-lt"/>
                <a:ea typeface="ＭＳ Ｐゴシック" charset="-128"/>
                <a:cs typeface="+mn-cs"/>
              </a:rPr>
              <a:t>hot dogs, along with claims touting Ball Park as “America’s best.” By the time the law suits were settled, about all that </a:t>
            </a:r>
            <a:r>
              <a:rPr lang="en-US" sz="1200" kern="1200" dirty="0" smtClean="0">
                <a:solidFill>
                  <a:schemeClr val="tx1"/>
                </a:solidFill>
                <a:effectLst/>
                <a:latin typeface="+mn-lt"/>
                <a:ea typeface="ＭＳ Ｐゴシック" charset="-128"/>
                <a:cs typeface="+mn-cs"/>
              </a:rPr>
              <a:t>the competitors </a:t>
            </a:r>
            <a:r>
              <a:rPr lang="x-none" sz="1200" kern="1200" smtClean="0">
                <a:solidFill>
                  <a:schemeClr val="tx1"/>
                </a:solidFill>
                <a:effectLst/>
                <a:latin typeface="+mn-lt"/>
                <a:ea typeface="ＭＳ Ｐゴシック" charset="-128"/>
                <a:cs typeface="+mn-cs"/>
              </a:rPr>
              <a:t>had accomplished was to publically call into question the </a:t>
            </a:r>
            <a:r>
              <a:rPr lang="en-US" sz="1200" kern="1200" dirty="0" smtClean="0">
                <a:solidFill>
                  <a:schemeClr val="tx1"/>
                </a:solidFill>
                <a:effectLst/>
                <a:latin typeface="+mn-lt"/>
                <a:ea typeface="ＭＳ Ｐゴシック" charset="-128"/>
                <a:cs typeface="+mn-cs"/>
              </a:rPr>
              <a:t>taste and </a:t>
            </a:r>
            <a:r>
              <a:rPr lang="x-none" sz="1200" kern="1200" smtClean="0">
                <a:solidFill>
                  <a:schemeClr val="tx1"/>
                </a:solidFill>
                <a:effectLst/>
                <a:latin typeface="+mn-lt"/>
                <a:ea typeface="ＭＳ Ｐゴシック" charset="-128"/>
                <a:cs typeface="+mn-cs"/>
              </a:rPr>
              <a:t>contents of </a:t>
            </a:r>
            <a:r>
              <a:rPr lang="en-US" sz="1200" kern="1200" dirty="0" smtClean="0">
                <a:solidFill>
                  <a:schemeClr val="tx1"/>
                </a:solidFill>
                <a:effectLst/>
                <a:latin typeface="+mn-lt"/>
                <a:ea typeface="ＭＳ Ｐゴシック" charset="-128"/>
                <a:cs typeface="+mn-cs"/>
              </a:rPr>
              <a:t>both hot dogs brands</a:t>
            </a:r>
            <a:r>
              <a:rPr lang="x-none" sz="1200" kern="1200" smtClean="0">
                <a:solidFill>
                  <a:schemeClr val="tx1"/>
                </a:solidFill>
                <a:effectLst/>
                <a:latin typeface="+mn-lt"/>
                <a:ea typeface="ＭＳ Ｐゴシック" charset="-128"/>
                <a:cs typeface="+mn-cs"/>
              </a:rPr>
              <a:t>.</a:t>
            </a:r>
            <a:endParaRPr lang="en-US" sz="1200" kern="1200" dirty="0" smtClean="0">
              <a:solidFill>
                <a:schemeClr val="tx1"/>
              </a:solidFill>
              <a:effectLst/>
              <a:latin typeface="+mn-lt"/>
              <a:ea typeface="ＭＳ Ｐゴシック" charset="-128"/>
              <a:cs typeface="+mn-cs"/>
            </a:endParaRPr>
          </a:p>
          <a:p>
            <a:r>
              <a:rPr lang="x-none" sz="1200" i="1" kern="1200" smtClean="0">
                <a:solidFill>
                  <a:schemeClr val="tx1"/>
                </a:solidFill>
                <a:effectLst/>
                <a:latin typeface="+mn-lt"/>
                <a:ea typeface="ＭＳ Ｐゴシック" charset="-128"/>
                <a:cs typeface="+mn-cs"/>
              </a:rPr>
              <a:t>Reminder advertising</a:t>
            </a:r>
            <a:r>
              <a:rPr lang="x-none" sz="1200" kern="1200" smtClean="0">
                <a:solidFill>
                  <a:schemeClr val="tx1"/>
                </a:solidFill>
                <a:effectLst/>
                <a:latin typeface="+mn-lt"/>
                <a:ea typeface="ＭＳ Ｐゴシック" charset="-128"/>
                <a:cs typeface="+mn-cs"/>
              </a:rPr>
              <a:t> is important for mature products; it helps to maintain customer relationships and keep consumers thinking about the product. Expensive Coca-Cola television ads primarily build and maintain the Coca-Cola brand relationship rather than inform consumers or persuade them to buy it in the short run.</a:t>
            </a:r>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a:t>
            </a:r>
          </a:p>
          <a:p>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CA887ACA-7238-4030-8787-F3A19A4203E7}"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x-none" sz="1200" kern="1200" dirty="0" smtClean="0">
                <a:solidFill>
                  <a:schemeClr val="tx1"/>
                </a:solidFill>
                <a:effectLst/>
                <a:latin typeface="+mn-lt"/>
                <a:ea typeface="ＭＳ Ｐゴシック" charset="-128"/>
                <a:cs typeface="+mn-cs"/>
              </a:rPr>
              <a:t>Advertising’s goal is to help move consumers through the buying process. Some advertising is designed to move people to immediate action. For example, a direct-response television ad by Weight Watchers urges consumers to pick up the phone and sign up right away, and a Best Buy newspaper insert for a weekend sale encourages immediate store visits. However, many ads focus on building or strengthening long-term customer relationships. For example, a Nike television ad in which well-known athletes work through extreme challenges in their Nike gear never directly asks for a sale. Instead, the goal is to somehow change the way the customers think or feel about the brand.</a:t>
            </a:r>
            <a:endParaRPr lang="en-US" sz="1200" kern="1200" dirty="0" smtClean="0">
              <a:solidFill>
                <a:schemeClr val="tx1"/>
              </a:solidFill>
              <a:effectLst/>
              <a:latin typeface="+mn-lt"/>
              <a:ea typeface="ＭＳ Ｐゴシック" charset="-128"/>
              <a:cs typeface="+mn-cs"/>
            </a:endParaRPr>
          </a:p>
          <a:p>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81A84625-2DB4-400A-B9DA-A4EA598C6FC1}"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effectLst/>
                <a:latin typeface="+mn-lt"/>
                <a:ea typeface="ＭＳ Ｐゴシック" charset="-128"/>
                <a:cs typeface="+mn-cs"/>
              </a:rPr>
              <a:t>Setting the Advertising Budget</a:t>
            </a:r>
          </a:p>
          <a:p>
            <a:r>
              <a:rPr lang="x-none" sz="1200" kern="1200" smtClean="0">
                <a:solidFill>
                  <a:schemeClr val="tx1"/>
                </a:solidFill>
                <a:effectLst/>
                <a:latin typeface="+mn-lt"/>
                <a:ea typeface="ＭＳ Ｐゴシック" charset="-128"/>
                <a:cs typeface="+mn-cs"/>
              </a:rPr>
              <a:t>After determining its advertising objectives, the company next sets its </a:t>
            </a:r>
            <a:r>
              <a:rPr lang="x-none" sz="1200" b="1" kern="1200" smtClean="0">
                <a:solidFill>
                  <a:schemeClr val="tx1"/>
                </a:solidFill>
                <a:effectLst/>
                <a:latin typeface="+mn-lt"/>
                <a:ea typeface="ＭＳ Ｐゴシック" charset="-128"/>
                <a:cs typeface="+mn-cs"/>
              </a:rPr>
              <a:t>advertising budget</a:t>
            </a:r>
            <a:r>
              <a:rPr lang="x-none" sz="1200" kern="1200" smtClean="0">
                <a:solidFill>
                  <a:schemeClr val="tx1"/>
                </a:solidFill>
                <a:effectLst/>
                <a:latin typeface="+mn-lt"/>
                <a:ea typeface="ＭＳ Ｐゴシック" charset="-128"/>
                <a:cs typeface="+mn-cs"/>
              </a:rPr>
              <a:t> for each product. Four commonly used methods for setting promotion budgets are discussed in Chapter 14. Here we discuss some specific factors that should be considered when setting the advertising budget.</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A brand’s advertising budget often depends on its </a:t>
            </a:r>
            <a:r>
              <a:rPr lang="x-none" sz="1200" i="1" kern="1200" smtClean="0">
                <a:solidFill>
                  <a:schemeClr val="tx1"/>
                </a:solidFill>
                <a:effectLst/>
                <a:latin typeface="+mn-lt"/>
                <a:ea typeface="ＭＳ Ｐゴシック" charset="-128"/>
                <a:cs typeface="+mn-cs"/>
              </a:rPr>
              <a:t>stage in the product life cycle.</a:t>
            </a:r>
            <a:r>
              <a:rPr lang="x-none" sz="1200" kern="1200" smtClean="0">
                <a:solidFill>
                  <a:schemeClr val="tx1"/>
                </a:solidFill>
                <a:effectLst/>
                <a:latin typeface="+mn-lt"/>
                <a:ea typeface="ＭＳ Ｐゴシック" charset="-128"/>
                <a:cs typeface="+mn-cs"/>
              </a:rPr>
              <a:t> For example, new products typically need relatively large advertising budgets to build awareness and to gain consumer trial. In contrast, mature brands usually require lower budgets as a ratio to sales. </a:t>
            </a:r>
            <a:r>
              <a:rPr lang="x-none" sz="1200" i="1" kern="1200" smtClean="0">
                <a:solidFill>
                  <a:schemeClr val="tx1"/>
                </a:solidFill>
                <a:effectLst/>
                <a:latin typeface="+mn-lt"/>
                <a:ea typeface="ＭＳ Ｐゴシック" charset="-128"/>
                <a:cs typeface="+mn-cs"/>
              </a:rPr>
              <a:t>Market share</a:t>
            </a:r>
            <a:r>
              <a:rPr lang="x-none" sz="1200" kern="1200" smtClean="0">
                <a:solidFill>
                  <a:schemeClr val="tx1"/>
                </a:solidFill>
                <a:effectLst/>
                <a:latin typeface="+mn-lt"/>
                <a:ea typeface="ＭＳ Ｐゴシック" charset="-128"/>
                <a:cs typeface="+mn-cs"/>
              </a:rPr>
              <a:t> also impacts the amount of advertising needed: Because building the market or taking market share from competitors requires larger advertising spending than does simply maintaining current share, low-share brands usually need more advertising spending as a percentage of sales. </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Also, brands in a market with many competitors and high advertising clutter must be advertised more heavily to be noticed above the noise in the marketplace. Undifferentiated brands—those that closely resemble other brands in their product class (soft drinks, laundry detergents)—may require heavy advertising to set them apart. When the product differs greatly from competitors, advertising can be used to point out the differences to consumers.</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No matter what method is used, setting the advertising budget is no easy task. How does a company know if it is spending the right amount? Some critics charge that large consumer packaged-goods firms tend to spend too much on advertising and that business-to-business marketers generally underspend on advertising. They claim that, on the one hand, the large consumer companies use lots of image advertising without really knowing its effects. They overspend as a form of “insurance” against not spending enough. On the other hand, business advertisers tend to rely too heavily on their sales forces to bring in orders. They underestimate the power of company and product image in preselling industrial customers. Thus, they do not spend enough on advertising to build customer awareness and knowledge.</a:t>
            </a:r>
            <a:endParaRPr lang="en-US" sz="1200" kern="1200" dirty="0" smtClean="0">
              <a:solidFill>
                <a:schemeClr val="tx1"/>
              </a:solidFill>
              <a:effectLst/>
              <a:latin typeface="+mn-lt"/>
              <a:ea typeface="ＭＳ Ｐゴシック" charset="-128"/>
              <a:cs typeface="+mn-cs"/>
            </a:endParaRPr>
          </a:p>
          <a:p>
            <a:r>
              <a:rPr lang="x-none" sz="1200" kern="1200" smtClean="0">
                <a:solidFill>
                  <a:schemeClr val="tx1"/>
                </a:solidFill>
                <a:effectLst/>
                <a:latin typeface="+mn-lt"/>
                <a:ea typeface="ＭＳ Ｐゴシック" charset="-128"/>
                <a:cs typeface="+mn-cs"/>
              </a:rPr>
              <a:t>Companies such as Coca-Cola and Kraft have built sophisticated statistical models to determine the relationship between promotional spending and brand sales, and to help determine the “optimal investment” across various media. Still, because so many factors affect advertising effectiveness, some controllable and others not, measuring the results of advertising spending remains an inexact science. In most cases, managers must rely on large doses of judgment along with more quantitative analysis when setting advertising budgets.</a:t>
            </a:r>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As a result of such thinking, advertising is one of the easiest budget items to cut when economic times get tough. Cuts in brand-building advertising appear to do little short-term harm to sales. For example, in the wake of the recent recession, U.S. advertising expenditures plummeted 12 percent over the previous year. In the long run, however, slashing ad spending may cause long-term damage to a brand’s image and market share. In fact, companies that can maintain or even increase their advertising spending while competitors are decreasing theirs can gain competitive advantage. </a:t>
            </a:r>
            <a:endParaRPr lang="en-US" dirty="0"/>
          </a:p>
        </p:txBody>
      </p:sp>
      <p:sp>
        <p:nvSpPr>
          <p:cNvPr id="4" name="Slide Number Placeholder 3"/>
          <p:cNvSpPr>
            <a:spLocks noGrp="1"/>
          </p:cNvSpPr>
          <p:nvPr>
            <p:ph type="sldNum" sz="quarter" idx="10"/>
          </p:nvPr>
        </p:nvSpPr>
        <p:spPr/>
        <p:txBody>
          <a:bodyPr/>
          <a:lstStyle/>
          <a:p>
            <a:fld id="{5F308C7D-099F-4787-AC09-CC1B953A49B4}" type="slidenum">
              <a:rPr lang="en-US" smtClean="0"/>
              <a:pPr/>
              <a:t>8</a:t>
            </a:fld>
            <a:endParaRPr lang="en-US" dirty="0"/>
          </a:p>
        </p:txBody>
      </p:sp>
    </p:spTree>
    <p:extLst>
      <p:ext uri="{BB962C8B-B14F-4D97-AF65-F5344CB8AC3E}">
        <p14:creationId xmlns:p14="http://schemas.microsoft.com/office/powerpoint/2010/main" val="132716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mn-cs"/>
              </a:rPr>
              <a:t>Advertising strategy</a:t>
            </a:r>
            <a:r>
              <a:rPr lang="en-US" sz="1200" kern="1200" dirty="0" smtClean="0">
                <a:solidFill>
                  <a:schemeClr val="tx1"/>
                </a:solidFill>
                <a:effectLst/>
                <a:latin typeface="+mn-lt"/>
                <a:ea typeface="ＭＳ Ｐゴシック" charset="-128"/>
                <a:cs typeface="+mn-cs"/>
              </a:rPr>
              <a:t> consists of two major elements: creating advertising </a:t>
            </a:r>
            <a:r>
              <a:rPr lang="en-US" sz="1200" i="1" kern="1200" dirty="0" smtClean="0">
                <a:solidFill>
                  <a:schemeClr val="tx1"/>
                </a:solidFill>
                <a:effectLst/>
                <a:latin typeface="+mn-lt"/>
                <a:ea typeface="ＭＳ Ｐゴシック" charset="-128"/>
                <a:cs typeface="+mn-cs"/>
              </a:rPr>
              <a:t>messages</a:t>
            </a:r>
            <a:r>
              <a:rPr lang="en-US" sz="1200" kern="1200" dirty="0" smtClean="0">
                <a:solidFill>
                  <a:schemeClr val="tx1"/>
                </a:solidFill>
                <a:effectLst/>
                <a:latin typeface="+mn-lt"/>
                <a:ea typeface="ＭＳ Ｐゴシック" charset="-128"/>
                <a:cs typeface="+mn-cs"/>
              </a:rPr>
              <a:t> and selecting advertising </a:t>
            </a:r>
            <a:r>
              <a:rPr lang="en-US" sz="1200" i="1" kern="1200" dirty="0" smtClean="0">
                <a:solidFill>
                  <a:schemeClr val="tx1"/>
                </a:solidFill>
                <a:effectLst/>
                <a:latin typeface="+mn-lt"/>
                <a:ea typeface="ＭＳ Ｐゴシック" charset="-128"/>
                <a:cs typeface="+mn-cs"/>
              </a:rPr>
              <a:t>media</a:t>
            </a:r>
            <a:r>
              <a:rPr lang="en-US" sz="1200" kern="1200" dirty="0" smtClean="0">
                <a:solidFill>
                  <a:schemeClr val="tx1"/>
                </a:solidFill>
                <a:effectLst/>
                <a:latin typeface="+mn-lt"/>
                <a:ea typeface="ＭＳ Ｐゴシック" charset="-128"/>
                <a:cs typeface="+mn-cs"/>
              </a:rPr>
              <a:t>.</a:t>
            </a:r>
          </a:p>
          <a:p>
            <a:r>
              <a:rPr lang="en-US" sz="1200" kern="1200" dirty="0" smtClean="0">
                <a:solidFill>
                  <a:schemeClr val="tx1"/>
                </a:solidFill>
                <a:effectLst/>
                <a:latin typeface="+mn-lt"/>
                <a:ea typeface="ＭＳ Ｐゴシック" charset="-128"/>
                <a:cs typeface="+mn-cs"/>
              </a:rPr>
              <a:t>soaring media costs, more-focused target marketing strategies, and the blizzard of new digital and interactive media have promoted the importance of the media-planning function. The decision about which media to use for an ad campaign—television, newspapers, magazines, a website or online social network, mobile phones, or e-mail—is now sometimes more critical than the creative elements of the campaign. As a result, more and more advertisers are orchestrating a closer harmony between their messages and the media that deliver them. As discussed in the previous chapter, the goal is to create and manage brand content across a full range of media, whether they are paid, owned, earned, of shared.</a:t>
            </a: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2E7C559A-E665-49D1-BF29-5D97F22BE0D3}"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5791200" y="6477000"/>
            <a:ext cx="2422525" cy="198438"/>
          </a:xfrm>
          <a:prstGeom prst="rect">
            <a:avLst/>
          </a:prstGeom>
          <a:noFill/>
          <a:ln w="9525">
            <a:noFill/>
            <a:round/>
            <a:headEnd/>
            <a:tailEnd/>
          </a:ln>
          <a:effectLst/>
        </p:spPr>
        <p:txBody>
          <a:bodyPr lIns="0" tIns="0" rIns="0" bIns="0"/>
          <a:lstStyle/>
          <a:p>
            <a:pPr algn="ctr" eaLnBrk="0" hangingPunct="0">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15 </a:t>
            </a:r>
            <a:r>
              <a:rPr lang="en-US" sz="1600" b="1" dirty="0">
                <a:solidFill>
                  <a:schemeClr val="tx1"/>
                </a:solidFill>
                <a:cs typeface="Tahoma" charset="0"/>
              </a:rPr>
              <a:t>- </a:t>
            </a:r>
            <a:fld id="{97A75048-2F2C-45D6-9058-0445745528F9}" type="slidenum">
              <a:rPr lang="en-US" sz="1600" b="1" smtClean="0">
                <a:solidFill>
                  <a:schemeClr val="tx1"/>
                </a:solidFill>
                <a:cs typeface="Tahoma" charset="0"/>
              </a:rPr>
              <a:pPr algn="ctr" eaLnBrk="0" hangingPunct="0">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A3553D0-9FD1-4B57-A042-2F69B21FA1ED}" type="datetime1">
              <a:rPr lang="en-US"/>
              <a:pPr/>
              <a:t>11/1/13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7BACB93-6CBB-4D45-A0E8-0AE75782B1B9}"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5791200" y="6477000"/>
            <a:ext cx="2422525" cy="198438"/>
          </a:xfrm>
          <a:prstGeom prst="rect">
            <a:avLst/>
          </a:prstGeom>
          <a:noFill/>
          <a:ln w="9525">
            <a:noFill/>
            <a:round/>
            <a:headEnd/>
            <a:tailEnd/>
          </a:ln>
          <a:effectLst/>
        </p:spPr>
        <p:txBody>
          <a:bodyPr lIns="0" tIns="0" rIns="0" bIns="0"/>
          <a:lstStyle/>
          <a:p>
            <a:pPr algn="ctr" eaLnBrk="0" hangingPunct="0">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 </a:t>
            </a:r>
            <a:r>
              <a:rPr lang="en-US" sz="1600" b="1" dirty="0">
                <a:solidFill>
                  <a:schemeClr val="tx1"/>
                </a:solidFill>
                <a:cs typeface="Tahoma" charset="0"/>
              </a:rPr>
              <a:t>15 - </a:t>
            </a:r>
            <a:fld id="{8970745C-A6B6-441F-A896-FC33C6A3C574}" type="slidenum">
              <a:rPr lang="en-US" sz="1600" b="1" smtClean="0">
                <a:solidFill>
                  <a:schemeClr val="tx1"/>
                </a:solidFill>
                <a:cs typeface="Tahoma" charset="0"/>
              </a:rPr>
              <a:pPr algn="ctr" eaLnBrk="0" hangingPunct="0">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90600" y="2133600"/>
            <a:ext cx="7162800" cy="1470025"/>
          </a:xfrm>
        </p:spPr>
        <p:txBody>
          <a:bodyPr/>
          <a:lstStyle/>
          <a:p>
            <a:pPr eaLnBrk="1" hangingPunct="1"/>
            <a:r>
              <a:rPr lang="en-US" dirty="0" smtClean="0"/>
              <a:t/>
            </a:r>
            <a:br>
              <a:rPr lang="en-US" dirty="0" smtClean="0"/>
            </a:br>
            <a:r>
              <a:rPr lang="en-US" dirty="0" smtClean="0"/>
              <a:t>Chapter Fifteen</a:t>
            </a:r>
          </a:p>
        </p:txBody>
      </p:sp>
      <p:sp>
        <p:nvSpPr>
          <p:cNvPr id="13315" name="Subtitle 2"/>
          <p:cNvSpPr>
            <a:spLocks noGrp="1"/>
          </p:cNvSpPr>
          <p:nvPr>
            <p:ph type="subTitle" idx="1"/>
          </p:nvPr>
        </p:nvSpPr>
        <p:spPr>
          <a:xfrm>
            <a:off x="1295400" y="3733800"/>
            <a:ext cx="6400800" cy="1752600"/>
          </a:xfrm>
        </p:spPr>
        <p:txBody>
          <a:bodyPr/>
          <a:lstStyle/>
          <a:p>
            <a:r>
              <a:rPr lang="en-US" b="1" dirty="0" smtClean="0">
                <a:latin typeface="Calibri" charset="0"/>
              </a:rPr>
              <a:t>Advertising and Public Relations</a:t>
            </a:r>
            <a:endParaRPr lang="en-US" sz="3600" dirty="0" smtClean="0">
              <a:latin typeface="Calibri" charset="0"/>
            </a:endParaRPr>
          </a:p>
        </p:txBody>
      </p:sp>
      <p:sp>
        <p:nvSpPr>
          <p:cNvPr id="4" name="Rectangle 3"/>
          <p:cNvSpPr/>
          <p:nvPr/>
        </p:nvSpPr>
        <p:spPr>
          <a:xfrm>
            <a:off x="457200" y="6477000"/>
            <a:ext cx="4572000" cy="215444"/>
          </a:xfrm>
          <a:prstGeom prst="rect">
            <a:avLst/>
          </a:prstGeom>
        </p:spPr>
        <p:txBody>
          <a:bodyPr>
            <a:spAutoFit/>
          </a:bodyPr>
          <a:lstStyle/>
          <a:p>
            <a:r>
              <a:rPr lang="en-US" sz="800" dirty="0" smtClean="0"/>
              <a:t>Copyright ©2014 by Pearson Education, Inc. All rights reserved</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600" dirty="0" smtClean="0"/>
              <a:t>Developing Advertising Strategy</a:t>
            </a:r>
          </a:p>
        </p:txBody>
      </p:sp>
      <p:sp>
        <p:nvSpPr>
          <p:cNvPr id="33795" name="Rectangle 3"/>
          <p:cNvSpPr>
            <a:spLocks noGrp="1" noChangeArrowheads="1"/>
          </p:cNvSpPr>
          <p:nvPr>
            <p:ph idx="1"/>
          </p:nvPr>
        </p:nvSpPr>
        <p:spPr/>
        <p:txBody>
          <a:bodyPr/>
          <a:lstStyle/>
          <a:p>
            <a:pPr marL="533400" indent="-533400">
              <a:buFontTx/>
              <a:buNone/>
            </a:pPr>
            <a:r>
              <a:rPr lang="en-US" dirty="0" smtClean="0">
                <a:latin typeface="Calibri" charset="0"/>
              </a:rPr>
              <a:t>Advertisements need to break through the clutter:</a:t>
            </a:r>
          </a:p>
          <a:p>
            <a:pPr marL="533400" indent="-533400"/>
            <a:r>
              <a:rPr lang="en-US" dirty="0" smtClean="0">
                <a:latin typeface="Calibri" charset="0"/>
              </a:rPr>
              <a:t>Gain attention</a:t>
            </a:r>
          </a:p>
          <a:p>
            <a:pPr marL="533400" indent="-533400"/>
            <a:r>
              <a:rPr lang="en-US" dirty="0" smtClean="0">
                <a:latin typeface="Calibri" charset="0"/>
              </a:rPr>
              <a:t>Communicate</a:t>
            </a:r>
          </a:p>
          <a:p>
            <a:pPr marL="533400" indent="-533400">
              <a:buFontTx/>
              <a:buNone/>
            </a:pPr>
            <a:r>
              <a:rPr lang="en-US" dirty="0" smtClean="0">
                <a:latin typeface="Calibri" charset="0"/>
              </a:rPr>
              <a:t>      well</a:t>
            </a:r>
          </a:p>
        </p:txBody>
      </p:sp>
      <p:sp>
        <p:nvSpPr>
          <p:cNvPr id="33796" name="Text Placeholder 5"/>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pic>
        <p:nvPicPr>
          <p:cNvPr id="33798" name="Picture 5" descr="ph15_04.jpg"/>
          <p:cNvPicPr>
            <a:picLocks noChangeAspect="1"/>
          </p:cNvPicPr>
          <p:nvPr/>
        </p:nvPicPr>
        <p:blipFill>
          <a:blip r:embed="rId3" cstate="print"/>
          <a:srcRect/>
          <a:stretch>
            <a:fillRect/>
          </a:stretch>
        </p:blipFill>
        <p:spPr bwMode="auto">
          <a:xfrm>
            <a:off x="4191000" y="2590800"/>
            <a:ext cx="4587592" cy="3200400"/>
          </a:xfrm>
          <a:prstGeom prst="rect">
            <a:avLst/>
          </a:prstGeom>
          <a:noFill/>
          <a:ln w="9525">
            <a:noFill/>
            <a:miter lim="800000"/>
            <a:headEnd/>
            <a:tailEnd/>
          </a:ln>
        </p:spPr>
      </p:pic>
      <p:sp>
        <p:nvSpPr>
          <p:cNvPr id="2" name="TextBox 1"/>
          <p:cNvSpPr txBox="1"/>
          <p:nvPr/>
        </p:nvSpPr>
        <p:spPr>
          <a:xfrm>
            <a:off x="381000" y="6466090"/>
            <a:ext cx="3200400" cy="215444"/>
          </a:xfrm>
          <a:prstGeom prst="rect">
            <a:avLst/>
          </a:prstGeom>
          <a:noFill/>
        </p:spPr>
        <p:txBody>
          <a:bodyPr wrap="square" rtlCol="0">
            <a:spAutoFit/>
          </a:bodyPr>
          <a:lstStyle/>
          <a:p>
            <a:r>
              <a:rPr lang="en-US" sz="800" dirty="0"/>
              <a:t>Copyright ©2014 by Pearson Education, Inc. All rights reserved</a:t>
            </a:r>
            <a:endParaRPr lang="en-US" sz="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r>
              <a:rPr lang="en-US" sz="3600" dirty="0" smtClean="0"/>
              <a:t>Advertising</a:t>
            </a:r>
          </a:p>
        </p:txBody>
      </p:sp>
      <p:sp>
        <p:nvSpPr>
          <p:cNvPr id="35843" name="Rectangle 3"/>
          <p:cNvSpPr>
            <a:spLocks noGrp="1" noChangeArrowheads="1"/>
          </p:cNvSpPr>
          <p:nvPr>
            <p:ph idx="1"/>
          </p:nvPr>
        </p:nvSpPr>
        <p:spPr/>
        <p:txBody>
          <a:bodyPr/>
          <a:lstStyle/>
          <a:p>
            <a:pPr marL="533400" indent="-533400" algn="ctr">
              <a:buFontTx/>
              <a:buNone/>
            </a:pPr>
            <a:endParaRPr lang="en-US" sz="1200" b="1" i="1" dirty="0" smtClean="0">
              <a:latin typeface="Times New Roman" charset="0"/>
            </a:endParaRPr>
          </a:p>
          <a:p>
            <a:pPr marL="533400" indent="-533400">
              <a:buFontTx/>
              <a:buNone/>
            </a:pPr>
            <a:r>
              <a:rPr lang="en-US" dirty="0" smtClean="0">
                <a:latin typeface="Calibri" charset="0"/>
              </a:rPr>
              <a:t>Advertisements need to be better planned, more imaginative, more entertaining, and more rewarding to consumers</a:t>
            </a:r>
          </a:p>
          <a:p>
            <a:pPr marL="533400" indent="-533400"/>
            <a:r>
              <a:rPr lang="en-US" dirty="0" smtClean="0">
                <a:latin typeface="Calibri" charset="0"/>
              </a:rPr>
              <a:t>Madison &amp; Vine—the intersection of Madison Avenue and Hollywood—represents the merging of advertising and entertainment </a:t>
            </a:r>
          </a:p>
        </p:txBody>
      </p:sp>
      <p:sp>
        <p:nvSpPr>
          <p:cNvPr id="35844" name="Text Placeholder 3"/>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sp>
        <p:nvSpPr>
          <p:cNvPr id="2" name="TextBox 1"/>
          <p:cNvSpPr txBox="1"/>
          <p:nvPr/>
        </p:nvSpPr>
        <p:spPr>
          <a:xfrm>
            <a:off x="304800" y="6553200"/>
            <a:ext cx="3048000" cy="215444"/>
          </a:xfrm>
          <a:prstGeom prst="rect">
            <a:avLst/>
          </a:prstGeom>
          <a:noFill/>
        </p:spPr>
        <p:txBody>
          <a:bodyPr wrap="square" rtlCol="0">
            <a:spAutoFit/>
          </a:bodyPr>
          <a:lstStyle/>
          <a:p>
            <a:r>
              <a:rPr lang="en-US" sz="800" dirty="0"/>
              <a:t>Copyright ©2014 by Pearson Education, Inc. All rights reserved</a:t>
            </a:r>
            <a:endParaRPr lang="en-US" sz="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600" dirty="0" smtClean="0"/>
              <a:t>Advertising</a:t>
            </a:r>
          </a:p>
        </p:txBody>
      </p:sp>
      <p:sp>
        <p:nvSpPr>
          <p:cNvPr id="39939" name="Rectangle 3"/>
          <p:cNvSpPr>
            <a:spLocks noGrp="1" noChangeArrowheads="1"/>
          </p:cNvSpPr>
          <p:nvPr>
            <p:ph idx="1"/>
          </p:nvPr>
        </p:nvSpPr>
        <p:spPr/>
        <p:txBody>
          <a:bodyPr/>
          <a:lstStyle/>
          <a:p>
            <a:pPr marL="533400" indent="-533400" algn="ctr">
              <a:buFontTx/>
              <a:buNone/>
            </a:pPr>
            <a:endParaRPr lang="en-US" sz="2800" b="1" i="1" dirty="0" smtClean="0">
              <a:latin typeface="Times New Roman" charset="0"/>
            </a:endParaRPr>
          </a:p>
          <a:p>
            <a:pPr marL="533400" indent="-533400">
              <a:buFontTx/>
              <a:buNone/>
            </a:pPr>
            <a:r>
              <a:rPr lang="en-US" b="1" dirty="0" smtClean="0">
                <a:latin typeface="Calibri" charset="0"/>
              </a:rPr>
              <a:t>Message strategy</a:t>
            </a:r>
            <a:r>
              <a:rPr lang="en-US" dirty="0" smtClean="0">
                <a:latin typeface="Calibri" charset="0"/>
              </a:rPr>
              <a:t> is the general message that will be communicated to consumers</a:t>
            </a:r>
          </a:p>
          <a:p>
            <a:pPr marL="533400" indent="-533400"/>
            <a:r>
              <a:rPr lang="en-US" dirty="0" smtClean="0">
                <a:latin typeface="Calibri" charset="0"/>
              </a:rPr>
              <a:t>Identifies consumer benefits</a:t>
            </a:r>
          </a:p>
          <a:p>
            <a:pPr marL="533400" indent="-533400"/>
            <a:r>
              <a:rPr lang="en-US" dirty="0" smtClean="0">
                <a:latin typeface="Calibri" charset="0"/>
              </a:rPr>
              <a:t>Follows from company’s broader positioning and customer value creation strategies</a:t>
            </a:r>
          </a:p>
          <a:p>
            <a:pPr marL="533400" indent="-533400">
              <a:buFontTx/>
              <a:buNone/>
            </a:pPr>
            <a:endParaRPr lang="en-US" sz="2800" dirty="0" smtClean="0">
              <a:latin typeface="Calibri" charset="0"/>
            </a:endParaRPr>
          </a:p>
        </p:txBody>
      </p:sp>
      <p:sp>
        <p:nvSpPr>
          <p:cNvPr id="39940" name="Text Placeholder 4"/>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sp>
        <p:nvSpPr>
          <p:cNvPr id="2" name="TextBox 1"/>
          <p:cNvSpPr txBox="1"/>
          <p:nvPr/>
        </p:nvSpPr>
        <p:spPr>
          <a:xfrm>
            <a:off x="381000" y="6477000"/>
            <a:ext cx="3352800" cy="215444"/>
          </a:xfrm>
          <a:prstGeom prst="rect">
            <a:avLst/>
          </a:prstGeom>
          <a:noFill/>
        </p:spPr>
        <p:txBody>
          <a:bodyPr wrap="square" rtlCol="0">
            <a:spAutoFit/>
          </a:bodyPr>
          <a:lstStyle/>
          <a:p>
            <a:r>
              <a:rPr lang="en-US" sz="800" dirty="0"/>
              <a:t>Copyright ©2014 by Pearson Education, Inc. All rights reserved</a:t>
            </a:r>
            <a:endParaRPr lang="en-US" sz="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200" dirty="0" smtClean="0"/>
              <a:t>Advertising</a:t>
            </a:r>
          </a:p>
        </p:txBody>
      </p:sp>
      <p:sp>
        <p:nvSpPr>
          <p:cNvPr id="41987" name="Rectangle 3"/>
          <p:cNvSpPr>
            <a:spLocks noGrp="1" noChangeArrowheads="1"/>
          </p:cNvSpPr>
          <p:nvPr>
            <p:ph idx="1"/>
          </p:nvPr>
        </p:nvSpPr>
        <p:spPr>
          <a:xfrm>
            <a:off x="914400" y="1752600"/>
            <a:ext cx="7772400" cy="4114800"/>
          </a:xfrm>
        </p:spPr>
        <p:txBody>
          <a:bodyPr/>
          <a:lstStyle/>
          <a:p>
            <a:pPr marL="533400" indent="-533400" algn="ctr">
              <a:lnSpc>
                <a:spcPct val="90000"/>
              </a:lnSpc>
              <a:buFontTx/>
              <a:buNone/>
            </a:pPr>
            <a:endParaRPr lang="en-US" sz="2400" b="1" i="1" dirty="0" smtClean="0">
              <a:solidFill>
                <a:srgbClr val="1A643E"/>
              </a:solidFill>
              <a:latin typeface="Times New Roman" charset="0"/>
            </a:endParaRPr>
          </a:p>
          <a:p>
            <a:pPr marL="533400" indent="-533400">
              <a:lnSpc>
                <a:spcPct val="90000"/>
              </a:lnSpc>
              <a:buFontTx/>
              <a:buNone/>
            </a:pPr>
            <a:r>
              <a:rPr lang="en-US" sz="3000" b="1" dirty="0" smtClean="0">
                <a:latin typeface="Calibri" charset="0"/>
              </a:rPr>
              <a:t>Creative concept</a:t>
            </a:r>
            <a:r>
              <a:rPr lang="en-US" sz="3000" dirty="0" smtClean="0">
                <a:latin typeface="Calibri" charset="0"/>
              </a:rPr>
              <a:t> is the idea that will bring the message strategy to life and guide specific appeals to be used in an advertising campaign</a:t>
            </a:r>
          </a:p>
          <a:p>
            <a:pPr marL="533400" indent="-533400">
              <a:lnSpc>
                <a:spcPct val="90000"/>
              </a:lnSpc>
              <a:buFontTx/>
              <a:buNone/>
            </a:pPr>
            <a:endParaRPr lang="en-US" sz="1200" dirty="0" smtClean="0">
              <a:latin typeface="Calibri" charset="0"/>
            </a:endParaRPr>
          </a:p>
          <a:p>
            <a:pPr marL="533400" indent="-533400">
              <a:lnSpc>
                <a:spcPct val="90000"/>
              </a:lnSpc>
              <a:buFontTx/>
              <a:buNone/>
            </a:pPr>
            <a:r>
              <a:rPr lang="en-US" sz="3000" dirty="0" smtClean="0">
                <a:latin typeface="Calibri" charset="0"/>
              </a:rPr>
              <a:t>Characteristics of the appeals include:</a:t>
            </a:r>
          </a:p>
          <a:p>
            <a:pPr marL="533400" indent="-533400">
              <a:lnSpc>
                <a:spcPct val="90000"/>
              </a:lnSpc>
            </a:pPr>
            <a:r>
              <a:rPr lang="en-US" sz="3000" dirty="0" smtClean="0">
                <a:latin typeface="Calibri" charset="0"/>
              </a:rPr>
              <a:t>Meaningful</a:t>
            </a:r>
          </a:p>
          <a:p>
            <a:pPr marL="533400" indent="-533400">
              <a:lnSpc>
                <a:spcPct val="90000"/>
              </a:lnSpc>
            </a:pPr>
            <a:r>
              <a:rPr lang="en-US" sz="3000" dirty="0" smtClean="0">
                <a:latin typeface="Calibri" charset="0"/>
              </a:rPr>
              <a:t>Believable</a:t>
            </a:r>
          </a:p>
          <a:p>
            <a:pPr marL="533400" indent="-533400">
              <a:lnSpc>
                <a:spcPct val="90000"/>
              </a:lnSpc>
            </a:pPr>
            <a:r>
              <a:rPr lang="en-US" sz="3000" dirty="0" smtClean="0">
                <a:latin typeface="Calibri" charset="0"/>
              </a:rPr>
              <a:t>Distinctive</a:t>
            </a:r>
          </a:p>
          <a:p>
            <a:pPr marL="533400" indent="-533400">
              <a:lnSpc>
                <a:spcPct val="90000"/>
              </a:lnSpc>
              <a:buFontTx/>
              <a:buNone/>
            </a:pPr>
            <a:endParaRPr lang="en-US" sz="2400" dirty="0" smtClean="0">
              <a:latin typeface="Calibri" charset="0"/>
            </a:endParaRPr>
          </a:p>
        </p:txBody>
      </p:sp>
      <p:sp>
        <p:nvSpPr>
          <p:cNvPr id="41988" name="Text Placeholder 3"/>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sp>
        <p:nvSpPr>
          <p:cNvPr id="2" name="TextBox 1"/>
          <p:cNvSpPr txBox="1"/>
          <p:nvPr/>
        </p:nvSpPr>
        <p:spPr>
          <a:xfrm>
            <a:off x="457200" y="6628445"/>
            <a:ext cx="3581400" cy="215444"/>
          </a:xfrm>
          <a:prstGeom prst="rect">
            <a:avLst/>
          </a:prstGeom>
          <a:noFill/>
        </p:spPr>
        <p:txBody>
          <a:bodyPr wrap="square" rtlCol="0">
            <a:spAutoFit/>
          </a:bodyPr>
          <a:lstStyle/>
          <a:p>
            <a:r>
              <a:rPr lang="en-US" sz="800" dirty="0"/>
              <a:t>Copyright ©2014 by Pearson Education, Inc. All rights reserved</a:t>
            </a:r>
            <a:endParaRPr lang="en-US" sz="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600" dirty="0" smtClean="0"/>
              <a:t>Advertising</a:t>
            </a:r>
          </a:p>
        </p:txBody>
      </p:sp>
      <p:sp>
        <p:nvSpPr>
          <p:cNvPr id="44035" name="Content Placeholder 5"/>
          <p:cNvSpPr>
            <a:spLocks noGrp="1"/>
          </p:cNvSpPr>
          <p:nvPr>
            <p:ph idx="1"/>
          </p:nvPr>
        </p:nvSpPr>
        <p:spPr/>
        <p:txBody>
          <a:bodyPr/>
          <a:lstStyle/>
          <a:p>
            <a:r>
              <a:rPr lang="en-US" dirty="0" smtClean="0">
                <a:latin typeface="Calibri" charset="0"/>
              </a:rPr>
              <a:t>Message execution is when the advertiser turns the big idea into an actual ad execution that will capture the target market’s attention and interest. </a:t>
            </a:r>
          </a:p>
          <a:p>
            <a:r>
              <a:rPr lang="en-US" dirty="0" smtClean="0">
                <a:latin typeface="Calibri" charset="0"/>
              </a:rPr>
              <a:t>The creative team must find the best approach, style, tone, words, and format for executing the message. </a:t>
            </a:r>
          </a:p>
          <a:p>
            <a:endParaRPr lang="en-US" dirty="0" smtClean="0">
              <a:latin typeface="Calibri" charset="0"/>
            </a:endParaRPr>
          </a:p>
        </p:txBody>
      </p:sp>
      <p:sp>
        <p:nvSpPr>
          <p:cNvPr id="44036" name="Text Placeholder 6"/>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sp>
        <p:nvSpPr>
          <p:cNvPr id="44037" name="Text Box 7"/>
          <p:cNvSpPr txBox="1">
            <a:spLocks noChangeArrowheads="1"/>
          </p:cNvSpPr>
          <p:nvPr/>
        </p:nvSpPr>
        <p:spPr bwMode="auto">
          <a:xfrm>
            <a:off x="1143000" y="1828800"/>
            <a:ext cx="7086600" cy="731838"/>
          </a:xfrm>
          <a:prstGeom prst="rect">
            <a:avLst/>
          </a:prstGeom>
          <a:noFill/>
          <a:ln w="9525">
            <a:noFill/>
            <a:miter lim="800000"/>
            <a:headEnd/>
            <a:tailEnd/>
          </a:ln>
        </p:spPr>
        <p:txBody>
          <a:bodyPr>
            <a:spAutoFit/>
          </a:bodyPr>
          <a:lstStyle/>
          <a:p>
            <a:pPr algn="ctr"/>
            <a:endParaRPr lang="en-US" sz="2400" b="1" i="1" dirty="0">
              <a:latin typeface="Times New Roman" charset="0"/>
            </a:endParaRPr>
          </a:p>
          <a:p>
            <a:pPr algn="ctr"/>
            <a:endParaRPr lang="en-US" dirty="0"/>
          </a:p>
        </p:txBody>
      </p:sp>
      <p:sp>
        <p:nvSpPr>
          <p:cNvPr id="2" name="TextBox 1"/>
          <p:cNvSpPr txBox="1"/>
          <p:nvPr/>
        </p:nvSpPr>
        <p:spPr>
          <a:xfrm>
            <a:off x="381000" y="6553200"/>
            <a:ext cx="3886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600" dirty="0" smtClean="0"/>
              <a:t>Advertising</a:t>
            </a:r>
          </a:p>
        </p:txBody>
      </p:sp>
      <p:sp>
        <p:nvSpPr>
          <p:cNvPr id="46083" name="Text Placeholder 9"/>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graphicFrame>
        <p:nvGraphicFramePr>
          <p:cNvPr id="8" name="Diagram 7"/>
          <p:cNvGraphicFramePr/>
          <p:nvPr>
            <p:extLst>
              <p:ext uri="{D42A27DB-BD31-4B8C-83A1-F6EECF244321}">
                <p14:modId xmlns:p14="http://schemas.microsoft.com/office/powerpoint/2010/main" val="1074920887"/>
              </p:ext>
            </p:extLst>
          </p:nvPr>
        </p:nvGraphicFramePr>
        <p:xfrm>
          <a:off x="1371600" y="2209800"/>
          <a:ext cx="6784975"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5" name="Text Box 7"/>
          <p:cNvSpPr txBox="1">
            <a:spLocks noChangeArrowheads="1"/>
          </p:cNvSpPr>
          <p:nvPr/>
        </p:nvSpPr>
        <p:spPr bwMode="auto">
          <a:xfrm>
            <a:off x="1066800" y="1371600"/>
            <a:ext cx="7086600" cy="731838"/>
          </a:xfrm>
          <a:prstGeom prst="rect">
            <a:avLst/>
          </a:prstGeom>
          <a:noFill/>
          <a:ln w="9525">
            <a:noFill/>
            <a:miter lim="800000"/>
            <a:headEnd/>
            <a:tailEnd/>
          </a:ln>
        </p:spPr>
        <p:txBody>
          <a:bodyPr>
            <a:spAutoFit/>
          </a:bodyPr>
          <a:lstStyle/>
          <a:p>
            <a:pPr algn="ctr"/>
            <a:endParaRPr lang="en-US" sz="2400" b="1" i="1" dirty="0">
              <a:latin typeface="Times New Roman" charset="0"/>
            </a:endParaRPr>
          </a:p>
          <a:p>
            <a:pPr algn="ctr"/>
            <a:endParaRPr lang="en-US" dirty="0"/>
          </a:p>
        </p:txBody>
      </p:sp>
      <p:sp>
        <p:nvSpPr>
          <p:cNvPr id="2" name="TextBox 1"/>
          <p:cNvSpPr txBox="1"/>
          <p:nvPr/>
        </p:nvSpPr>
        <p:spPr>
          <a:xfrm>
            <a:off x="457200" y="6642556"/>
            <a:ext cx="3733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600" dirty="0" smtClean="0"/>
              <a:t>Advertising</a:t>
            </a:r>
          </a:p>
        </p:txBody>
      </p:sp>
      <p:sp>
        <p:nvSpPr>
          <p:cNvPr id="48131" name="Rectangle 3"/>
          <p:cNvSpPr>
            <a:spLocks noGrp="1" noChangeArrowheads="1"/>
          </p:cNvSpPr>
          <p:nvPr>
            <p:ph idx="1"/>
          </p:nvPr>
        </p:nvSpPr>
        <p:spPr>
          <a:xfrm>
            <a:off x="609600" y="1981200"/>
            <a:ext cx="5029200" cy="4114800"/>
          </a:xfrm>
        </p:spPr>
        <p:txBody>
          <a:bodyPr/>
          <a:lstStyle/>
          <a:p>
            <a:pPr marL="533400" indent="-533400">
              <a:lnSpc>
                <a:spcPct val="90000"/>
              </a:lnSpc>
              <a:buFontTx/>
              <a:buNone/>
            </a:pPr>
            <a:r>
              <a:rPr lang="en-US" sz="2800" dirty="0" smtClean="0">
                <a:latin typeface="Calibri" charset="0"/>
              </a:rPr>
              <a:t>Message execution also includes:</a:t>
            </a:r>
          </a:p>
          <a:p>
            <a:pPr marL="533400" indent="-533400">
              <a:lnSpc>
                <a:spcPct val="90000"/>
              </a:lnSpc>
            </a:pPr>
            <a:r>
              <a:rPr lang="en-US" sz="2800" dirty="0" smtClean="0">
                <a:latin typeface="Calibri" charset="0"/>
              </a:rPr>
              <a:t>Tone</a:t>
            </a:r>
          </a:p>
          <a:p>
            <a:pPr marL="914400" lvl="1" indent="-457200">
              <a:lnSpc>
                <a:spcPct val="90000"/>
              </a:lnSpc>
            </a:pPr>
            <a:r>
              <a:rPr lang="en-US" dirty="0" smtClean="0">
                <a:latin typeface="Calibri" charset="0"/>
              </a:rPr>
              <a:t>Positive or negative</a:t>
            </a:r>
          </a:p>
          <a:p>
            <a:pPr marL="533400" indent="-533400">
              <a:lnSpc>
                <a:spcPct val="90000"/>
              </a:lnSpc>
            </a:pPr>
            <a:r>
              <a:rPr lang="en-US" sz="2800" dirty="0" smtClean="0">
                <a:latin typeface="Calibri" charset="0"/>
              </a:rPr>
              <a:t>Attention-getting words</a:t>
            </a:r>
          </a:p>
          <a:p>
            <a:pPr marL="533400" indent="-533400">
              <a:lnSpc>
                <a:spcPct val="90000"/>
              </a:lnSpc>
            </a:pPr>
            <a:r>
              <a:rPr lang="en-US" sz="2800" dirty="0" smtClean="0">
                <a:latin typeface="Calibri" charset="0"/>
              </a:rPr>
              <a:t>Format</a:t>
            </a:r>
          </a:p>
          <a:p>
            <a:pPr marL="914400" lvl="1" indent="-457200">
              <a:lnSpc>
                <a:spcPct val="90000"/>
              </a:lnSpc>
            </a:pPr>
            <a:r>
              <a:rPr lang="en-US" dirty="0" smtClean="0">
                <a:latin typeface="Calibri" charset="0"/>
              </a:rPr>
              <a:t>Illustration</a:t>
            </a:r>
          </a:p>
          <a:p>
            <a:pPr marL="914400" lvl="1" indent="-457200">
              <a:lnSpc>
                <a:spcPct val="90000"/>
              </a:lnSpc>
            </a:pPr>
            <a:r>
              <a:rPr lang="en-US" dirty="0" smtClean="0">
                <a:latin typeface="Calibri" charset="0"/>
              </a:rPr>
              <a:t>Headline</a:t>
            </a:r>
          </a:p>
          <a:p>
            <a:pPr marL="914400" lvl="1" indent="-457200">
              <a:lnSpc>
                <a:spcPct val="90000"/>
              </a:lnSpc>
            </a:pPr>
            <a:r>
              <a:rPr lang="en-US" dirty="0" smtClean="0">
                <a:latin typeface="Calibri" charset="0"/>
              </a:rPr>
              <a:t>Copy</a:t>
            </a:r>
          </a:p>
        </p:txBody>
      </p:sp>
      <p:sp>
        <p:nvSpPr>
          <p:cNvPr id="48132" name="Text Placeholder 3"/>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pic>
        <p:nvPicPr>
          <p:cNvPr id="48134" name="Picture 5" descr="ph15_07.jpg"/>
          <p:cNvPicPr>
            <a:picLocks noChangeAspect="1"/>
          </p:cNvPicPr>
          <p:nvPr/>
        </p:nvPicPr>
        <p:blipFill>
          <a:blip r:embed="rId3" cstate="print"/>
          <a:srcRect/>
          <a:stretch>
            <a:fillRect/>
          </a:stretch>
        </p:blipFill>
        <p:spPr bwMode="auto">
          <a:xfrm>
            <a:off x="5638800" y="2362200"/>
            <a:ext cx="2654300" cy="3695700"/>
          </a:xfrm>
          <a:prstGeom prst="rect">
            <a:avLst/>
          </a:prstGeom>
          <a:noFill/>
          <a:ln w="9525">
            <a:noFill/>
            <a:miter lim="800000"/>
            <a:headEnd/>
            <a:tailEnd/>
          </a:ln>
        </p:spPr>
      </p:pic>
      <p:sp>
        <p:nvSpPr>
          <p:cNvPr id="2" name="TextBox 1"/>
          <p:cNvSpPr txBox="1"/>
          <p:nvPr/>
        </p:nvSpPr>
        <p:spPr>
          <a:xfrm>
            <a:off x="533400" y="6608689"/>
            <a:ext cx="3200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Advertising</a:t>
            </a:r>
          </a:p>
        </p:txBody>
      </p:sp>
      <p:sp>
        <p:nvSpPr>
          <p:cNvPr id="50179" name="Rectangle 3"/>
          <p:cNvSpPr>
            <a:spLocks noGrp="1" noChangeArrowheads="1"/>
          </p:cNvSpPr>
          <p:nvPr>
            <p:ph idx="1"/>
          </p:nvPr>
        </p:nvSpPr>
        <p:spPr>
          <a:xfrm>
            <a:off x="457200" y="1981200"/>
            <a:ext cx="7467600" cy="4114800"/>
          </a:xfrm>
        </p:spPr>
        <p:txBody>
          <a:bodyPr/>
          <a:lstStyle/>
          <a:p>
            <a:r>
              <a:rPr lang="en-US" sz="2800" dirty="0" smtClean="0">
                <a:latin typeface="Calibri" charset="0"/>
              </a:rPr>
              <a:t>YouTube videos</a:t>
            </a:r>
          </a:p>
          <a:p>
            <a:r>
              <a:rPr lang="en-US" sz="2800" dirty="0" smtClean="0">
                <a:latin typeface="Calibri" charset="0"/>
              </a:rPr>
              <a:t>Brand website contests</a:t>
            </a:r>
          </a:p>
          <a:p>
            <a:r>
              <a:rPr lang="en-US" sz="2800" dirty="0" smtClean="0">
                <a:latin typeface="Calibri" charset="0"/>
              </a:rPr>
              <a:t>Positives</a:t>
            </a:r>
          </a:p>
          <a:p>
            <a:pPr lvl="1"/>
            <a:r>
              <a:rPr lang="en-US" sz="2400" dirty="0" smtClean="0">
                <a:latin typeface="Calibri" charset="0"/>
              </a:rPr>
              <a:t>Low expense</a:t>
            </a:r>
          </a:p>
          <a:p>
            <a:pPr lvl="1"/>
            <a:r>
              <a:rPr lang="en-US" sz="2400" dirty="0" smtClean="0">
                <a:latin typeface="Calibri" charset="0"/>
              </a:rPr>
              <a:t>New creative ideas</a:t>
            </a:r>
          </a:p>
          <a:p>
            <a:pPr lvl="1"/>
            <a:r>
              <a:rPr lang="en-US" sz="2400" dirty="0" smtClean="0">
                <a:latin typeface="Calibri" charset="0"/>
              </a:rPr>
              <a:t>Fresh perspective on brand</a:t>
            </a:r>
          </a:p>
          <a:p>
            <a:pPr lvl="1"/>
            <a:r>
              <a:rPr lang="en-US" sz="2400" dirty="0" smtClean="0">
                <a:latin typeface="Calibri" charset="0"/>
              </a:rPr>
              <a:t>Boost consumer involvement</a:t>
            </a:r>
          </a:p>
          <a:p>
            <a:endParaRPr lang="en-US" sz="2800" dirty="0" smtClean="0">
              <a:latin typeface="Calibri" charset="0"/>
            </a:endParaRPr>
          </a:p>
        </p:txBody>
      </p:sp>
      <p:sp>
        <p:nvSpPr>
          <p:cNvPr id="50180" name="Text Placeholder 3"/>
          <p:cNvSpPr>
            <a:spLocks noGrp="1"/>
          </p:cNvSpPr>
          <p:nvPr>
            <p:ph type="body" sz="quarter" idx="13"/>
          </p:nvPr>
        </p:nvSpPr>
        <p:spPr>
          <a:xfrm>
            <a:off x="914400" y="1143000"/>
            <a:ext cx="7162800" cy="381000"/>
          </a:xfrm>
        </p:spPr>
        <p:txBody>
          <a:bodyPr/>
          <a:lstStyle/>
          <a:p>
            <a:pPr>
              <a:spcBef>
                <a:spcPct val="0"/>
              </a:spcBef>
            </a:pPr>
            <a:r>
              <a:rPr lang="en-US" dirty="0" smtClean="0">
                <a:latin typeface="Calibri" charset="0"/>
              </a:rPr>
              <a:t>Creating the Advertising Message</a:t>
            </a:r>
          </a:p>
          <a:p>
            <a:pPr>
              <a:spcBef>
                <a:spcPct val="0"/>
              </a:spcBef>
            </a:pPr>
            <a:r>
              <a:rPr lang="en-US" dirty="0" smtClean="0">
                <a:latin typeface="Calibri" charset="0"/>
              </a:rPr>
              <a:t>Consumer Generated Messages</a:t>
            </a:r>
          </a:p>
          <a:p>
            <a:pPr>
              <a:spcBef>
                <a:spcPct val="0"/>
              </a:spcBef>
            </a:pPr>
            <a:endParaRPr lang="en-US" dirty="0" smtClean="0">
              <a:latin typeface="Calibri" charset="0"/>
            </a:endParaRPr>
          </a:p>
          <a:p>
            <a:pPr>
              <a:spcBef>
                <a:spcPct val="0"/>
              </a:spcBef>
            </a:pPr>
            <a:endParaRPr lang="en-US" dirty="0" smtClean="0">
              <a:latin typeface="Calibri" charset="0"/>
            </a:endParaRPr>
          </a:p>
        </p:txBody>
      </p:sp>
      <p:pic>
        <p:nvPicPr>
          <p:cNvPr id="50181" name="Picture 7" descr="ph15_08.jpg"/>
          <p:cNvPicPr>
            <a:picLocks noChangeAspect="1"/>
          </p:cNvPicPr>
          <p:nvPr/>
        </p:nvPicPr>
        <p:blipFill>
          <a:blip r:embed="rId3" cstate="print"/>
          <a:srcRect/>
          <a:stretch>
            <a:fillRect/>
          </a:stretch>
        </p:blipFill>
        <p:spPr bwMode="auto">
          <a:xfrm>
            <a:off x="4953000" y="2286000"/>
            <a:ext cx="3106738" cy="3543300"/>
          </a:xfrm>
          <a:prstGeom prst="rect">
            <a:avLst/>
          </a:prstGeom>
          <a:noFill/>
          <a:ln w="9525">
            <a:noFill/>
            <a:miter lim="800000"/>
            <a:headEnd/>
            <a:tailEnd/>
          </a:ln>
        </p:spPr>
      </p:pic>
      <p:sp>
        <p:nvSpPr>
          <p:cNvPr id="2" name="TextBox 1"/>
          <p:cNvSpPr txBox="1"/>
          <p:nvPr/>
        </p:nvSpPr>
        <p:spPr>
          <a:xfrm>
            <a:off x="457200" y="6642556"/>
            <a:ext cx="3733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600" dirty="0" smtClean="0"/>
              <a:t>Advertising</a:t>
            </a:r>
          </a:p>
        </p:txBody>
      </p:sp>
      <p:sp>
        <p:nvSpPr>
          <p:cNvPr id="52227" name="Rectangle 3"/>
          <p:cNvSpPr>
            <a:spLocks noGrp="1" noChangeArrowheads="1"/>
          </p:cNvSpPr>
          <p:nvPr>
            <p:ph idx="1"/>
          </p:nvPr>
        </p:nvSpPr>
        <p:spPr>
          <a:xfrm>
            <a:off x="1371600" y="1981200"/>
            <a:ext cx="6248400" cy="4114800"/>
          </a:xfrm>
        </p:spPr>
        <p:txBody>
          <a:bodyPr/>
          <a:lstStyle/>
          <a:p>
            <a:pPr marL="533400" indent="-533400" algn="ctr">
              <a:buFontTx/>
              <a:buNone/>
            </a:pPr>
            <a:endParaRPr lang="en-US" sz="2800" b="1" i="1" dirty="0" smtClean="0">
              <a:latin typeface="Times New Roman" charset="0"/>
            </a:endParaRPr>
          </a:p>
          <a:p>
            <a:pPr marL="533400" indent="-533400">
              <a:buFontTx/>
              <a:buNone/>
            </a:pPr>
            <a:r>
              <a:rPr lang="en-US" sz="2800" dirty="0" smtClean="0">
                <a:latin typeface="Calibri" charset="0"/>
              </a:rPr>
              <a:t>Major steps include:</a:t>
            </a:r>
          </a:p>
          <a:p>
            <a:pPr marL="533400" indent="-533400"/>
            <a:r>
              <a:rPr lang="en-US" sz="2800" dirty="0" smtClean="0">
                <a:latin typeface="Calibri" charset="0"/>
              </a:rPr>
              <a:t>Deciding on reach-frequency-impact</a:t>
            </a:r>
          </a:p>
          <a:p>
            <a:pPr marL="533400" indent="-533400"/>
            <a:r>
              <a:rPr lang="en-US" sz="2800" dirty="0" smtClean="0">
                <a:latin typeface="Calibri" charset="0"/>
              </a:rPr>
              <a:t>Selecting media vehicles</a:t>
            </a:r>
          </a:p>
          <a:p>
            <a:pPr marL="533400" indent="-533400"/>
            <a:r>
              <a:rPr lang="en-US" sz="2800" dirty="0" smtClean="0">
                <a:latin typeface="Calibri" charset="0"/>
              </a:rPr>
              <a:t>Deciding on media timing</a:t>
            </a:r>
          </a:p>
        </p:txBody>
      </p:sp>
      <p:sp>
        <p:nvSpPr>
          <p:cNvPr id="52228" name="Text Placeholder 3"/>
          <p:cNvSpPr>
            <a:spLocks noGrp="1"/>
          </p:cNvSpPr>
          <p:nvPr>
            <p:ph type="body" sz="quarter" idx="13"/>
          </p:nvPr>
        </p:nvSpPr>
        <p:spPr/>
        <p:txBody>
          <a:bodyPr/>
          <a:lstStyle/>
          <a:p>
            <a:pPr>
              <a:spcBef>
                <a:spcPct val="0"/>
              </a:spcBef>
            </a:pPr>
            <a:r>
              <a:rPr lang="en-US" dirty="0" smtClean="0">
                <a:latin typeface="Calibri" charset="0"/>
              </a:rPr>
              <a:t>Selecting Advertising Media</a:t>
            </a:r>
          </a:p>
          <a:p>
            <a:pPr>
              <a:spcBef>
                <a:spcPct val="0"/>
              </a:spcBef>
            </a:pPr>
            <a:endParaRPr lang="en-US" dirty="0" smtClean="0">
              <a:latin typeface="Calibri" charset="0"/>
            </a:endParaRPr>
          </a:p>
        </p:txBody>
      </p:sp>
      <p:sp>
        <p:nvSpPr>
          <p:cNvPr id="2" name="TextBox 1"/>
          <p:cNvSpPr txBox="1"/>
          <p:nvPr/>
        </p:nvSpPr>
        <p:spPr>
          <a:xfrm>
            <a:off x="381000" y="6631267"/>
            <a:ext cx="3657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600" dirty="0" smtClean="0"/>
              <a:t>Advertising</a:t>
            </a:r>
          </a:p>
        </p:txBody>
      </p:sp>
      <p:sp>
        <p:nvSpPr>
          <p:cNvPr id="54275" name="Rectangle 3"/>
          <p:cNvSpPr>
            <a:spLocks noGrp="1" noChangeArrowheads="1"/>
          </p:cNvSpPr>
          <p:nvPr>
            <p:ph idx="1"/>
          </p:nvPr>
        </p:nvSpPr>
        <p:spPr/>
        <p:txBody>
          <a:bodyPr/>
          <a:lstStyle/>
          <a:p>
            <a:pPr marL="533400" indent="-533400" algn="ctr">
              <a:lnSpc>
                <a:spcPct val="80000"/>
              </a:lnSpc>
              <a:buFontTx/>
              <a:buNone/>
            </a:pPr>
            <a:endParaRPr lang="en-US" sz="1200" b="1" i="1" dirty="0" smtClean="0">
              <a:latin typeface="Times New Roman" charset="0"/>
            </a:endParaRPr>
          </a:p>
          <a:p>
            <a:pPr marL="533400" indent="-533400">
              <a:buFontTx/>
              <a:buNone/>
            </a:pPr>
            <a:r>
              <a:rPr lang="en-US" sz="2800" b="1" dirty="0" smtClean="0">
                <a:latin typeface="Calibri" charset="0"/>
              </a:rPr>
              <a:t>Reach</a:t>
            </a:r>
            <a:r>
              <a:rPr lang="en-US" sz="2800" dirty="0" smtClean="0">
                <a:latin typeface="Calibri" charset="0"/>
              </a:rPr>
              <a:t> is a measure of the percentage of people in the target market who are exposed to the ad campaign during a given period of time</a:t>
            </a:r>
          </a:p>
          <a:p>
            <a:pPr marL="533400" indent="-533400">
              <a:buFontTx/>
              <a:buNone/>
            </a:pPr>
            <a:r>
              <a:rPr lang="en-US" sz="2800" b="1" dirty="0" smtClean="0">
                <a:latin typeface="Calibri" charset="0"/>
              </a:rPr>
              <a:t>Frequency</a:t>
            </a:r>
            <a:r>
              <a:rPr lang="en-US" sz="2800" dirty="0" smtClean="0">
                <a:latin typeface="Calibri" charset="0"/>
              </a:rPr>
              <a:t> is a measure of how many times the average person in the target market is exposed to the message</a:t>
            </a:r>
          </a:p>
          <a:p>
            <a:pPr marL="533400" indent="-533400">
              <a:buFontTx/>
              <a:buNone/>
            </a:pPr>
            <a:r>
              <a:rPr lang="en-US" sz="2800" b="1" dirty="0" smtClean="0">
                <a:latin typeface="Calibri" charset="0"/>
              </a:rPr>
              <a:t>Impact</a:t>
            </a:r>
            <a:r>
              <a:rPr lang="en-US" sz="2800" dirty="0" smtClean="0">
                <a:latin typeface="Calibri" charset="0"/>
              </a:rPr>
              <a:t> is the qualitative value of a message exposure through a given medium</a:t>
            </a:r>
          </a:p>
        </p:txBody>
      </p:sp>
      <p:sp>
        <p:nvSpPr>
          <p:cNvPr id="54276" name="Text Placeholder 3"/>
          <p:cNvSpPr>
            <a:spLocks noGrp="1"/>
          </p:cNvSpPr>
          <p:nvPr>
            <p:ph type="body" sz="quarter" idx="13"/>
          </p:nvPr>
        </p:nvSpPr>
        <p:spPr/>
        <p:txBody>
          <a:bodyPr/>
          <a:lstStyle/>
          <a:p>
            <a:pPr>
              <a:spcBef>
                <a:spcPct val="0"/>
              </a:spcBef>
            </a:pPr>
            <a:r>
              <a:rPr lang="en-US" dirty="0" smtClean="0">
                <a:latin typeface="Calibri" charset="0"/>
              </a:rPr>
              <a:t>Selecting Advertising Media</a:t>
            </a:r>
          </a:p>
          <a:p>
            <a:pPr>
              <a:spcBef>
                <a:spcPct val="0"/>
              </a:spcBef>
            </a:pPr>
            <a:endParaRPr lang="en-US" dirty="0" smtClean="0">
              <a:latin typeface="Calibri" charset="0"/>
            </a:endParaRPr>
          </a:p>
        </p:txBody>
      </p:sp>
      <p:sp>
        <p:nvSpPr>
          <p:cNvPr id="2" name="TextBox 1"/>
          <p:cNvSpPr txBox="1"/>
          <p:nvPr/>
        </p:nvSpPr>
        <p:spPr>
          <a:xfrm>
            <a:off x="457200" y="6642556"/>
            <a:ext cx="3505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Advertising and Public Relations </a:t>
            </a:r>
          </a:p>
        </p:txBody>
      </p:sp>
      <p:sp>
        <p:nvSpPr>
          <p:cNvPr id="15363" name="Rectangle 3"/>
          <p:cNvSpPr>
            <a:spLocks noGrp="1" noChangeArrowheads="1"/>
          </p:cNvSpPr>
          <p:nvPr>
            <p:ph type="body" sz="quarter" idx="13"/>
          </p:nvPr>
        </p:nvSpPr>
        <p:spPr>
          <a:xfrm>
            <a:off x="914400" y="1371600"/>
            <a:ext cx="7162800" cy="381000"/>
          </a:xfrm>
        </p:spPr>
        <p:txBody>
          <a:bodyPr/>
          <a:lstStyle/>
          <a:p>
            <a:pPr>
              <a:spcBef>
                <a:spcPct val="0"/>
              </a:spcBef>
            </a:pPr>
            <a:r>
              <a:rPr lang="en-US" dirty="0" smtClean="0">
                <a:latin typeface="Calibri" charset="0"/>
              </a:rPr>
              <a:t>Topic Outline</a:t>
            </a:r>
          </a:p>
        </p:txBody>
      </p:sp>
      <p:sp>
        <p:nvSpPr>
          <p:cNvPr id="15364" name="Content Placeholder 13"/>
          <p:cNvSpPr>
            <a:spLocks noGrp="1"/>
          </p:cNvSpPr>
          <p:nvPr>
            <p:ph idx="1"/>
          </p:nvPr>
        </p:nvSpPr>
        <p:spPr>
          <a:xfrm>
            <a:off x="1143000" y="1752600"/>
            <a:ext cx="6553200" cy="4114800"/>
          </a:xfrm>
        </p:spPr>
        <p:txBody>
          <a:bodyPr/>
          <a:lstStyle/>
          <a:p>
            <a:pPr lvl="1">
              <a:buNone/>
            </a:pPr>
            <a:r>
              <a:rPr lang="en-US" sz="2400" b="1" dirty="0" smtClean="0"/>
              <a:t>Advertising</a:t>
            </a:r>
          </a:p>
          <a:p>
            <a:pPr lvl="1"/>
            <a:r>
              <a:rPr lang="en-US" sz="2400" dirty="0" smtClean="0"/>
              <a:t>Setting Advertising Objectives</a:t>
            </a:r>
          </a:p>
          <a:p>
            <a:pPr lvl="1"/>
            <a:r>
              <a:rPr lang="en-US" sz="2400" dirty="0" smtClean="0"/>
              <a:t>Setting the Advertising Budget</a:t>
            </a:r>
          </a:p>
          <a:p>
            <a:pPr lvl="1"/>
            <a:r>
              <a:rPr lang="en-US" sz="2400" dirty="0" smtClean="0"/>
              <a:t>Developing Advertising Strategy</a:t>
            </a:r>
          </a:p>
          <a:p>
            <a:pPr lvl="1"/>
            <a:r>
              <a:rPr lang="en-US" sz="2400" dirty="0" smtClean="0"/>
              <a:t>Evaluating Advertising Effectiveness and Return on Advertising Investment</a:t>
            </a:r>
          </a:p>
          <a:p>
            <a:pPr lvl="1"/>
            <a:r>
              <a:rPr lang="en-US" sz="2400" dirty="0" smtClean="0"/>
              <a:t>Other Advertising Considerations</a:t>
            </a:r>
          </a:p>
          <a:p>
            <a:pPr lvl="1">
              <a:buNone/>
            </a:pPr>
            <a:r>
              <a:rPr lang="en-US" sz="2400" b="1" dirty="0" smtClean="0"/>
              <a:t>Public Relations</a:t>
            </a:r>
          </a:p>
          <a:p>
            <a:pPr lvl="1"/>
            <a:r>
              <a:rPr lang="en-US" sz="2400" dirty="0" smtClean="0"/>
              <a:t>The Role and Impact of Public Relations</a:t>
            </a:r>
          </a:p>
          <a:p>
            <a:pPr lvl="1"/>
            <a:r>
              <a:rPr lang="en-US" sz="2400" dirty="0" smtClean="0"/>
              <a:t>Major Public Relations Tools</a:t>
            </a:r>
          </a:p>
          <a:p>
            <a:pPr marL="0" indent="0">
              <a:buNone/>
            </a:pPr>
            <a:endParaRPr lang="en-US" dirty="0" smtClean="0">
              <a:latin typeface="Calibri" charset="0"/>
            </a:endParaRPr>
          </a:p>
        </p:txBody>
      </p:sp>
      <p:sp>
        <p:nvSpPr>
          <p:cNvPr id="2" name="TextBox 1"/>
          <p:cNvSpPr txBox="1"/>
          <p:nvPr/>
        </p:nvSpPr>
        <p:spPr>
          <a:xfrm>
            <a:off x="381000" y="6553200"/>
            <a:ext cx="3276600" cy="215444"/>
          </a:xfrm>
          <a:prstGeom prst="rect">
            <a:avLst/>
          </a:prstGeom>
          <a:noFill/>
        </p:spPr>
        <p:txBody>
          <a:bodyPr wrap="square" rtlCol="0">
            <a:spAutoFit/>
          </a:bodyPr>
          <a:lstStyle/>
          <a:p>
            <a:r>
              <a:rPr lang="en-US" sz="800" dirty="0"/>
              <a:t>Copyright ©2014 by Pearson Education, Inc. All rights reserved</a:t>
            </a:r>
            <a:endParaRPr lang="en-US" sz="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600" dirty="0" smtClean="0"/>
              <a:t>Advertising</a:t>
            </a:r>
          </a:p>
        </p:txBody>
      </p:sp>
      <p:sp>
        <p:nvSpPr>
          <p:cNvPr id="56323" name="Rectangle 3"/>
          <p:cNvSpPr>
            <a:spLocks noGrp="1" noChangeArrowheads="1"/>
          </p:cNvSpPr>
          <p:nvPr>
            <p:ph idx="1"/>
          </p:nvPr>
        </p:nvSpPr>
        <p:spPr/>
        <p:txBody>
          <a:bodyPr/>
          <a:lstStyle/>
          <a:p>
            <a:pPr marL="533400" indent="-533400">
              <a:buFontTx/>
              <a:buNone/>
            </a:pPr>
            <a:r>
              <a:rPr lang="en-US" sz="2800" b="1" dirty="0" smtClean="0">
                <a:latin typeface="Calibri" charset="0"/>
              </a:rPr>
              <a:t>Selecting media vehicles</a:t>
            </a:r>
            <a:r>
              <a:rPr lang="en-US" sz="2800" dirty="0" smtClean="0">
                <a:latin typeface="Calibri" charset="0"/>
              </a:rPr>
              <a:t> involves decisions presenting </a:t>
            </a:r>
            <a:r>
              <a:rPr lang="en-US" sz="2800" smtClean="0">
                <a:latin typeface="Calibri" charset="0"/>
              </a:rPr>
              <a:t>the message </a:t>
            </a:r>
            <a:r>
              <a:rPr lang="en-US" sz="2800" dirty="0" smtClean="0">
                <a:latin typeface="Calibri" charset="0"/>
              </a:rPr>
              <a:t>effectively and efficiently to the target customer and must consider the </a:t>
            </a:r>
          </a:p>
          <a:p>
            <a:pPr marL="533400" indent="-533400">
              <a:buFontTx/>
              <a:buNone/>
            </a:pPr>
            <a:r>
              <a:rPr lang="en-US" sz="2800" dirty="0" smtClean="0">
                <a:latin typeface="Calibri" charset="0"/>
              </a:rPr>
              <a:t>     message’s:</a:t>
            </a:r>
          </a:p>
          <a:p>
            <a:pPr marL="533400" indent="-533400"/>
            <a:r>
              <a:rPr lang="en-US" sz="2800" dirty="0" smtClean="0">
                <a:latin typeface="Calibri" charset="0"/>
              </a:rPr>
              <a:t>Impact</a:t>
            </a:r>
          </a:p>
          <a:p>
            <a:pPr marL="533400" indent="-533400"/>
            <a:r>
              <a:rPr lang="en-US" sz="2800" dirty="0" smtClean="0">
                <a:latin typeface="Calibri" charset="0"/>
              </a:rPr>
              <a:t>Effectiveness</a:t>
            </a:r>
          </a:p>
          <a:p>
            <a:pPr marL="533400" indent="-533400"/>
            <a:r>
              <a:rPr lang="en-US" sz="2800" dirty="0" smtClean="0">
                <a:latin typeface="Calibri" charset="0"/>
              </a:rPr>
              <a:t>Cost</a:t>
            </a:r>
          </a:p>
        </p:txBody>
      </p:sp>
      <p:sp>
        <p:nvSpPr>
          <p:cNvPr id="56324" name="Text Placeholder 3"/>
          <p:cNvSpPr>
            <a:spLocks noGrp="1"/>
          </p:cNvSpPr>
          <p:nvPr>
            <p:ph type="body" sz="quarter" idx="13"/>
          </p:nvPr>
        </p:nvSpPr>
        <p:spPr/>
        <p:txBody>
          <a:bodyPr/>
          <a:lstStyle/>
          <a:p>
            <a:pPr>
              <a:spcBef>
                <a:spcPct val="0"/>
              </a:spcBef>
            </a:pPr>
            <a:r>
              <a:rPr lang="en-US" dirty="0" smtClean="0">
                <a:latin typeface="Calibri" charset="0"/>
              </a:rPr>
              <a:t>Selecting Advertising Media</a:t>
            </a:r>
          </a:p>
          <a:p>
            <a:pPr>
              <a:spcBef>
                <a:spcPct val="0"/>
              </a:spcBef>
            </a:pPr>
            <a:endParaRPr lang="en-US" dirty="0" smtClean="0">
              <a:latin typeface="Calibri" charset="0"/>
            </a:endParaRPr>
          </a:p>
        </p:txBody>
      </p:sp>
      <p:pic>
        <p:nvPicPr>
          <p:cNvPr id="56325" name="Picture 4" descr="ph15_09.jpg"/>
          <p:cNvPicPr>
            <a:picLocks noChangeAspect="1"/>
          </p:cNvPicPr>
          <p:nvPr/>
        </p:nvPicPr>
        <p:blipFill>
          <a:blip r:embed="rId3" cstate="print"/>
          <a:srcRect/>
          <a:stretch>
            <a:fillRect/>
          </a:stretch>
        </p:blipFill>
        <p:spPr bwMode="auto">
          <a:xfrm>
            <a:off x="3886200" y="3429000"/>
            <a:ext cx="4033838" cy="2738438"/>
          </a:xfrm>
          <a:prstGeom prst="rect">
            <a:avLst/>
          </a:prstGeom>
          <a:noFill/>
          <a:ln w="9525">
            <a:noFill/>
            <a:miter lim="800000"/>
            <a:headEnd/>
            <a:tailEnd/>
          </a:ln>
        </p:spPr>
      </p:pic>
      <p:sp>
        <p:nvSpPr>
          <p:cNvPr id="2" name="TextBox 1"/>
          <p:cNvSpPr txBox="1"/>
          <p:nvPr/>
        </p:nvSpPr>
        <p:spPr>
          <a:xfrm>
            <a:off x="457200" y="6642556"/>
            <a:ext cx="3200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600" dirty="0" smtClean="0"/>
              <a:t>Advertising</a:t>
            </a:r>
          </a:p>
        </p:txBody>
      </p:sp>
      <p:sp>
        <p:nvSpPr>
          <p:cNvPr id="58371" name="Rectangle 3"/>
          <p:cNvSpPr>
            <a:spLocks noGrp="1" noChangeArrowheads="1"/>
          </p:cNvSpPr>
          <p:nvPr>
            <p:ph idx="1"/>
          </p:nvPr>
        </p:nvSpPr>
        <p:spPr>
          <a:xfrm>
            <a:off x="1143000" y="2286000"/>
            <a:ext cx="7086600" cy="3962400"/>
          </a:xfrm>
        </p:spPr>
        <p:txBody>
          <a:bodyPr/>
          <a:lstStyle/>
          <a:p>
            <a:pPr marL="533400" indent="-533400">
              <a:lnSpc>
                <a:spcPct val="90000"/>
              </a:lnSpc>
              <a:buFontTx/>
              <a:buNone/>
            </a:pPr>
            <a:endParaRPr lang="en-US" sz="1200" dirty="0" smtClean="0">
              <a:latin typeface="Calibri" charset="0"/>
            </a:endParaRPr>
          </a:p>
          <a:p>
            <a:pPr marL="533400" indent="-533400">
              <a:lnSpc>
                <a:spcPct val="90000"/>
              </a:lnSpc>
              <a:buFontTx/>
              <a:buNone/>
            </a:pPr>
            <a:r>
              <a:rPr lang="en-US" b="1" dirty="0" smtClean="0">
                <a:latin typeface="Calibri" charset="0"/>
              </a:rPr>
              <a:t>Narrowcasting</a:t>
            </a:r>
            <a:r>
              <a:rPr lang="en-US" dirty="0" smtClean="0">
                <a:latin typeface="Calibri" charset="0"/>
              </a:rPr>
              <a:t> focuses the message on selected market segments</a:t>
            </a:r>
          </a:p>
          <a:p>
            <a:pPr marL="533400" indent="-533400">
              <a:lnSpc>
                <a:spcPct val="90000"/>
              </a:lnSpc>
            </a:pPr>
            <a:r>
              <a:rPr lang="en-US" dirty="0" smtClean="0">
                <a:latin typeface="Calibri" charset="0"/>
              </a:rPr>
              <a:t>Lowers cost</a:t>
            </a:r>
          </a:p>
          <a:p>
            <a:pPr marL="533400" indent="-533400">
              <a:lnSpc>
                <a:spcPct val="90000"/>
              </a:lnSpc>
            </a:pPr>
            <a:r>
              <a:rPr lang="en-US" dirty="0" smtClean="0">
                <a:latin typeface="Calibri" charset="0"/>
              </a:rPr>
              <a:t>Targets more effectively</a:t>
            </a:r>
          </a:p>
          <a:p>
            <a:pPr marL="533400" indent="-533400">
              <a:lnSpc>
                <a:spcPct val="90000"/>
              </a:lnSpc>
            </a:pPr>
            <a:r>
              <a:rPr lang="en-US" dirty="0" smtClean="0">
                <a:latin typeface="Calibri" charset="0"/>
              </a:rPr>
              <a:t>Engages customers better</a:t>
            </a:r>
          </a:p>
          <a:p>
            <a:pPr marL="533400" indent="-533400">
              <a:lnSpc>
                <a:spcPct val="90000"/>
              </a:lnSpc>
              <a:buFontTx/>
              <a:buNone/>
            </a:pPr>
            <a:endParaRPr lang="en-US" dirty="0" smtClean="0">
              <a:latin typeface="Calibri" charset="0"/>
            </a:endParaRPr>
          </a:p>
        </p:txBody>
      </p:sp>
      <p:sp>
        <p:nvSpPr>
          <p:cNvPr id="58372" name="Text Placeholder 3"/>
          <p:cNvSpPr>
            <a:spLocks noGrp="1"/>
          </p:cNvSpPr>
          <p:nvPr>
            <p:ph type="body" sz="quarter" idx="13"/>
          </p:nvPr>
        </p:nvSpPr>
        <p:spPr/>
        <p:txBody>
          <a:bodyPr/>
          <a:lstStyle/>
          <a:p>
            <a:pPr marL="533400" indent="-533400">
              <a:lnSpc>
                <a:spcPct val="90000"/>
              </a:lnSpc>
              <a:spcBef>
                <a:spcPct val="0"/>
              </a:spcBef>
            </a:pPr>
            <a:r>
              <a:rPr lang="en-US" dirty="0" smtClean="0">
                <a:latin typeface="Calibri" charset="0"/>
              </a:rPr>
              <a:t>Selecting Advertising Media</a:t>
            </a:r>
          </a:p>
          <a:p>
            <a:pPr marL="533400" indent="-533400">
              <a:lnSpc>
                <a:spcPct val="90000"/>
              </a:lnSpc>
              <a:spcBef>
                <a:spcPct val="0"/>
              </a:spcBef>
            </a:pPr>
            <a:r>
              <a:rPr lang="en-US" dirty="0" smtClean="0">
                <a:latin typeface="Calibri" charset="0"/>
              </a:rPr>
              <a:t>Narrowcasting Versus Shotgun Approaches</a:t>
            </a:r>
          </a:p>
          <a:p>
            <a:pPr marL="533400" indent="-533400">
              <a:spcBef>
                <a:spcPct val="0"/>
              </a:spcBef>
            </a:pPr>
            <a:endParaRPr lang="en-US" dirty="0" smtClean="0">
              <a:latin typeface="Calibri" charset="0"/>
            </a:endParaRPr>
          </a:p>
        </p:txBody>
      </p:sp>
      <p:sp>
        <p:nvSpPr>
          <p:cNvPr id="2" name="TextBox 1"/>
          <p:cNvSpPr txBox="1"/>
          <p:nvPr/>
        </p:nvSpPr>
        <p:spPr>
          <a:xfrm>
            <a:off x="457200" y="6628445"/>
            <a:ext cx="3962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3600" dirty="0" smtClean="0"/>
              <a:t>Advertising</a:t>
            </a:r>
          </a:p>
        </p:txBody>
      </p:sp>
      <p:sp>
        <p:nvSpPr>
          <p:cNvPr id="60419" name="Rectangle 3"/>
          <p:cNvSpPr>
            <a:spLocks noGrp="1" noChangeArrowheads="1"/>
          </p:cNvSpPr>
          <p:nvPr>
            <p:ph idx="1"/>
          </p:nvPr>
        </p:nvSpPr>
        <p:spPr>
          <a:xfrm>
            <a:off x="381000" y="1981200"/>
            <a:ext cx="5410200" cy="4114800"/>
          </a:xfrm>
        </p:spPr>
        <p:txBody>
          <a:bodyPr/>
          <a:lstStyle/>
          <a:p>
            <a:pPr marL="533400" indent="-533400">
              <a:lnSpc>
                <a:spcPct val="90000"/>
              </a:lnSpc>
              <a:buFontTx/>
              <a:buNone/>
            </a:pPr>
            <a:r>
              <a:rPr lang="en-US" dirty="0" smtClean="0">
                <a:latin typeface="Calibri" charset="0"/>
              </a:rPr>
              <a:t>When deciding on media timing, the planner must consider:</a:t>
            </a:r>
          </a:p>
          <a:p>
            <a:pPr marL="533400" indent="-533400">
              <a:lnSpc>
                <a:spcPct val="90000"/>
              </a:lnSpc>
            </a:pPr>
            <a:r>
              <a:rPr lang="en-US" dirty="0" smtClean="0">
                <a:latin typeface="Calibri" charset="0"/>
              </a:rPr>
              <a:t>Seasonality</a:t>
            </a:r>
          </a:p>
          <a:p>
            <a:pPr marL="533400" indent="-533400">
              <a:lnSpc>
                <a:spcPct val="90000"/>
              </a:lnSpc>
            </a:pPr>
            <a:r>
              <a:rPr lang="en-US" dirty="0" smtClean="0">
                <a:latin typeface="Calibri" charset="0"/>
              </a:rPr>
              <a:t>Pattern of the advertising</a:t>
            </a:r>
          </a:p>
          <a:p>
            <a:pPr marL="914400" lvl="1" indent="-457200">
              <a:lnSpc>
                <a:spcPct val="90000"/>
              </a:lnSpc>
            </a:pPr>
            <a:r>
              <a:rPr lang="en-US" dirty="0" smtClean="0">
                <a:latin typeface="Calibri" charset="0"/>
              </a:rPr>
              <a:t>Continuity—scheduling evenly within a given period</a:t>
            </a:r>
          </a:p>
          <a:p>
            <a:pPr marL="914400" lvl="1" indent="-457200">
              <a:lnSpc>
                <a:spcPct val="90000"/>
              </a:lnSpc>
            </a:pPr>
            <a:r>
              <a:rPr lang="en-US" dirty="0" smtClean="0">
                <a:latin typeface="Calibri" charset="0"/>
              </a:rPr>
              <a:t>Pulsing—scheduling unevenly within a given period</a:t>
            </a:r>
          </a:p>
          <a:p>
            <a:pPr marL="457200" lvl="1" indent="0">
              <a:lnSpc>
                <a:spcPct val="90000"/>
              </a:lnSpc>
              <a:buNone/>
            </a:pPr>
            <a:endParaRPr lang="en-US" sz="2400" dirty="0" smtClean="0">
              <a:latin typeface="Calibri" charset="0"/>
            </a:endParaRPr>
          </a:p>
        </p:txBody>
      </p:sp>
      <p:sp>
        <p:nvSpPr>
          <p:cNvPr id="60420" name="Text Placeholder 3"/>
          <p:cNvSpPr>
            <a:spLocks noGrp="1"/>
          </p:cNvSpPr>
          <p:nvPr>
            <p:ph type="body" sz="quarter" idx="13"/>
          </p:nvPr>
        </p:nvSpPr>
        <p:spPr/>
        <p:txBody>
          <a:bodyPr/>
          <a:lstStyle/>
          <a:p>
            <a:pPr>
              <a:spcBef>
                <a:spcPct val="0"/>
              </a:spcBef>
            </a:pPr>
            <a:r>
              <a:rPr lang="en-US" dirty="0" smtClean="0">
                <a:latin typeface="Calibri" charset="0"/>
              </a:rPr>
              <a:t>Selecting Advertising Media</a:t>
            </a:r>
          </a:p>
          <a:p>
            <a:pPr>
              <a:spcBef>
                <a:spcPct val="0"/>
              </a:spcBef>
            </a:pPr>
            <a:endParaRPr lang="en-US" dirty="0" smtClean="0">
              <a:latin typeface="Calibri" charset="0"/>
            </a:endParaRPr>
          </a:p>
        </p:txBody>
      </p:sp>
      <p:pic>
        <p:nvPicPr>
          <p:cNvPr id="60421" name="Picture 4" descr="ph15_10.jpg"/>
          <p:cNvPicPr>
            <a:picLocks noChangeAspect="1"/>
          </p:cNvPicPr>
          <p:nvPr/>
        </p:nvPicPr>
        <p:blipFill>
          <a:blip r:embed="rId3" cstate="print"/>
          <a:srcRect/>
          <a:stretch>
            <a:fillRect/>
          </a:stretch>
        </p:blipFill>
        <p:spPr bwMode="auto">
          <a:xfrm>
            <a:off x="5943600" y="2286000"/>
            <a:ext cx="2667000" cy="3713171"/>
          </a:xfrm>
          <a:prstGeom prst="rect">
            <a:avLst/>
          </a:prstGeom>
          <a:noFill/>
          <a:ln w="9525">
            <a:noFill/>
            <a:miter lim="800000"/>
            <a:headEnd/>
            <a:tailEnd/>
          </a:ln>
        </p:spPr>
      </p:pic>
      <p:sp>
        <p:nvSpPr>
          <p:cNvPr id="2" name="TextBox 1"/>
          <p:cNvSpPr txBox="1"/>
          <p:nvPr/>
        </p:nvSpPr>
        <p:spPr>
          <a:xfrm>
            <a:off x="381000" y="6642556"/>
            <a:ext cx="3429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600" dirty="0" smtClean="0"/>
              <a:t>Advertising</a:t>
            </a:r>
          </a:p>
        </p:txBody>
      </p:sp>
      <p:sp>
        <p:nvSpPr>
          <p:cNvPr id="62467" name="Rectangle 3"/>
          <p:cNvSpPr>
            <a:spLocks noGrp="1" noChangeArrowheads="1"/>
          </p:cNvSpPr>
          <p:nvPr>
            <p:ph idx="1"/>
          </p:nvPr>
        </p:nvSpPr>
        <p:spPr>
          <a:xfrm>
            <a:off x="990600" y="2286000"/>
            <a:ext cx="7086600" cy="4114800"/>
          </a:xfrm>
        </p:spPr>
        <p:txBody>
          <a:bodyPr/>
          <a:lstStyle/>
          <a:p>
            <a:pPr marL="533400" indent="-533400" algn="ctr">
              <a:buFontTx/>
              <a:buNone/>
            </a:pPr>
            <a:endParaRPr lang="en-US" sz="2800" dirty="0" smtClean="0">
              <a:latin typeface="Calibri" charset="0"/>
            </a:endParaRPr>
          </a:p>
          <a:p>
            <a:pPr>
              <a:buNone/>
            </a:pPr>
            <a:r>
              <a:rPr lang="en-US" b="1" dirty="0" smtClean="0"/>
              <a:t>Return on advertising investment</a:t>
            </a:r>
          </a:p>
          <a:p>
            <a:pPr>
              <a:buNone/>
            </a:pPr>
            <a:r>
              <a:rPr lang="en-US" dirty="0" smtClean="0"/>
              <a:t>The net return on advertising investment</a:t>
            </a:r>
          </a:p>
          <a:p>
            <a:pPr>
              <a:buNone/>
            </a:pPr>
            <a:r>
              <a:rPr lang="en-US" dirty="0" smtClean="0"/>
              <a:t>divided by the costs of the advertising</a:t>
            </a:r>
          </a:p>
          <a:p>
            <a:pPr>
              <a:buNone/>
            </a:pPr>
            <a:r>
              <a:rPr lang="en-US" dirty="0" smtClean="0"/>
              <a:t>investment</a:t>
            </a:r>
            <a:endParaRPr lang="en-US" dirty="0" smtClean="0">
              <a:latin typeface="Calibri" charset="0"/>
            </a:endParaRPr>
          </a:p>
        </p:txBody>
      </p:sp>
      <p:sp>
        <p:nvSpPr>
          <p:cNvPr id="62468" name="Text Placeholder 3"/>
          <p:cNvSpPr>
            <a:spLocks noGrp="1"/>
          </p:cNvSpPr>
          <p:nvPr>
            <p:ph type="body" sz="quarter" idx="13"/>
          </p:nvPr>
        </p:nvSpPr>
        <p:spPr/>
        <p:txBody>
          <a:bodyPr/>
          <a:lstStyle/>
          <a:p>
            <a:pPr>
              <a:spcBef>
                <a:spcPct val="0"/>
              </a:spcBef>
            </a:pPr>
            <a:r>
              <a:rPr lang="en-US" dirty="0" smtClean="0">
                <a:latin typeface="Calibri" charset="0"/>
              </a:rPr>
              <a:t>Evaluating the Effectiveness and Return on Advertising Investment</a:t>
            </a:r>
          </a:p>
          <a:p>
            <a:pPr>
              <a:spcBef>
                <a:spcPct val="0"/>
              </a:spcBef>
            </a:pPr>
            <a:endParaRPr lang="en-US" dirty="0" smtClean="0">
              <a:latin typeface="Calibri" charset="0"/>
            </a:endParaRPr>
          </a:p>
        </p:txBody>
      </p:sp>
      <p:sp>
        <p:nvSpPr>
          <p:cNvPr id="2" name="TextBox 1"/>
          <p:cNvSpPr txBox="1"/>
          <p:nvPr/>
        </p:nvSpPr>
        <p:spPr>
          <a:xfrm>
            <a:off x="381000" y="6642556"/>
            <a:ext cx="3962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600" dirty="0" smtClean="0"/>
              <a:t>Advertising</a:t>
            </a:r>
          </a:p>
        </p:txBody>
      </p:sp>
      <p:sp>
        <p:nvSpPr>
          <p:cNvPr id="62467" name="Rectangle 3"/>
          <p:cNvSpPr>
            <a:spLocks noGrp="1" noChangeArrowheads="1"/>
          </p:cNvSpPr>
          <p:nvPr>
            <p:ph idx="1"/>
          </p:nvPr>
        </p:nvSpPr>
        <p:spPr>
          <a:xfrm>
            <a:off x="685800" y="2286000"/>
            <a:ext cx="7772400" cy="4114800"/>
          </a:xfrm>
        </p:spPr>
        <p:txBody>
          <a:bodyPr/>
          <a:lstStyle/>
          <a:p>
            <a:pPr marL="533400" indent="-533400" algn="ctr">
              <a:buFontTx/>
              <a:buNone/>
            </a:pPr>
            <a:endParaRPr lang="en-US" sz="2800" dirty="0" smtClean="0">
              <a:latin typeface="Calibri" charset="0"/>
            </a:endParaRPr>
          </a:p>
          <a:p>
            <a:pPr marL="533400" indent="-533400">
              <a:buFontTx/>
              <a:buNone/>
            </a:pPr>
            <a:r>
              <a:rPr lang="en-US" sz="2800" b="1" dirty="0" smtClean="0">
                <a:latin typeface="Calibri" charset="0"/>
              </a:rPr>
              <a:t>Communication effects</a:t>
            </a:r>
            <a:r>
              <a:rPr lang="en-US" sz="2800" dirty="0" smtClean="0">
                <a:latin typeface="Calibri" charset="0"/>
              </a:rPr>
              <a:t> indicate whether the ad and media are communicating the ad message well and can be tested before or after the ad runs</a:t>
            </a:r>
          </a:p>
          <a:p>
            <a:pPr marL="533400" indent="-533400">
              <a:buFontTx/>
              <a:buNone/>
            </a:pPr>
            <a:r>
              <a:rPr lang="en-US" sz="2800" b="1" dirty="0" smtClean="0">
                <a:latin typeface="Calibri" charset="0"/>
              </a:rPr>
              <a:t>Sales and profit effects</a:t>
            </a:r>
            <a:r>
              <a:rPr lang="en-US" sz="2800" dirty="0" smtClean="0">
                <a:latin typeface="Calibri" charset="0"/>
              </a:rPr>
              <a:t> compare past sales and profits with past expenditures or through experiments</a:t>
            </a:r>
          </a:p>
        </p:txBody>
      </p:sp>
      <p:sp>
        <p:nvSpPr>
          <p:cNvPr id="62468" name="Text Placeholder 3"/>
          <p:cNvSpPr>
            <a:spLocks noGrp="1"/>
          </p:cNvSpPr>
          <p:nvPr>
            <p:ph type="body" sz="quarter" idx="13"/>
          </p:nvPr>
        </p:nvSpPr>
        <p:spPr/>
        <p:txBody>
          <a:bodyPr/>
          <a:lstStyle/>
          <a:p>
            <a:pPr>
              <a:spcBef>
                <a:spcPct val="0"/>
              </a:spcBef>
            </a:pPr>
            <a:r>
              <a:rPr lang="en-US" dirty="0" smtClean="0">
                <a:latin typeface="Calibri" charset="0"/>
              </a:rPr>
              <a:t>Evaluating the Effectiveness and Return on Advertising Investment</a:t>
            </a:r>
          </a:p>
          <a:p>
            <a:pPr>
              <a:spcBef>
                <a:spcPct val="0"/>
              </a:spcBef>
            </a:pPr>
            <a:endParaRPr lang="en-US" dirty="0" smtClean="0">
              <a:latin typeface="Calibri" charset="0"/>
            </a:endParaRPr>
          </a:p>
        </p:txBody>
      </p:sp>
      <p:sp>
        <p:nvSpPr>
          <p:cNvPr id="2" name="TextBox 1"/>
          <p:cNvSpPr txBox="1"/>
          <p:nvPr/>
        </p:nvSpPr>
        <p:spPr>
          <a:xfrm>
            <a:off x="457200" y="6553200"/>
            <a:ext cx="3352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Advertising</a:t>
            </a:r>
          </a:p>
        </p:txBody>
      </p:sp>
      <p:sp>
        <p:nvSpPr>
          <p:cNvPr id="64515" name="Rectangle 3"/>
          <p:cNvSpPr>
            <a:spLocks noGrp="1" noChangeArrowheads="1"/>
          </p:cNvSpPr>
          <p:nvPr>
            <p:ph idx="1"/>
          </p:nvPr>
        </p:nvSpPr>
        <p:spPr>
          <a:xfrm>
            <a:off x="685800" y="2286000"/>
            <a:ext cx="4038600" cy="3810000"/>
          </a:xfrm>
        </p:spPr>
        <p:txBody>
          <a:bodyPr/>
          <a:lstStyle/>
          <a:p>
            <a:r>
              <a:rPr lang="en-US" dirty="0" smtClean="0">
                <a:latin typeface="Calibri" charset="0"/>
              </a:rPr>
              <a:t>Organizing for advertising</a:t>
            </a:r>
          </a:p>
          <a:p>
            <a:pPr lvl="1"/>
            <a:r>
              <a:rPr lang="en-US" dirty="0" smtClean="0">
                <a:latin typeface="Calibri" charset="0"/>
              </a:rPr>
              <a:t>Agency vs. in-house</a:t>
            </a:r>
          </a:p>
          <a:p>
            <a:r>
              <a:rPr lang="en-US" dirty="0" smtClean="0">
                <a:latin typeface="Calibri" charset="0"/>
              </a:rPr>
              <a:t>International advertising decisions</a:t>
            </a:r>
          </a:p>
          <a:p>
            <a:pPr lvl="1"/>
            <a:r>
              <a:rPr lang="en-US" dirty="0" smtClean="0">
                <a:latin typeface="Calibri" charset="0"/>
              </a:rPr>
              <a:t>Standardization</a:t>
            </a:r>
          </a:p>
          <a:p>
            <a:endParaRPr lang="en-US" dirty="0" smtClean="0">
              <a:latin typeface="Calibri" charset="0"/>
            </a:endParaRPr>
          </a:p>
        </p:txBody>
      </p:sp>
      <p:sp>
        <p:nvSpPr>
          <p:cNvPr id="64516" name="Text Placeholder 4"/>
          <p:cNvSpPr>
            <a:spLocks noGrp="1"/>
          </p:cNvSpPr>
          <p:nvPr>
            <p:ph type="body" sz="quarter" idx="13"/>
          </p:nvPr>
        </p:nvSpPr>
        <p:spPr/>
        <p:txBody>
          <a:bodyPr/>
          <a:lstStyle/>
          <a:p>
            <a:pPr>
              <a:spcBef>
                <a:spcPct val="0"/>
              </a:spcBef>
            </a:pPr>
            <a:r>
              <a:rPr lang="en-US" dirty="0" smtClean="0">
                <a:latin typeface="Calibri" charset="0"/>
              </a:rPr>
              <a:t>Developing and Advertising Programs </a:t>
            </a:r>
          </a:p>
          <a:p>
            <a:pPr>
              <a:spcBef>
                <a:spcPct val="0"/>
              </a:spcBef>
            </a:pPr>
            <a:r>
              <a:rPr lang="en-US" dirty="0" smtClean="0">
                <a:latin typeface="Calibri" charset="0"/>
              </a:rPr>
              <a:t>Other Advertising Considerations</a:t>
            </a:r>
          </a:p>
          <a:p>
            <a:pPr>
              <a:spcBef>
                <a:spcPct val="0"/>
              </a:spcBef>
            </a:pPr>
            <a:endParaRPr lang="en-US" dirty="0" smtClean="0">
              <a:latin typeface="Calibri" charset="0"/>
            </a:endParaRPr>
          </a:p>
        </p:txBody>
      </p:sp>
      <p:pic>
        <p:nvPicPr>
          <p:cNvPr id="64518" name="Picture 8" descr="ph15_11.jpg"/>
          <p:cNvPicPr>
            <a:picLocks noChangeAspect="1"/>
          </p:cNvPicPr>
          <p:nvPr/>
        </p:nvPicPr>
        <p:blipFill>
          <a:blip r:embed="rId3" cstate="print"/>
          <a:srcRect/>
          <a:stretch>
            <a:fillRect/>
          </a:stretch>
        </p:blipFill>
        <p:spPr bwMode="auto">
          <a:xfrm>
            <a:off x="4724400" y="2590800"/>
            <a:ext cx="3810000" cy="2690813"/>
          </a:xfrm>
          <a:prstGeom prst="rect">
            <a:avLst/>
          </a:prstGeom>
          <a:noFill/>
          <a:ln w="9525">
            <a:noFill/>
            <a:miter lim="800000"/>
            <a:headEnd/>
            <a:tailEnd/>
          </a:ln>
        </p:spPr>
      </p:pic>
      <p:sp>
        <p:nvSpPr>
          <p:cNvPr id="2" name="TextBox 1"/>
          <p:cNvSpPr txBox="1"/>
          <p:nvPr/>
        </p:nvSpPr>
        <p:spPr>
          <a:xfrm>
            <a:off x="457200" y="6614334"/>
            <a:ext cx="3352800" cy="215444"/>
          </a:xfrm>
          <a:prstGeom prst="rect">
            <a:avLst/>
          </a:prstGeom>
          <a:noFill/>
        </p:spPr>
        <p:txBody>
          <a:bodyPr wrap="square" rtlCol="0">
            <a:spAutoFit/>
          </a:bodyPr>
          <a:lstStyle/>
          <a:p>
            <a:r>
              <a:rPr lang="en-US" sz="800" dirty="0"/>
              <a:t>Copyright ©2014 by Pearson Education, Inc. All rights reserved</a:t>
            </a:r>
            <a:endParaRPr lang="en-US" sz="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838200" y="1752600"/>
            <a:ext cx="7467600" cy="4114800"/>
          </a:xfrm>
        </p:spPr>
        <p:txBody>
          <a:bodyPr/>
          <a:lstStyle/>
          <a:p>
            <a:pPr marL="914400" lvl="1" indent="-457200">
              <a:lnSpc>
                <a:spcPct val="90000"/>
              </a:lnSpc>
              <a:buFontTx/>
              <a:buNone/>
            </a:pPr>
            <a:r>
              <a:rPr lang="en-US" sz="3200" b="1" dirty="0" smtClean="0">
                <a:latin typeface="Calibri" charset="0"/>
              </a:rPr>
              <a:t>Public relations</a:t>
            </a:r>
            <a:r>
              <a:rPr lang="en-US" sz="3200" dirty="0" smtClean="0">
                <a:latin typeface="Calibri" charset="0"/>
              </a:rPr>
              <a:t> involves building good relations with the company’s various publics by obtaining favorable publicity, building up a good corporate image, and handling or heading off unfavorable rumors, stories, and events</a:t>
            </a:r>
          </a:p>
          <a:p>
            <a:pPr marL="914400" lvl="1" indent="-457200">
              <a:lnSpc>
                <a:spcPct val="90000"/>
              </a:lnSpc>
              <a:buFontTx/>
              <a:buNone/>
            </a:pPr>
            <a:endParaRPr lang="en-US" sz="1200" dirty="0" smtClean="0">
              <a:latin typeface="Calibri" charset="0"/>
            </a:endParaRPr>
          </a:p>
          <a:p>
            <a:pPr marL="914400" lvl="1" indent="-457200">
              <a:lnSpc>
                <a:spcPct val="90000"/>
              </a:lnSpc>
              <a:buFontTx/>
              <a:buNone/>
            </a:pPr>
            <a:r>
              <a:rPr lang="en-US" sz="3200" dirty="0" smtClean="0">
                <a:latin typeface="Calibri" charset="0"/>
              </a:rPr>
              <a:t>Public relations is used to promote product, people, ideas, and activities</a:t>
            </a:r>
          </a:p>
        </p:txBody>
      </p:sp>
      <p:sp>
        <p:nvSpPr>
          <p:cNvPr id="66563" name="Rectangle 2"/>
          <p:cNvSpPr>
            <a:spLocks noGrp="1" noChangeArrowheads="1"/>
          </p:cNvSpPr>
          <p:nvPr>
            <p:ph type="title"/>
          </p:nvPr>
        </p:nvSpPr>
        <p:spPr/>
        <p:txBody>
          <a:bodyPr/>
          <a:lstStyle/>
          <a:p>
            <a:r>
              <a:rPr lang="en-US" sz="3200" dirty="0" smtClean="0"/>
              <a:t>Public Relations</a:t>
            </a:r>
          </a:p>
        </p:txBody>
      </p:sp>
      <p:sp>
        <p:nvSpPr>
          <p:cNvPr id="2" name="TextBox 1"/>
          <p:cNvSpPr txBox="1"/>
          <p:nvPr/>
        </p:nvSpPr>
        <p:spPr>
          <a:xfrm>
            <a:off x="381000" y="6642556"/>
            <a:ext cx="3657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200" dirty="0" smtClean="0"/>
              <a:t>Public Relations</a:t>
            </a:r>
          </a:p>
        </p:txBody>
      </p:sp>
      <p:sp>
        <p:nvSpPr>
          <p:cNvPr id="70659" name="Rectangle 3"/>
          <p:cNvSpPr>
            <a:spLocks noGrp="1" noChangeArrowheads="1"/>
          </p:cNvSpPr>
          <p:nvPr>
            <p:ph idx="1"/>
          </p:nvPr>
        </p:nvSpPr>
        <p:spPr>
          <a:xfrm>
            <a:off x="990600" y="1524000"/>
            <a:ext cx="7315200" cy="4114800"/>
          </a:xfrm>
        </p:spPr>
        <p:txBody>
          <a:bodyPr/>
          <a:lstStyle/>
          <a:p>
            <a:pPr marL="533400" indent="-533400">
              <a:buFontTx/>
              <a:buNone/>
            </a:pPr>
            <a:r>
              <a:rPr lang="en-US" b="1" dirty="0" smtClean="0">
                <a:latin typeface="Calibri" charset="0"/>
              </a:rPr>
              <a:t>Press relations or press agency</a:t>
            </a:r>
            <a:r>
              <a:rPr lang="en-US" dirty="0" smtClean="0">
                <a:latin typeface="Calibri" charset="0"/>
              </a:rPr>
              <a:t> involves the creation and placing of newsworthy information to attract attention to a person, product, or service</a:t>
            </a:r>
          </a:p>
          <a:p>
            <a:pPr marL="533400" indent="-533400">
              <a:buFontTx/>
              <a:buNone/>
            </a:pPr>
            <a:r>
              <a:rPr lang="en-US" b="1" dirty="0" smtClean="0">
                <a:latin typeface="Calibri" charset="0"/>
              </a:rPr>
              <a:t>Product publicity</a:t>
            </a:r>
            <a:r>
              <a:rPr lang="en-US" dirty="0" smtClean="0">
                <a:latin typeface="Calibri" charset="0"/>
              </a:rPr>
              <a:t> involves publicizing specific products</a:t>
            </a:r>
          </a:p>
          <a:p>
            <a:pPr marL="533400" indent="-533400">
              <a:buFontTx/>
              <a:buNone/>
            </a:pPr>
            <a:r>
              <a:rPr lang="en-US" b="1" dirty="0" smtClean="0">
                <a:latin typeface="Calibri" charset="0"/>
              </a:rPr>
              <a:t>Public affairs</a:t>
            </a:r>
            <a:r>
              <a:rPr lang="en-US" dirty="0" smtClean="0">
                <a:latin typeface="Calibri" charset="0"/>
              </a:rPr>
              <a:t> involves building and maintaining national or local community relations</a:t>
            </a:r>
          </a:p>
        </p:txBody>
      </p:sp>
      <p:sp>
        <p:nvSpPr>
          <p:cNvPr id="2" name="TextBox 1"/>
          <p:cNvSpPr txBox="1"/>
          <p:nvPr/>
        </p:nvSpPr>
        <p:spPr>
          <a:xfrm>
            <a:off x="533400" y="6614334"/>
            <a:ext cx="3810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3200" dirty="0" smtClean="0"/>
              <a:t>Public Relations</a:t>
            </a:r>
          </a:p>
        </p:txBody>
      </p:sp>
      <p:sp>
        <p:nvSpPr>
          <p:cNvPr id="72707" name="Rectangle 3"/>
          <p:cNvSpPr>
            <a:spLocks noGrp="1" noChangeArrowheads="1"/>
          </p:cNvSpPr>
          <p:nvPr>
            <p:ph idx="1"/>
          </p:nvPr>
        </p:nvSpPr>
        <p:spPr>
          <a:xfrm>
            <a:off x="1066800" y="1219200"/>
            <a:ext cx="7162800" cy="4114800"/>
          </a:xfrm>
        </p:spPr>
        <p:txBody>
          <a:bodyPr/>
          <a:lstStyle/>
          <a:p>
            <a:pPr marL="533400" indent="-533400">
              <a:lnSpc>
                <a:spcPct val="90000"/>
              </a:lnSpc>
              <a:buFontTx/>
              <a:buNone/>
            </a:pPr>
            <a:r>
              <a:rPr lang="en-US" b="1" dirty="0" smtClean="0">
                <a:latin typeface="Calibri" charset="0"/>
              </a:rPr>
              <a:t>Lobbying</a:t>
            </a:r>
            <a:r>
              <a:rPr lang="en-US" dirty="0" smtClean="0">
                <a:latin typeface="Calibri" charset="0"/>
              </a:rPr>
              <a:t> involves building and maintaining relations with legislators and government officials to influence legislation and regulation</a:t>
            </a:r>
          </a:p>
          <a:p>
            <a:pPr marL="533400" indent="-533400">
              <a:lnSpc>
                <a:spcPct val="90000"/>
              </a:lnSpc>
              <a:buFontTx/>
              <a:buNone/>
            </a:pPr>
            <a:r>
              <a:rPr lang="en-US" b="1" dirty="0" smtClean="0">
                <a:latin typeface="Calibri" charset="0"/>
              </a:rPr>
              <a:t>Investor relations</a:t>
            </a:r>
            <a:r>
              <a:rPr lang="en-US" dirty="0" smtClean="0">
                <a:latin typeface="Calibri" charset="0"/>
              </a:rPr>
              <a:t> involves maintaining relationships with shareholders and others in the financial community</a:t>
            </a:r>
          </a:p>
          <a:p>
            <a:pPr marL="533400" indent="-533400">
              <a:lnSpc>
                <a:spcPct val="90000"/>
              </a:lnSpc>
              <a:buFontTx/>
              <a:buNone/>
            </a:pPr>
            <a:r>
              <a:rPr lang="en-US" b="1" dirty="0" smtClean="0">
                <a:latin typeface="Calibri" charset="0"/>
              </a:rPr>
              <a:t>Development</a:t>
            </a:r>
            <a:r>
              <a:rPr lang="en-US" dirty="0" smtClean="0">
                <a:latin typeface="Calibri" charset="0"/>
              </a:rPr>
              <a:t> involves public relations with donors or members of nonprofit organizations to gain financial or volunteer support</a:t>
            </a:r>
          </a:p>
        </p:txBody>
      </p:sp>
      <p:sp>
        <p:nvSpPr>
          <p:cNvPr id="2" name="TextBox 1"/>
          <p:cNvSpPr txBox="1"/>
          <p:nvPr/>
        </p:nvSpPr>
        <p:spPr>
          <a:xfrm>
            <a:off x="457200" y="6642556"/>
            <a:ext cx="3505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3200" dirty="0" smtClean="0"/>
              <a:t>Public Relations</a:t>
            </a:r>
          </a:p>
        </p:txBody>
      </p:sp>
      <p:sp>
        <p:nvSpPr>
          <p:cNvPr id="74755" name="Rectangle 3"/>
          <p:cNvSpPr>
            <a:spLocks noGrp="1" noChangeArrowheads="1"/>
          </p:cNvSpPr>
          <p:nvPr>
            <p:ph idx="1"/>
          </p:nvPr>
        </p:nvSpPr>
        <p:spPr/>
        <p:txBody>
          <a:bodyPr/>
          <a:lstStyle/>
          <a:p>
            <a:pPr marL="533400" indent="-533400" algn="ctr">
              <a:buFontTx/>
              <a:buNone/>
            </a:pPr>
            <a:endParaRPr lang="en-US" b="1" i="1" dirty="0" smtClean="0">
              <a:latin typeface="Calibri" charset="0"/>
            </a:endParaRPr>
          </a:p>
          <a:p>
            <a:pPr marL="533400" indent="-533400"/>
            <a:r>
              <a:rPr lang="en-US" dirty="0" smtClean="0">
                <a:latin typeface="Calibri" charset="0"/>
              </a:rPr>
              <a:t>Lower cost than advertising</a:t>
            </a:r>
          </a:p>
          <a:p>
            <a:pPr marL="533400" indent="-533400"/>
            <a:r>
              <a:rPr lang="en-US" dirty="0" smtClean="0">
                <a:latin typeface="Calibri" charset="0"/>
              </a:rPr>
              <a:t>Stronger impact on public awareness than advertising</a:t>
            </a:r>
          </a:p>
          <a:p>
            <a:pPr marL="533400" indent="-533400"/>
            <a:r>
              <a:rPr lang="en-US" dirty="0" smtClean="0">
                <a:latin typeface="Calibri" charset="0"/>
              </a:rPr>
              <a:t>Has power to engage consumers and make them part of the brand story</a:t>
            </a:r>
          </a:p>
        </p:txBody>
      </p:sp>
      <p:sp>
        <p:nvSpPr>
          <p:cNvPr id="74756" name="Text Placeholder 3"/>
          <p:cNvSpPr>
            <a:spLocks noGrp="1"/>
          </p:cNvSpPr>
          <p:nvPr>
            <p:ph type="body" sz="quarter" idx="13"/>
          </p:nvPr>
        </p:nvSpPr>
        <p:spPr/>
        <p:txBody>
          <a:bodyPr/>
          <a:lstStyle/>
          <a:p>
            <a:pPr>
              <a:spcBef>
                <a:spcPct val="0"/>
              </a:spcBef>
            </a:pPr>
            <a:r>
              <a:rPr lang="en-US" dirty="0" smtClean="0">
                <a:latin typeface="Calibri" charset="0"/>
              </a:rPr>
              <a:t>The Role and Impact of Public Relations</a:t>
            </a:r>
          </a:p>
          <a:p>
            <a:pPr>
              <a:spcBef>
                <a:spcPct val="0"/>
              </a:spcBef>
            </a:pPr>
            <a:endParaRPr lang="en-US" dirty="0" smtClean="0">
              <a:latin typeface="Calibri" charset="0"/>
            </a:endParaRPr>
          </a:p>
        </p:txBody>
      </p:sp>
      <p:sp>
        <p:nvSpPr>
          <p:cNvPr id="2" name="TextBox 1"/>
          <p:cNvSpPr txBox="1"/>
          <p:nvPr/>
        </p:nvSpPr>
        <p:spPr>
          <a:xfrm>
            <a:off x="533400" y="6642556"/>
            <a:ext cx="3581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685800" y="1981200"/>
            <a:ext cx="7772400" cy="2362200"/>
          </a:xfrm>
        </p:spPr>
        <p:txBody>
          <a:bodyPr/>
          <a:lstStyle/>
          <a:p>
            <a:pPr>
              <a:buFontTx/>
              <a:buNone/>
            </a:pPr>
            <a:r>
              <a:rPr lang="en-US" sz="2800" b="1" dirty="0" smtClean="0">
                <a:latin typeface="Calibri" charset="0"/>
              </a:rPr>
              <a:t>Advertising</a:t>
            </a:r>
            <a:r>
              <a:rPr lang="en-US" sz="2800" dirty="0" smtClean="0">
                <a:latin typeface="Calibri" charset="0"/>
              </a:rPr>
              <a:t> is </a:t>
            </a:r>
            <a:r>
              <a:rPr lang="en-US" sz="2800" dirty="0" smtClean="0"/>
              <a:t>a</a:t>
            </a:r>
            <a:r>
              <a:rPr lang="en-US" sz="2800" dirty="0" smtClean="0">
                <a:latin typeface="Calibri" charset="0"/>
              </a:rPr>
              <a:t>ny paid form of non-personal presentation and promotion of ideas, goods, or services by an identified sponsor</a:t>
            </a:r>
          </a:p>
        </p:txBody>
      </p:sp>
      <p:sp>
        <p:nvSpPr>
          <p:cNvPr id="17411" name="Rectangle 2"/>
          <p:cNvSpPr>
            <a:spLocks noGrp="1" noChangeArrowheads="1"/>
          </p:cNvSpPr>
          <p:nvPr>
            <p:ph type="title"/>
          </p:nvPr>
        </p:nvSpPr>
        <p:spPr/>
        <p:txBody>
          <a:bodyPr/>
          <a:lstStyle/>
          <a:p>
            <a:r>
              <a:rPr lang="en-US" dirty="0" smtClean="0"/>
              <a:t>Advertising</a:t>
            </a:r>
          </a:p>
        </p:txBody>
      </p:sp>
      <p:sp>
        <p:nvSpPr>
          <p:cNvPr id="2" name="TextBox 1"/>
          <p:cNvSpPr txBox="1"/>
          <p:nvPr/>
        </p:nvSpPr>
        <p:spPr>
          <a:xfrm>
            <a:off x="381000" y="6457624"/>
            <a:ext cx="3429000" cy="215444"/>
          </a:xfrm>
          <a:prstGeom prst="rect">
            <a:avLst/>
          </a:prstGeom>
          <a:noFill/>
        </p:spPr>
        <p:txBody>
          <a:bodyPr wrap="square" rtlCol="0">
            <a:spAutoFit/>
          </a:bodyPr>
          <a:lstStyle/>
          <a:p>
            <a:r>
              <a:rPr lang="en-US" sz="800" dirty="0"/>
              <a:t>Copyright ©2014 by Pearson Education, Inc. All rights reserved</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Public Relations</a:t>
            </a:r>
          </a:p>
        </p:txBody>
      </p:sp>
      <p:sp>
        <p:nvSpPr>
          <p:cNvPr id="59395" name="Text Placeholder 7"/>
          <p:cNvSpPr>
            <a:spLocks noGrp="1"/>
          </p:cNvSpPr>
          <p:nvPr>
            <p:ph type="body" sz="quarter" idx="13"/>
          </p:nvPr>
        </p:nvSpPr>
        <p:spPr/>
        <p:txBody>
          <a:bodyPr/>
          <a:lstStyle/>
          <a:p>
            <a:r>
              <a:rPr lang="en-US" dirty="0" smtClean="0"/>
              <a:t>Major Public Relations Tools</a:t>
            </a:r>
          </a:p>
          <a:p>
            <a:endParaRPr lang="en-US" dirty="0" smtClean="0"/>
          </a:p>
        </p:txBody>
      </p:sp>
      <p:graphicFrame>
        <p:nvGraphicFramePr>
          <p:cNvPr id="7" name="Diagram 6"/>
          <p:cNvGraphicFramePr/>
          <p:nvPr>
            <p:extLst>
              <p:ext uri="{D42A27DB-BD31-4B8C-83A1-F6EECF244321}">
                <p14:modId xmlns:p14="http://schemas.microsoft.com/office/powerpoint/2010/main" val="1086141223"/>
              </p:ext>
            </p:extLst>
          </p:nvPr>
        </p:nvGraphicFramePr>
        <p:xfrm>
          <a:off x="1295400" y="2057400"/>
          <a:ext cx="6629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57200" y="6642556"/>
            <a:ext cx="3429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Advertising</a:t>
            </a:r>
          </a:p>
        </p:txBody>
      </p:sp>
      <p:sp>
        <p:nvSpPr>
          <p:cNvPr id="19459" name="Text Placeholder 3"/>
          <p:cNvSpPr>
            <a:spLocks noGrp="1"/>
          </p:cNvSpPr>
          <p:nvPr>
            <p:ph type="body" sz="quarter" idx="13"/>
          </p:nvPr>
        </p:nvSpPr>
        <p:spPr>
          <a:xfrm>
            <a:off x="1066800" y="1447800"/>
            <a:ext cx="7162800" cy="609600"/>
          </a:xfrm>
        </p:spPr>
        <p:txBody>
          <a:bodyPr/>
          <a:lstStyle/>
          <a:p>
            <a:pPr>
              <a:spcBef>
                <a:spcPct val="0"/>
              </a:spcBef>
            </a:pPr>
            <a:r>
              <a:rPr lang="en-US" dirty="0" smtClean="0">
                <a:latin typeface="Calibri" charset="0"/>
              </a:rPr>
              <a:t>Major Advertising Decisions</a:t>
            </a:r>
          </a:p>
          <a:p>
            <a:pPr>
              <a:spcBef>
                <a:spcPct val="0"/>
              </a:spcBef>
            </a:pPr>
            <a:endParaRPr lang="en-US" dirty="0" smtClean="0">
              <a:latin typeface="Calibri" charset="0"/>
            </a:endParaRPr>
          </a:p>
        </p:txBody>
      </p:sp>
      <p:pic>
        <p:nvPicPr>
          <p:cNvPr id="19460" name="Picture 6" descr="fig15_01wo"/>
          <p:cNvPicPr>
            <a:picLocks noChangeAspect="1" noChangeArrowheads="1"/>
          </p:cNvPicPr>
          <p:nvPr/>
        </p:nvPicPr>
        <p:blipFill>
          <a:blip r:embed="rId3" cstate="print"/>
          <a:srcRect/>
          <a:stretch>
            <a:fillRect/>
          </a:stretch>
        </p:blipFill>
        <p:spPr bwMode="auto">
          <a:xfrm>
            <a:off x="304800" y="2514600"/>
            <a:ext cx="8458200" cy="2840037"/>
          </a:xfrm>
          <a:prstGeom prst="rect">
            <a:avLst/>
          </a:prstGeom>
          <a:noFill/>
          <a:ln w="9525">
            <a:noFill/>
            <a:miter lim="800000"/>
            <a:headEnd/>
            <a:tailEnd/>
          </a:ln>
        </p:spPr>
      </p:pic>
      <p:sp>
        <p:nvSpPr>
          <p:cNvPr id="2" name="TextBox 1"/>
          <p:cNvSpPr txBox="1"/>
          <p:nvPr/>
        </p:nvSpPr>
        <p:spPr>
          <a:xfrm>
            <a:off x="304800" y="6491490"/>
            <a:ext cx="3276600" cy="215444"/>
          </a:xfrm>
          <a:prstGeom prst="rect">
            <a:avLst/>
          </a:prstGeom>
          <a:noFill/>
        </p:spPr>
        <p:txBody>
          <a:bodyPr wrap="square" rtlCol="0">
            <a:spAutoFit/>
          </a:bodyPr>
          <a:lstStyle/>
          <a:p>
            <a:r>
              <a:rPr lang="en-US" sz="800" dirty="0"/>
              <a:t>Copyright ©2014 by Pearson Education, Inc. All rights reserved</a:t>
            </a:r>
            <a:endParaRPr lang="en-US" sz="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t>Advertising</a:t>
            </a:r>
          </a:p>
        </p:txBody>
      </p:sp>
      <p:sp>
        <p:nvSpPr>
          <p:cNvPr id="21508" name="Text Placeholder 4"/>
          <p:cNvSpPr>
            <a:spLocks noGrp="1"/>
          </p:cNvSpPr>
          <p:nvPr>
            <p:ph type="body" sz="quarter" idx="13"/>
          </p:nvPr>
        </p:nvSpPr>
        <p:spPr>
          <a:xfrm>
            <a:off x="914400" y="1066800"/>
            <a:ext cx="7162800" cy="381000"/>
          </a:xfrm>
        </p:spPr>
        <p:txBody>
          <a:bodyPr/>
          <a:lstStyle/>
          <a:p>
            <a:pPr>
              <a:spcBef>
                <a:spcPct val="0"/>
              </a:spcBef>
            </a:pPr>
            <a:r>
              <a:rPr lang="en-US" dirty="0" smtClean="0">
                <a:latin typeface="Calibri" charset="0"/>
              </a:rPr>
              <a:t>Setting Advertising Objectives</a:t>
            </a:r>
          </a:p>
          <a:p>
            <a:pPr>
              <a:spcBef>
                <a:spcPct val="0"/>
              </a:spcBef>
            </a:pPr>
            <a:endParaRPr lang="en-US" i="1" dirty="0" smtClean="0">
              <a:solidFill>
                <a:srgbClr val="1A643E"/>
              </a:solidFill>
              <a:latin typeface="Times New Roman" charset="0"/>
            </a:endParaRPr>
          </a:p>
        </p:txBody>
      </p:sp>
      <p:pic>
        <p:nvPicPr>
          <p:cNvPr id="21510" name="Picture 5" descr="ph15_03.jpg"/>
          <p:cNvPicPr>
            <a:picLocks noChangeAspect="1"/>
          </p:cNvPicPr>
          <p:nvPr/>
        </p:nvPicPr>
        <p:blipFill>
          <a:blip r:embed="rId3" cstate="print"/>
          <a:srcRect/>
          <a:stretch>
            <a:fillRect/>
          </a:stretch>
        </p:blipFill>
        <p:spPr bwMode="auto">
          <a:xfrm>
            <a:off x="3200400" y="3581400"/>
            <a:ext cx="2928938" cy="2743199"/>
          </a:xfrm>
          <a:prstGeom prst="rect">
            <a:avLst/>
          </a:prstGeom>
          <a:noFill/>
          <a:ln w="9525">
            <a:noFill/>
            <a:miter lim="800000"/>
            <a:headEnd/>
            <a:tailEnd/>
          </a:ln>
        </p:spPr>
      </p:pic>
      <p:sp>
        <p:nvSpPr>
          <p:cNvPr id="21511" name="Rectangle 3"/>
          <p:cNvSpPr txBox="1">
            <a:spLocks noChangeArrowheads="1"/>
          </p:cNvSpPr>
          <p:nvPr/>
        </p:nvSpPr>
        <p:spPr bwMode="auto">
          <a:xfrm>
            <a:off x="685800" y="1905000"/>
            <a:ext cx="7772400" cy="1600200"/>
          </a:xfrm>
          <a:prstGeom prst="rect">
            <a:avLst/>
          </a:prstGeom>
          <a:noFill/>
          <a:ln w="9525">
            <a:noFill/>
            <a:miter lim="800000"/>
            <a:headEnd/>
            <a:tailEnd/>
          </a:ln>
        </p:spPr>
        <p:txBody>
          <a:bodyPr/>
          <a:lstStyle/>
          <a:p>
            <a:pPr marL="231775" indent="-231775" eaLnBrk="0" hangingPunct="0">
              <a:lnSpc>
                <a:spcPct val="90000"/>
              </a:lnSpc>
              <a:spcBef>
                <a:spcPct val="20000"/>
              </a:spcBef>
            </a:pPr>
            <a:r>
              <a:rPr lang="en-US" sz="2800" dirty="0">
                <a:latin typeface="Calibri" charset="0"/>
              </a:rPr>
              <a:t>An </a:t>
            </a:r>
            <a:r>
              <a:rPr lang="en-US" sz="2800" b="1" dirty="0">
                <a:latin typeface="Calibri" charset="0"/>
              </a:rPr>
              <a:t>advertising objective</a:t>
            </a:r>
            <a:r>
              <a:rPr lang="en-US" sz="2800" dirty="0">
                <a:latin typeface="Calibri" charset="0"/>
              </a:rPr>
              <a:t> is a specific communication task to be accomplished with a specific target audience during a specific time</a:t>
            </a:r>
          </a:p>
          <a:p>
            <a:pPr marL="231775" indent="-231775" eaLnBrk="0" hangingPunct="0">
              <a:lnSpc>
                <a:spcPct val="90000"/>
              </a:lnSpc>
              <a:spcBef>
                <a:spcPct val="20000"/>
              </a:spcBef>
            </a:pPr>
            <a:endParaRPr lang="en-US" sz="2800" dirty="0">
              <a:latin typeface="Calibri" charset="0"/>
            </a:endParaRPr>
          </a:p>
        </p:txBody>
      </p:sp>
      <p:sp>
        <p:nvSpPr>
          <p:cNvPr id="2" name="TextBox 1"/>
          <p:cNvSpPr txBox="1"/>
          <p:nvPr/>
        </p:nvSpPr>
        <p:spPr>
          <a:xfrm>
            <a:off x="381000" y="6471734"/>
            <a:ext cx="3352800" cy="215444"/>
          </a:xfrm>
          <a:prstGeom prst="rect">
            <a:avLst/>
          </a:prstGeom>
          <a:noFill/>
        </p:spPr>
        <p:txBody>
          <a:bodyPr wrap="square" rtlCol="0">
            <a:spAutoFit/>
          </a:bodyPr>
          <a:lstStyle/>
          <a:p>
            <a:r>
              <a:rPr lang="en-US" sz="800" dirty="0"/>
              <a:t>Copyright ©2014 by Pearson Education, Inc. All rights reserved</a:t>
            </a:r>
            <a:endParaRPr lang="en-US" sz="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smtClean="0"/>
              <a:t>Advertising</a:t>
            </a:r>
          </a:p>
        </p:txBody>
      </p:sp>
      <p:sp>
        <p:nvSpPr>
          <p:cNvPr id="23555" name="Rectangle 3"/>
          <p:cNvSpPr>
            <a:spLocks noGrp="1" noChangeArrowheads="1"/>
          </p:cNvSpPr>
          <p:nvPr>
            <p:ph idx="1"/>
          </p:nvPr>
        </p:nvSpPr>
        <p:spPr>
          <a:xfrm>
            <a:off x="609600" y="1981200"/>
            <a:ext cx="7772400" cy="4114800"/>
          </a:xfrm>
        </p:spPr>
        <p:txBody>
          <a:bodyPr/>
          <a:lstStyle/>
          <a:p>
            <a:pPr marL="533400" indent="-533400">
              <a:buFontTx/>
              <a:buNone/>
            </a:pPr>
            <a:r>
              <a:rPr lang="en-US" sz="2800" b="1" dirty="0">
                <a:latin typeface="Calibri" charset="0"/>
              </a:rPr>
              <a:t>Informative advertising</a:t>
            </a:r>
            <a:r>
              <a:rPr lang="en-US" sz="2800" dirty="0">
                <a:latin typeface="Calibri" charset="0"/>
              </a:rPr>
              <a:t> is used when introducing a new product category to build primary demand</a:t>
            </a:r>
          </a:p>
          <a:p>
            <a:pPr marL="533400" indent="-533400">
              <a:buFontTx/>
              <a:buNone/>
            </a:pPr>
            <a:r>
              <a:rPr lang="en-US" sz="2800" b="1" dirty="0">
                <a:latin typeface="Calibri" charset="0"/>
              </a:rPr>
              <a:t>Persuasive advertising</a:t>
            </a:r>
            <a:r>
              <a:rPr lang="en-US" sz="2800" dirty="0">
                <a:latin typeface="Calibri" charset="0"/>
              </a:rPr>
              <a:t> is important with increased competition to build selective demand</a:t>
            </a:r>
          </a:p>
          <a:p>
            <a:pPr marL="533400" indent="-533400">
              <a:spcBef>
                <a:spcPct val="30000"/>
              </a:spcBef>
              <a:buFontTx/>
              <a:buNone/>
            </a:pPr>
            <a:r>
              <a:rPr lang="en-US" sz="2800" b="1" dirty="0">
                <a:latin typeface="Calibri" charset="0"/>
              </a:rPr>
              <a:t>Reminder advertising</a:t>
            </a:r>
            <a:r>
              <a:rPr lang="en-US" sz="2800" dirty="0">
                <a:latin typeface="Calibri" charset="0"/>
              </a:rPr>
              <a:t> is important with mature products to help maintain customer relationships and keep customers thinking about the product</a:t>
            </a:r>
          </a:p>
        </p:txBody>
      </p:sp>
      <p:sp>
        <p:nvSpPr>
          <p:cNvPr id="23556" name="Text Placeholder 4"/>
          <p:cNvSpPr>
            <a:spLocks noGrp="1"/>
          </p:cNvSpPr>
          <p:nvPr>
            <p:ph type="body" sz="quarter" idx="13"/>
          </p:nvPr>
        </p:nvSpPr>
        <p:spPr/>
        <p:txBody>
          <a:bodyPr/>
          <a:lstStyle/>
          <a:p>
            <a:pPr>
              <a:spcBef>
                <a:spcPct val="0"/>
              </a:spcBef>
            </a:pPr>
            <a:r>
              <a:rPr lang="en-US" dirty="0" smtClean="0">
                <a:latin typeface="Calibri" charset="0"/>
              </a:rPr>
              <a:t>Setting Advertising Objectives</a:t>
            </a:r>
          </a:p>
          <a:p>
            <a:pPr>
              <a:spcBef>
                <a:spcPct val="0"/>
              </a:spcBef>
            </a:pPr>
            <a:endParaRPr lang="en-US" dirty="0" smtClean="0">
              <a:latin typeface="Calibri" charset="0"/>
            </a:endParaRPr>
          </a:p>
        </p:txBody>
      </p:sp>
      <p:sp>
        <p:nvSpPr>
          <p:cNvPr id="2" name="TextBox 1"/>
          <p:cNvSpPr txBox="1"/>
          <p:nvPr/>
        </p:nvSpPr>
        <p:spPr>
          <a:xfrm>
            <a:off x="381000" y="6477000"/>
            <a:ext cx="3276600" cy="215444"/>
          </a:xfrm>
          <a:prstGeom prst="rect">
            <a:avLst/>
          </a:prstGeom>
          <a:noFill/>
        </p:spPr>
        <p:txBody>
          <a:bodyPr wrap="square" rtlCol="0">
            <a:spAutoFit/>
          </a:bodyPr>
          <a:lstStyle/>
          <a:p>
            <a:r>
              <a:rPr lang="en-US" sz="800" dirty="0"/>
              <a:t>Copyright ©2014 by Pearson Education, Inc. All rights reserved</a:t>
            </a:r>
            <a:endParaRPr lang="en-US" sz="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31044"/>
            <a:ext cx="7772400" cy="654756"/>
          </a:xfrm>
        </p:spPr>
        <p:txBody>
          <a:bodyPr/>
          <a:lstStyle/>
          <a:p>
            <a:r>
              <a:rPr lang="en-US" sz="2800" dirty="0" smtClean="0"/>
              <a:t/>
            </a:r>
            <a:br>
              <a:rPr lang="en-US" sz="2800" dirty="0" smtClean="0"/>
            </a:br>
            <a:r>
              <a:rPr lang="en-US" sz="2800" dirty="0" smtClean="0"/>
              <a:t>Possible Advertising Objectives</a:t>
            </a:r>
          </a:p>
        </p:txBody>
      </p:sp>
      <p:graphicFrame>
        <p:nvGraphicFramePr>
          <p:cNvPr id="2" name="Table 1"/>
          <p:cNvGraphicFramePr>
            <a:graphicFrameLocks noGrp="1"/>
          </p:cNvGraphicFramePr>
          <p:nvPr>
            <p:extLst>
              <p:ext uri="{D42A27DB-BD31-4B8C-83A1-F6EECF244321}">
                <p14:modId xmlns:p14="http://schemas.microsoft.com/office/powerpoint/2010/main" val="3216418218"/>
              </p:ext>
            </p:extLst>
          </p:nvPr>
        </p:nvGraphicFramePr>
        <p:xfrm>
          <a:off x="228600" y="914400"/>
          <a:ext cx="8748890" cy="5496187"/>
        </p:xfrm>
        <a:graphic>
          <a:graphicData uri="http://schemas.openxmlformats.org/drawingml/2006/table">
            <a:tbl>
              <a:tblPr firstRow="1" bandRow="1">
                <a:tableStyleId>{93296810-A885-4BE3-A3E7-6D5BEEA58F35}</a:tableStyleId>
              </a:tblPr>
              <a:tblGrid>
                <a:gridCol w="4374445"/>
                <a:gridCol w="4374445"/>
              </a:tblGrid>
              <a:tr h="681554">
                <a:tc>
                  <a:txBody>
                    <a:bodyPr/>
                    <a:lstStyle/>
                    <a:p>
                      <a:r>
                        <a:rPr lang="en-US" dirty="0" smtClean="0"/>
                        <a:t>Table 15.1 </a:t>
                      </a:r>
                    </a:p>
                    <a:p>
                      <a:r>
                        <a:rPr lang="en-US" dirty="0" smtClean="0"/>
                        <a:t>Possible Advertising Objectives</a:t>
                      </a:r>
                      <a:endParaRPr lang="en-US" dirty="0"/>
                    </a:p>
                  </a:txBody>
                  <a:tcPr/>
                </a:tc>
                <a:tc>
                  <a:txBody>
                    <a:bodyPr/>
                    <a:lstStyle/>
                    <a:p>
                      <a:endParaRPr lang="en-US" dirty="0"/>
                    </a:p>
                  </a:txBody>
                  <a:tcPr/>
                </a:tc>
              </a:tr>
              <a:tr h="408933">
                <a:tc>
                  <a:txBody>
                    <a:bodyPr/>
                    <a:lstStyle/>
                    <a:p>
                      <a:r>
                        <a:rPr lang="en-US" dirty="0" smtClean="0"/>
                        <a:t>Informative Advertising</a:t>
                      </a:r>
                      <a:endParaRPr lang="en-US" b="1" dirty="0"/>
                    </a:p>
                  </a:txBody>
                  <a:tcPr/>
                </a:tc>
                <a:tc>
                  <a:txBody>
                    <a:bodyPr/>
                    <a:lstStyle/>
                    <a:p>
                      <a:endParaRPr lang="en-US" dirty="0"/>
                    </a:p>
                  </a:txBody>
                  <a:tcPr/>
                </a:tc>
              </a:tr>
              <a:tr h="1008700">
                <a:tc>
                  <a:txBody>
                    <a:bodyPr/>
                    <a:lstStyle/>
                    <a:p>
                      <a:pPr marL="285750" indent="-285750">
                        <a:buFont typeface="Arial"/>
                        <a:buChar char="•"/>
                      </a:pPr>
                      <a:r>
                        <a:rPr lang="en-US" sz="1700" dirty="0" smtClean="0"/>
                        <a:t>Communicating customer value</a:t>
                      </a:r>
                    </a:p>
                    <a:p>
                      <a:pPr marL="285750" indent="-285750">
                        <a:buFont typeface="Arial"/>
                        <a:buChar char="•"/>
                      </a:pPr>
                      <a:r>
                        <a:rPr lang="en-US" sz="1700" dirty="0" smtClean="0"/>
                        <a:t>Building</a:t>
                      </a:r>
                      <a:r>
                        <a:rPr lang="en-US" sz="1700" baseline="0" dirty="0" smtClean="0"/>
                        <a:t> a brand and company image</a:t>
                      </a:r>
                    </a:p>
                    <a:p>
                      <a:pPr marL="285750" indent="-285750">
                        <a:buFont typeface="Arial"/>
                        <a:buChar char="•"/>
                      </a:pPr>
                      <a:r>
                        <a:rPr lang="en-US" sz="1700" baseline="0" dirty="0" smtClean="0"/>
                        <a:t>Telling the market about a new product</a:t>
                      </a:r>
                    </a:p>
                    <a:p>
                      <a:pPr marL="285750" indent="-285750">
                        <a:buFont typeface="Arial"/>
                        <a:buChar char="•"/>
                      </a:pPr>
                      <a:r>
                        <a:rPr lang="en-US" sz="1700" baseline="0" dirty="0" smtClean="0"/>
                        <a:t>Explaining how a product works</a:t>
                      </a:r>
                      <a:endParaRPr lang="en-US" sz="1700" dirty="0"/>
                    </a:p>
                  </a:txBody>
                  <a:tcPr/>
                </a:tc>
                <a:tc>
                  <a:txBody>
                    <a:bodyPr/>
                    <a:lstStyle/>
                    <a:p>
                      <a:pPr marL="285750" indent="-285750">
                        <a:buFont typeface="Arial"/>
                        <a:buChar char="•"/>
                      </a:pPr>
                      <a:r>
                        <a:rPr lang="en-US" sz="1700" dirty="0" smtClean="0"/>
                        <a:t>Suggesting new uses for a product</a:t>
                      </a:r>
                    </a:p>
                    <a:p>
                      <a:pPr marL="285750" indent="-285750">
                        <a:buFont typeface="Arial"/>
                        <a:buChar char="•"/>
                      </a:pPr>
                      <a:r>
                        <a:rPr lang="en-US" sz="1700" dirty="0" smtClean="0"/>
                        <a:t>Informing the market</a:t>
                      </a:r>
                      <a:r>
                        <a:rPr lang="en-US" sz="1700" baseline="0" dirty="0" smtClean="0"/>
                        <a:t> of a price change</a:t>
                      </a:r>
                    </a:p>
                    <a:p>
                      <a:pPr marL="285750" indent="-285750">
                        <a:buFont typeface="Arial"/>
                        <a:buChar char="•"/>
                      </a:pPr>
                      <a:r>
                        <a:rPr lang="en-US" sz="1700" baseline="0" dirty="0" smtClean="0"/>
                        <a:t>Describing available services &amp; support</a:t>
                      </a:r>
                    </a:p>
                    <a:p>
                      <a:pPr marL="285750" indent="-285750">
                        <a:buFont typeface="Arial"/>
                        <a:buChar char="•"/>
                      </a:pPr>
                      <a:r>
                        <a:rPr lang="en-US" sz="1700" baseline="0" dirty="0" smtClean="0"/>
                        <a:t>Correcting false impressions</a:t>
                      </a:r>
                      <a:endParaRPr lang="en-US" sz="1700" dirty="0"/>
                    </a:p>
                  </a:txBody>
                  <a:tcPr/>
                </a:tc>
              </a:tr>
              <a:tr h="368039">
                <a:tc>
                  <a:txBody>
                    <a:bodyPr/>
                    <a:lstStyle/>
                    <a:p>
                      <a:r>
                        <a:rPr lang="en-US" dirty="0" smtClean="0"/>
                        <a:t>Persuasive Advertising</a:t>
                      </a:r>
                      <a:endParaRPr lang="en-US" b="1" dirty="0"/>
                    </a:p>
                  </a:txBody>
                  <a:tcPr/>
                </a:tc>
                <a:tc>
                  <a:txBody>
                    <a:bodyPr/>
                    <a:lstStyle/>
                    <a:p>
                      <a:endParaRPr lang="en-US"/>
                    </a:p>
                  </a:txBody>
                  <a:tcPr/>
                </a:tc>
              </a:tr>
              <a:tr h="1008700">
                <a:tc>
                  <a:txBody>
                    <a:bodyPr/>
                    <a:lstStyle/>
                    <a:p>
                      <a:pPr marL="285750" indent="-285750">
                        <a:buFont typeface="Arial"/>
                        <a:buChar char="•"/>
                      </a:pPr>
                      <a:r>
                        <a:rPr lang="en-US" sz="1700" dirty="0" smtClean="0"/>
                        <a:t>Building brand preference</a:t>
                      </a:r>
                    </a:p>
                    <a:p>
                      <a:pPr marL="285750" indent="-285750">
                        <a:buFont typeface="Arial"/>
                        <a:buChar char="•"/>
                      </a:pPr>
                      <a:r>
                        <a:rPr lang="en-US" sz="1700" dirty="0" smtClean="0"/>
                        <a:t>Encouraging</a:t>
                      </a:r>
                      <a:r>
                        <a:rPr lang="en-US" sz="1700" baseline="0" dirty="0" smtClean="0"/>
                        <a:t> switching to a brand</a:t>
                      </a:r>
                    </a:p>
                    <a:p>
                      <a:pPr marL="285750" indent="-285750">
                        <a:buFont typeface="Arial"/>
                        <a:buChar char="•"/>
                      </a:pPr>
                      <a:r>
                        <a:rPr lang="en-US" sz="1700" baseline="0" dirty="0" smtClean="0"/>
                        <a:t>Changing customer perceptions of product value</a:t>
                      </a:r>
                    </a:p>
                    <a:p>
                      <a:endParaRPr lang="en-US" sz="1700" dirty="0"/>
                    </a:p>
                  </a:txBody>
                  <a:tcPr/>
                </a:tc>
                <a:tc>
                  <a:txBody>
                    <a:bodyPr/>
                    <a:lstStyle/>
                    <a:p>
                      <a:pPr marL="285750" indent="-285750">
                        <a:buFont typeface="Arial"/>
                        <a:buChar char="•"/>
                      </a:pPr>
                      <a:r>
                        <a:rPr lang="en-US" sz="1700" dirty="0" smtClean="0"/>
                        <a:t>Persuading customers to purchase now</a:t>
                      </a:r>
                    </a:p>
                    <a:p>
                      <a:pPr marL="285750" indent="-285750">
                        <a:buFont typeface="Arial"/>
                        <a:buChar char="•"/>
                      </a:pPr>
                      <a:r>
                        <a:rPr lang="en-US" sz="1700" dirty="0" smtClean="0"/>
                        <a:t>Persuading customers to receive a sales call</a:t>
                      </a:r>
                    </a:p>
                    <a:p>
                      <a:pPr marL="285750" indent="-285750">
                        <a:buFont typeface="Arial"/>
                        <a:buChar char="•"/>
                      </a:pPr>
                      <a:r>
                        <a:rPr lang="en-US" sz="1700" dirty="0" smtClean="0"/>
                        <a:t>Convincing</a:t>
                      </a:r>
                      <a:r>
                        <a:rPr lang="en-US" sz="1700" baseline="0" dirty="0" smtClean="0"/>
                        <a:t> customers to tell others about the brand</a:t>
                      </a:r>
                      <a:endParaRPr lang="en-US" sz="1700" dirty="0"/>
                    </a:p>
                  </a:txBody>
                  <a:tcPr/>
                </a:tc>
              </a:tr>
              <a:tr h="395301">
                <a:tc>
                  <a:txBody>
                    <a:bodyPr/>
                    <a:lstStyle/>
                    <a:p>
                      <a:r>
                        <a:rPr lang="en-US" dirty="0" smtClean="0"/>
                        <a:t>Reminder Advertising</a:t>
                      </a:r>
                      <a:endParaRPr lang="en-US" b="1" dirty="0"/>
                    </a:p>
                  </a:txBody>
                  <a:tcPr/>
                </a:tc>
                <a:tc>
                  <a:txBody>
                    <a:bodyPr/>
                    <a:lstStyle/>
                    <a:p>
                      <a:endParaRPr lang="en-US"/>
                    </a:p>
                  </a:txBody>
                  <a:tcPr/>
                </a:tc>
              </a:tr>
              <a:tr h="776972">
                <a:tc>
                  <a:txBody>
                    <a:bodyPr/>
                    <a:lstStyle/>
                    <a:p>
                      <a:pPr marL="285750" indent="-285750">
                        <a:buFont typeface="Arial"/>
                        <a:buChar char="•"/>
                      </a:pPr>
                      <a:r>
                        <a:rPr lang="en-US" sz="1700" dirty="0" smtClean="0"/>
                        <a:t>Maintaining customer relationships</a:t>
                      </a:r>
                    </a:p>
                    <a:p>
                      <a:pPr marL="285750" indent="-285750">
                        <a:buFont typeface="Arial"/>
                        <a:buChar char="•"/>
                      </a:pPr>
                      <a:r>
                        <a:rPr lang="en-US" sz="1700" dirty="0" smtClean="0"/>
                        <a:t>Reminding consumers</a:t>
                      </a:r>
                      <a:r>
                        <a:rPr lang="en-US" sz="1700" baseline="0" dirty="0" smtClean="0"/>
                        <a:t> that the product may be needed in the near future</a:t>
                      </a:r>
                      <a:endParaRPr lang="en-US" sz="1700" dirty="0"/>
                    </a:p>
                  </a:txBody>
                  <a:tcPr/>
                </a:tc>
                <a:tc>
                  <a:txBody>
                    <a:bodyPr/>
                    <a:lstStyle/>
                    <a:p>
                      <a:pPr marL="285750" indent="-285750">
                        <a:buFont typeface="Arial"/>
                        <a:buChar char="•"/>
                      </a:pPr>
                      <a:r>
                        <a:rPr lang="en-US" sz="1700" dirty="0" smtClean="0"/>
                        <a:t>Reminding consumers where to buy the product</a:t>
                      </a:r>
                    </a:p>
                    <a:p>
                      <a:pPr marL="285750" indent="-285750">
                        <a:buFont typeface="Arial"/>
                        <a:buChar char="•"/>
                      </a:pPr>
                      <a:r>
                        <a:rPr lang="en-US" sz="1700" dirty="0" smtClean="0"/>
                        <a:t>Keeping the brand in a customer’s mind during off-seasons</a:t>
                      </a:r>
                      <a:endParaRPr lang="en-US" sz="1700" dirty="0"/>
                    </a:p>
                  </a:txBody>
                  <a:tcPr/>
                </a:tc>
              </a:tr>
            </a:tbl>
          </a:graphicData>
        </a:graphic>
      </p:graphicFrame>
      <p:sp>
        <p:nvSpPr>
          <p:cNvPr id="4" name="Rectangle 3"/>
          <p:cNvSpPr/>
          <p:nvPr/>
        </p:nvSpPr>
        <p:spPr>
          <a:xfrm>
            <a:off x="228600" y="6619978"/>
            <a:ext cx="4572000" cy="215444"/>
          </a:xfrm>
          <a:prstGeom prst="rect">
            <a:avLst/>
          </a:prstGeom>
        </p:spPr>
        <p:txBody>
          <a:bodyPr>
            <a:spAutoFit/>
          </a:bodyPr>
          <a:lstStyle/>
          <a:p>
            <a:r>
              <a:rPr lang="en-US" sz="800" dirty="0"/>
              <a:t>Copyright ©2014 by Pearson Education, Inc. All rights reserved</a:t>
            </a:r>
            <a:endParaRPr lang="en-US" sz="800" dirty="0"/>
          </a:p>
        </p:txBody>
      </p:sp>
    </p:spTree>
    <p:extLst>
      <p:ext uri="{BB962C8B-B14F-4D97-AF65-F5344CB8AC3E}">
        <p14:creationId xmlns:p14="http://schemas.microsoft.com/office/powerpoint/2010/main" val="11564555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Advertising Budget</a:t>
            </a:r>
            <a:endParaRPr lang="en-US" dirty="0"/>
          </a:p>
        </p:txBody>
      </p:sp>
      <p:sp>
        <p:nvSpPr>
          <p:cNvPr id="3" name="Content Placeholder 2"/>
          <p:cNvSpPr>
            <a:spLocks noGrp="1"/>
          </p:cNvSpPr>
          <p:nvPr>
            <p:ph idx="1"/>
          </p:nvPr>
        </p:nvSpPr>
        <p:spPr>
          <a:xfrm>
            <a:off x="1295400" y="2286000"/>
            <a:ext cx="5867400" cy="3352800"/>
          </a:xfrm>
        </p:spPr>
        <p:txBody>
          <a:bodyPr/>
          <a:lstStyle/>
          <a:p>
            <a:r>
              <a:rPr lang="en-US" sz="3600" dirty="0" smtClean="0"/>
              <a:t>Stage in product life cycle</a:t>
            </a:r>
          </a:p>
          <a:p>
            <a:r>
              <a:rPr lang="en-US" sz="3600" dirty="0" smtClean="0"/>
              <a:t>Market share</a:t>
            </a:r>
          </a:p>
          <a:p>
            <a:r>
              <a:rPr lang="en-US" sz="3600" dirty="0" smtClean="0"/>
              <a:t>Competition</a:t>
            </a:r>
            <a:endParaRPr lang="en-US" sz="3600" dirty="0"/>
          </a:p>
        </p:txBody>
      </p:sp>
      <p:sp>
        <p:nvSpPr>
          <p:cNvPr id="4" name="Text Placeholder 3"/>
          <p:cNvSpPr>
            <a:spLocks noGrp="1"/>
          </p:cNvSpPr>
          <p:nvPr>
            <p:ph type="body" sz="quarter" idx="13"/>
          </p:nvPr>
        </p:nvSpPr>
        <p:spPr/>
        <p:txBody>
          <a:bodyPr/>
          <a:lstStyle/>
          <a:p>
            <a:r>
              <a:rPr lang="en-US" sz="3200" dirty="0" smtClean="0"/>
              <a:t>Factors</a:t>
            </a:r>
            <a:endParaRPr lang="en-US" sz="3200" dirty="0"/>
          </a:p>
        </p:txBody>
      </p:sp>
      <p:sp>
        <p:nvSpPr>
          <p:cNvPr id="5" name="TextBox 4"/>
          <p:cNvSpPr txBox="1"/>
          <p:nvPr/>
        </p:nvSpPr>
        <p:spPr>
          <a:xfrm>
            <a:off x="381000" y="6488668"/>
            <a:ext cx="3581400" cy="215444"/>
          </a:xfrm>
          <a:prstGeom prst="rect">
            <a:avLst/>
          </a:prstGeom>
          <a:noFill/>
        </p:spPr>
        <p:txBody>
          <a:bodyPr wrap="square" rtlCol="0">
            <a:spAutoFit/>
          </a:bodyPr>
          <a:lstStyle/>
          <a:p>
            <a:r>
              <a:rPr lang="en-US" sz="800" dirty="0"/>
              <a:t>Copyright ©2014 by Pearson Education, Inc. All rights reserved</a:t>
            </a:r>
            <a:endParaRPr lang="en-US" sz="800" dirty="0"/>
          </a:p>
        </p:txBody>
      </p:sp>
    </p:spTree>
    <p:extLst>
      <p:ext uri="{BB962C8B-B14F-4D97-AF65-F5344CB8AC3E}">
        <p14:creationId xmlns:p14="http://schemas.microsoft.com/office/powerpoint/2010/main" val="28452026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150938" y="214313"/>
            <a:ext cx="7793037" cy="1462087"/>
          </a:xfrm>
          <a:prstGeom prst="rect">
            <a:avLst/>
          </a:prstGeom>
          <a:noFill/>
          <a:ln w="9525">
            <a:noFill/>
            <a:miter lim="800000"/>
            <a:headEnd/>
            <a:tailEnd/>
          </a:ln>
        </p:spPr>
        <p:txBody>
          <a:bodyPr anchor="b"/>
          <a:lstStyle/>
          <a:p>
            <a:r>
              <a:rPr lang="en-US" sz="2800" b="1" dirty="0">
                <a:solidFill>
                  <a:srgbClr val="0000FF"/>
                </a:solidFill>
              </a:rPr>
              <a:t/>
            </a:r>
            <a:br>
              <a:rPr lang="en-US" sz="2800" b="1" dirty="0">
                <a:solidFill>
                  <a:srgbClr val="0000FF"/>
                </a:solidFill>
              </a:rPr>
            </a:br>
            <a:endParaRPr lang="en-US" sz="3200" b="1" dirty="0">
              <a:solidFill>
                <a:srgbClr val="181967"/>
              </a:solidFill>
            </a:endParaRPr>
          </a:p>
        </p:txBody>
      </p:sp>
      <p:sp>
        <p:nvSpPr>
          <p:cNvPr id="31747" name="Rectangle 5"/>
          <p:cNvSpPr>
            <a:spLocks noChangeArrowheads="1"/>
          </p:cNvSpPr>
          <p:nvPr/>
        </p:nvSpPr>
        <p:spPr bwMode="auto">
          <a:xfrm>
            <a:off x="5638800" y="2286000"/>
            <a:ext cx="8229600" cy="3998913"/>
          </a:xfrm>
          <a:prstGeom prst="rect">
            <a:avLst/>
          </a:prstGeom>
          <a:noFill/>
          <a:ln w="9525">
            <a:noFill/>
            <a:miter lim="800000"/>
            <a:headEnd/>
            <a:tailEnd/>
          </a:ln>
        </p:spPr>
        <p:txBody>
          <a:bodyPr/>
          <a:lstStyle/>
          <a:p>
            <a:pPr marL="533400" indent="-533400" algn="ctr">
              <a:lnSpc>
                <a:spcPct val="90000"/>
              </a:lnSpc>
              <a:spcBef>
                <a:spcPct val="20000"/>
              </a:spcBef>
              <a:buClr>
                <a:schemeClr val="tx1"/>
              </a:buClr>
              <a:buSzPct val="55000"/>
            </a:pPr>
            <a:endParaRPr lang="en-US" sz="2400" b="1" i="1" dirty="0">
              <a:latin typeface="Times New Roman" charset="0"/>
            </a:endParaRPr>
          </a:p>
          <a:p>
            <a:pPr marL="533400" indent="-533400" algn="ctr">
              <a:lnSpc>
                <a:spcPct val="90000"/>
              </a:lnSpc>
              <a:spcBef>
                <a:spcPct val="20000"/>
              </a:spcBef>
              <a:buClr>
                <a:schemeClr val="tx1"/>
              </a:buClr>
              <a:buSzPct val="55000"/>
            </a:pPr>
            <a:endParaRPr lang="en-US" sz="2400" b="1" i="1" dirty="0">
              <a:latin typeface="Times New Roman" charset="0"/>
            </a:endParaRPr>
          </a:p>
          <a:p>
            <a:pPr marL="533400" indent="-533400">
              <a:lnSpc>
                <a:spcPct val="90000"/>
              </a:lnSpc>
              <a:spcBef>
                <a:spcPct val="20000"/>
              </a:spcBef>
              <a:buClr>
                <a:schemeClr val="tx1"/>
              </a:buClr>
              <a:buSzPct val="55000"/>
            </a:pPr>
            <a:endParaRPr lang="en-US" sz="2800" dirty="0"/>
          </a:p>
          <a:p>
            <a:pPr marL="533400" indent="-533400" algn="ctr">
              <a:lnSpc>
                <a:spcPct val="90000"/>
              </a:lnSpc>
              <a:spcBef>
                <a:spcPct val="20000"/>
              </a:spcBef>
              <a:buClr>
                <a:schemeClr val="tx1"/>
              </a:buClr>
              <a:buSzPct val="55000"/>
            </a:pPr>
            <a:endParaRPr lang="en-US" sz="2800" b="1" i="1" dirty="0">
              <a:latin typeface="Times New Roman" charset="0"/>
            </a:endParaRPr>
          </a:p>
        </p:txBody>
      </p:sp>
      <p:sp>
        <p:nvSpPr>
          <p:cNvPr id="31748" name="Title 5"/>
          <p:cNvSpPr>
            <a:spLocks noGrp="1"/>
          </p:cNvSpPr>
          <p:nvPr>
            <p:ph type="title"/>
          </p:nvPr>
        </p:nvSpPr>
        <p:spPr/>
        <p:txBody>
          <a:bodyPr/>
          <a:lstStyle/>
          <a:p>
            <a:r>
              <a:rPr lang="en-US" sz="3600" dirty="0" smtClean="0"/>
              <a:t>Advertising</a:t>
            </a:r>
          </a:p>
        </p:txBody>
      </p:sp>
      <p:sp>
        <p:nvSpPr>
          <p:cNvPr id="31749" name="Content Placeholder 6"/>
          <p:cNvSpPr>
            <a:spLocks noGrp="1"/>
          </p:cNvSpPr>
          <p:nvPr>
            <p:ph idx="1"/>
          </p:nvPr>
        </p:nvSpPr>
        <p:spPr>
          <a:xfrm>
            <a:off x="762000" y="2362200"/>
            <a:ext cx="7772400" cy="4114800"/>
          </a:xfrm>
        </p:spPr>
        <p:txBody>
          <a:bodyPr/>
          <a:lstStyle/>
          <a:p>
            <a:pPr>
              <a:buFontTx/>
              <a:buNone/>
            </a:pPr>
            <a:r>
              <a:rPr lang="en-US" b="1" dirty="0" smtClean="0">
                <a:latin typeface="Calibri" charset="0"/>
              </a:rPr>
              <a:t>Advertising strategy </a:t>
            </a:r>
            <a:r>
              <a:rPr lang="en-US" dirty="0" smtClean="0">
                <a:latin typeface="Calibri" charset="0"/>
              </a:rPr>
              <a:t>is the strategy by which the company accomplishes its advertising objectives and consists of:</a:t>
            </a:r>
          </a:p>
          <a:p>
            <a:r>
              <a:rPr lang="en-US" dirty="0" smtClean="0">
                <a:latin typeface="Calibri" charset="0"/>
              </a:rPr>
              <a:t>Creating advertising messages</a:t>
            </a:r>
          </a:p>
          <a:p>
            <a:r>
              <a:rPr lang="en-US" dirty="0" smtClean="0">
                <a:latin typeface="Calibri" charset="0"/>
              </a:rPr>
              <a:t>Selecting advertising media</a:t>
            </a:r>
          </a:p>
          <a:p>
            <a:endParaRPr lang="en-US" dirty="0" smtClean="0">
              <a:latin typeface="Calibri" charset="0"/>
            </a:endParaRPr>
          </a:p>
        </p:txBody>
      </p:sp>
      <p:sp>
        <p:nvSpPr>
          <p:cNvPr id="31750" name="Text Placeholder 7"/>
          <p:cNvSpPr>
            <a:spLocks noGrp="1"/>
          </p:cNvSpPr>
          <p:nvPr>
            <p:ph type="body" sz="quarter" idx="13"/>
          </p:nvPr>
        </p:nvSpPr>
        <p:spPr/>
        <p:txBody>
          <a:bodyPr/>
          <a:lstStyle/>
          <a:p>
            <a:pPr>
              <a:spcBef>
                <a:spcPct val="0"/>
              </a:spcBef>
            </a:pPr>
            <a:r>
              <a:rPr lang="en-US" dirty="0" smtClean="0">
                <a:latin typeface="Calibri" charset="0"/>
              </a:rPr>
              <a:t>Developing Advertising Strategy</a:t>
            </a:r>
          </a:p>
          <a:p>
            <a:pPr>
              <a:spcBef>
                <a:spcPct val="0"/>
              </a:spcBef>
            </a:pPr>
            <a:endParaRPr lang="en-US" dirty="0" smtClean="0">
              <a:latin typeface="Calibri" charset="0"/>
            </a:endParaRPr>
          </a:p>
        </p:txBody>
      </p:sp>
      <p:sp>
        <p:nvSpPr>
          <p:cNvPr id="2" name="TextBox 1"/>
          <p:cNvSpPr txBox="1"/>
          <p:nvPr/>
        </p:nvSpPr>
        <p:spPr>
          <a:xfrm>
            <a:off x="381000" y="6477000"/>
            <a:ext cx="3200400" cy="215444"/>
          </a:xfrm>
          <a:prstGeom prst="rect">
            <a:avLst/>
          </a:prstGeom>
          <a:noFill/>
        </p:spPr>
        <p:txBody>
          <a:bodyPr wrap="square" rtlCol="0">
            <a:spAutoFit/>
          </a:bodyPr>
          <a:lstStyle/>
          <a:p>
            <a:r>
              <a:rPr lang="en-US" sz="800" dirty="0"/>
              <a:t>Copyright ©2014 by Pearson Education, Inc. All rights reserved</a:t>
            </a:r>
            <a:endParaRPr lang="en-US" sz="8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2136</TotalTime>
  <Words>11594</Words>
  <Application>Microsoft Macintosh PowerPoint</Application>
  <PresentationFormat>On-screen Show (4:3)</PresentationFormat>
  <Paragraphs>428</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1_Blank Presentation</vt:lpstr>
      <vt:lpstr> Chapter Fifteen</vt:lpstr>
      <vt:lpstr>Advertising and Public Relations </vt:lpstr>
      <vt:lpstr>Advertising</vt:lpstr>
      <vt:lpstr>Advertising</vt:lpstr>
      <vt:lpstr>Advertising</vt:lpstr>
      <vt:lpstr>Advertising</vt:lpstr>
      <vt:lpstr> Possible Advertising Objectives</vt:lpstr>
      <vt:lpstr>Setting Advertising Budget</vt:lpstr>
      <vt:lpstr>Advertising</vt:lpstr>
      <vt:lpstr>Developing Advertising Strategy</vt:lpstr>
      <vt:lpstr>Advertising</vt:lpstr>
      <vt:lpstr>Advertising</vt:lpstr>
      <vt:lpstr>Advertising</vt:lpstr>
      <vt:lpstr>Advertising</vt:lpstr>
      <vt:lpstr>Advertising</vt:lpstr>
      <vt:lpstr>Advertising</vt:lpstr>
      <vt:lpstr>Advertising</vt:lpstr>
      <vt:lpstr>Advertising</vt:lpstr>
      <vt:lpstr>Advertising</vt:lpstr>
      <vt:lpstr>Advertising</vt:lpstr>
      <vt:lpstr>Advertising</vt:lpstr>
      <vt:lpstr>Advertising</vt:lpstr>
      <vt:lpstr>Advertising</vt:lpstr>
      <vt:lpstr>Advertising</vt:lpstr>
      <vt:lpstr>Advertising</vt:lpstr>
      <vt:lpstr>Public Relations</vt:lpstr>
      <vt:lpstr>Public Relations</vt:lpstr>
      <vt:lpstr>Public Relations</vt:lpstr>
      <vt:lpstr>Public Relations</vt:lpstr>
      <vt:lpstr> Public Relations</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Carol Davis</cp:lastModifiedBy>
  <cp:revision>110</cp:revision>
  <dcterms:created xsi:type="dcterms:W3CDTF">2011-02-20T17:25:36Z</dcterms:created>
  <dcterms:modified xsi:type="dcterms:W3CDTF">2013-11-02T01:27:17Z</dcterms:modified>
</cp:coreProperties>
</file>