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1" r:id="rId1"/>
    <p:sldMasterId id="2147484291" r:id="rId2"/>
  </p:sldMasterIdLst>
  <p:notesMasterIdLst>
    <p:notesMasterId r:id="rId13"/>
  </p:notesMasterIdLst>
  <p:handoutMasterIdLst>
    <p:handoutMasterId r:id="rId14"/>
  </p:handoutMasterIdLst>
  <p:sldIdLst>
    <p:sldId id="257" r:id="rId3"/>
    <p:sldId id="491" r:id="rId4"/>
    <p:sldId id="498" r:id="rId5"/>
    <p:sldId id="492" r:id="rId6"/>
    <p:sldId id="493" r:id="rId7"/>
    <p:sldId id="494" r:id="rId8"/>
    <p:sldId id="495" r:id="rId9"/>
    <p:sldId id="496" r:id="rId10"/>
    <p:sldId id="497" r:id="rId11"/>
    <p:sldId id="499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Humanst521 BT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Humanst521 BT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Humanst521 BT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Humanst521 BT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Humanst521 B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umanst521 B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umanst521 B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umanst521 B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umanst521 B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F55F"/>
    <a:srgbClr val="000000"/>
    <a:srgbClr val="BC331C"/>
    <a:srgbClr val="C64028"/>
    <a:srgbClr val="DEE7EA"/>
    <a:srgbClr val="C5F1FF"/>
    <a:srgbClr val="00759A"/>
    <a:srgbClr val="122E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3" autoAdjust="0"/>
    <p:restoredTop sz="85731" autoAdjust="0"/>
  </p:normalViewPr>
  <p:slideViewPr>
    <p:cSldViewPr>
      <p:cViewPr>
        <p:scale>
          <a:sx n="85" d="100"/>
          <a:sy n="85" d="100"/>
        </p:scale>
        <p:origin x="-164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37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F2D18C50-C3F3-46AD-BC3C-805ACD173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73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E62929AB-1C1E-46DA-B6AE-FB177F047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08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Humanst521 B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umanst521 B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umanst521 B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umanst521 B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umanst521 BT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umanst521 BT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umanst521 BT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umanst521 BT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umanst521 BT" pitchFamily="34" charset="0"/>
              </a:defRPr>
            </a:lvl9pPr>
          </a:lstStyle>
          <a:p>
            <a:pPr eaLnBrk="1" hangingPunct="1"/>
            <a:fld id="{BACE39BD-822F-41CF-A8BD-000226F78D8D}" type="slidenum">
              <a:rPr lang="en-US" altLang="en-US" smtClean="0">
                <a:latin typeface="Arial" charset="0"/>
              </a:rPr>
              <a:pPr eaLnBrk="1" hangingPunct="1"/>
              <a:t>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2853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Humanst521 B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umanst521 B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umanst521 B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umanst521 B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umanst521 BT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umanst521 BT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umanst521 BT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umanst521 BT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umanst521 BT" pitchFamily="34" charset="0"/>
              </a:defRPr>
            </a:lvl9pPr>
          </a:lstStyle>
          <a:p>
            <a:pPr eaLnBrk="1" hangingPunct="1"/>
            <a:fld id="{9152617B-BC77-4650-B471-BBE23D71304C}" type="slidenum">
              <a:rPr lang="en-US" altLang="en-US" smtClean="0">
                <a:latin typeface="Arial" charset="0"/>
              </a:rPr>
              <a:pPr eaLnBrk="1" hangingPunct="1"/>
              <a:t>10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4865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Humanst521 B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umanst521 B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umanst521 B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umanst521 B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umanst521 BT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umanst521 BT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umanst521 BT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umanst521 BT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umanst521 BT" pitchFamily="34" charset="0"/>
              </a:defRPr>
            </a:lvl9pPr>
          </a:lstStyle>
          <a:p>
            <a:pPr eaLnBrk="1" hangingPunct="1"/>
            <a:fld id="{9152617B-BC77-4650-B471-BBE23D71304C}" type="slidenum">
              <a:rPr lang="en-US" altLang="en-US" smtClean="0">
                <a:latin typeface="Arial" charset="0"/>
              </a:rPr>
              <a:pPr eaLnBrk="1" hangingPunct="1"/>
              <a:t>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106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</a:t>
            </a:r>
            <a:r>
              <a:rPr lang="en-US" baseline="0" dirty="0" smtClean="0"/>
              <a:t> this lesson with a discussion before revealing the answers.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2929AB-1C1E-46DA-B6AE-FB177F0472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13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2929AB-1C1E-46DA-B6AE-FB177F0472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13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2929AB-1C1E-46DA-B6AE-FB177F0472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13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2929AB-1C1E-46DA-B6AE-FB177F0472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13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2929AB-1C1E-46DA-B6AE-FB177F0472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13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2929AB-1C1E-46DA-B6AE-FB177F0472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13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2929AB-1C1E-46DA-B6AE-FB177F0472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1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 userDrawn="1"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" descr="P:\AES Processes and Practices\_AES Corporate Identity&amp; Logos\Logo Artwork\BusIT Logos\AES_BUSIT21_TITLE_WHITE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813" y="6591300"/>
            <a:ext cx="190658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9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15051F-3CCF-4818-A808-9E74EF7C21CC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FB153A-A959-4566-9912-C8A727292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9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FCFFEE-E33B-49B0-86DA-43714A515625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7A6237-87F7-4D10-9D1E-FE2E3ADA4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81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749300"/>
            <a:ext cx="6019800" cy="685800"/>
          </a:xfrm>
        </p:spPr>
        <p:txBody>
          <a:bodyPr/>
          <a:lstStyle>
            <a:lvl1pPr algn="ctr">
              <a:defRPr sz="2600">
                <a:solidFill>
                  <a:srgbClr val="FF0000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6261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55000" cy="482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92200" y="2057400"/>
            <a:ext cx="38354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0" y="2057400"/>
            <a:ext cx="38354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92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55000" cy="482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2200" y="2057400"/>
            <a:ext cx="38354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0" y="2057400"/>
            <a:ext cx="38354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89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BF4E-9558-4DB6-9ACE-703E73D71B56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EE76-8328-43A1-8BD2-097E494E6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30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BF4E-9558-4DB6-9ACE-703E73D71B56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EE76-8328-43A1-8BD2-097E494E6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33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BF4E-9558-4DB6-9ACE-703E73D71B56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EE76-8328-43A1-8BD2-097E494E6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9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BF4E-9558-4DB6-9ACE-703E73D71B56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EE76-8328-43A1-8BD2-097E494E6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5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BF4E-9558-4DB6-9ACE-703E73D71B56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EE76-8328-43A1-8BD2-097E494E6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4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7CC462-7013-407D-8616-EF425B8D06B9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174AD8-6915-4555-B24B-D89E58BCC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86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BF4E-9558-4DB6-9ACE-703E73D71B56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EE76-8328-43A1-8BD2-097E494E6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614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BF4E-9558-4DB6-9ACE-703E73D71B56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EE76-8328-43A1-8BD2-097E494E6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87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BF4E-9558-4DB6-9ACE-703E73D71B56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EE76-8328-43A1-8BD2-097E494E6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34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BF4E-9558-4DB6-9ACE-703E73D71B56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EE76-8328-43A1-8BD2-097E494E6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630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BF4E-9558-4DB6-9ACE-703E73D71B56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EE76-8328-43A1-8BD2-097E494E6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684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BF4E-9558-4DB6-9ACE-703E73D71B56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EE76-8328-43A1-8BD2-097E494E6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117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55000" cy="482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92200" y="2057400"/>
            <a:ext cx="38354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0" y="2057400"/>
            <a:ext cx="38354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9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076503-6D26-4AC8-8964-3DEB49FB11D8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C18554-BF99-4A9F-A67B-9FE72B122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5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82BFC0-8D32-42E9-9593-1B1499D51B85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9BE4A4-77CC-4C5C-AEE3-435D5DBFB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59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4385AD-3309-43BC-BEB6-CC693C1FD902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FEC0A2-F6BF-476E-9231-B6592B9B4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96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2C04EB-0E67-4862-AF86-3FFB425B1702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34F6AC-FFA7-4DB7-B95C-71DBAC259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84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33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FD26E9-139B-43A1-946B-2A9A123CFCAE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2BD499-CD16-4C35-A50B-831CA7DE7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32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C1281A7-F983-4B16-8FD7-3F9B877A40B1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6E0EB14-B3AE-45D5-A63E-1150FDAB5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69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4" name="Picture 2" descr="P:\AES Processes and Practices\_AES Corporate Identity&amp; Logos\Logo Artwork\BusIT Logos\AES_BUSIT21_TITLE_WHITE.png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813" y="6591300"/>
            <a:ext cx="190658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0" r:id="rId1"/>
    <p:sldLayoutId id="2147484281" r:id="rId2"/>
    <p:sldLayoutId id="2147484282" r:id="rId3"/>
    <p:sldLayoutId id="2147484283" r:id="rId4"/>
    <p:sldLayoutId id="2147484284" r:id="rId5"/>
    <p:sldLayoutId id="2147484285" r:id="rId6"/>
    <p:sldLayoutId id="2147484277" r:id="rId7"/>
    <p:sldLayoutId id="2147484286" r:id="rId8"/>
    <p:sldLayoutId id="2147484287" r:id="rId9"/>
    <p:sldLayoutId id="2147484288" r:id="rId10"/>
    <p:sldLayoutId id="2147484289" r:id="rId11"/>
    <p:sldLayoutId id="2147484290" r:id="rId12"/>
    <p:sldLayoutId id="2147484278" r:id="rId13"/>
    <p:sldLayoutId id="2147484279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150BF4E-9558-4DB6-9ACE-703E73D71B56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1D1EE76-8328-43A1-8BD2-097E494E6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2" r:id="rId1"/>
    <p:sldLayoutId id="2147484293" r:id="rId2"/>
    <p:sldLayoutId id="2147484294" r:id="rId3"/>
    <p:sldLayoutId id="2147484295" r:id="rId4"/>
    <p:sldLayoutId id="2147484296" r:id="rId5"/>
    <p:sldLayoutId id="2147484297" r:id="rId6"/>
    <p:sldLayoutId id="2147484298" r:id="rId7"/>
    <p:sldLayoutId id="2147484299" r:id="rId8"/>
    <p:sldLayoutId id="2147484300" r:id="rId9"/>
    <p:sldLayoutId id="2147484301" r:id="rId10"/>
    <p:sldLayoutId id="2147484302" r:id="rId11"/>
    <p:sldLayoutId id="214748430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9525"/>
            <a:ext cx="9144001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080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Evaluate It- Lesson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6172" y="838200"/>
            <a:ext cx="6467856" cy="4312920"/>
          </a:xfrm>
          <a:prstGeom prst="rect">
            <a:avLst/>
          </a:prstGeom>
        </p:spPr>
      </p:pic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55000" cy="482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>Evaluate It- Lesson 1</a:t>
            </a:r>
          </a:p>
        </p:txBody>
      </p:sp>
      <p:sp>
        <p:nvSpPr>
          <p:cNvPr id="2" name="Rectangle 1"/>
          <p:cNvSpPr/>
          <p:nvPr/>
        </p:nvSpPr>
        <p:spPr>
          <a:xfrm>
            <a:off x="2057400" y="4953000"/>
            <a:ext cx="5105400" cy="1676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47900" y="5295900"/>
            <a:ext cx="4724400" cy="1409700"/>
          </a:xfrm>
        </p:spPr>
        <p:txBody>
          <a:bodyPr>
            <a:normAutofit/>
          </a:bodyPr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</a:rPr>
              <a:t>Summary: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Identify factors to consider when reviewing Web-based information</a:t>
            </a:r>
          </a:p>
        </p:txBody>
      </p:sp>
    </p:spTree>
    <p:extLst>
      <p:ext uri="{BB962C8B-B14F-4D97-AF65-F5344CB8AC3E}">
        <p14:creationId xmlns:p14="http://schemas.microsoft.com/office/powerpoint/2010/main" val="83654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6172" y="838200"/>
            <a:ext cx="6467856" cy="4312920"/>
          </a:xfrm>
          <a:prstGeom prst="rect">
            <a:avLst/>
          </a:prstGeom>
        </p:spPr>
      </p:pic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55000" cy="482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>Evaluate It- Lesson 1</a:t>
            </a:r>
          </a:p>
        </p:txBody>
      </p:sp>
      <p:sp>
        <p:nvSpPr>
          <p:cNvPr id="2" name="Rectangle 1"/>
          <p:cNvSpPr/>
          <p:nvPr/>
        </p:nvSpPr>
        <p:spPr>
          <a:xfrm>
            <a:off x="2057400" y="4953000"/>
            <a:ext cx="5105400" cy="1676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47900" y="5295900"/>
            <a:ext cx="4724400" cy="1409700"/>
          </a:xfrm>
        </p:spPr>
        <p:txBody>
          <a:bodyPr>
            <a:normAutofit/>
          </a:bodyPr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</a:rPr>
              <a:t>Objective:</a:t>
            </a:r>
          </a:p>
          <a:p>
            <a:r>
              <a:rPr lang="en-US" sz="1800" dirty="0">
                <a:solidFill>
                  <a:schemeClr val="bg1"/>
                </a:solidFill>
              </a:rPr>
              <a:t>Identify factors to consider when reviewing Web-based information</a:t>
            </a:r>
          </a:p>
        </p:txBody>
      </p:sp>
    </p:spTree>
    <p:extLst>
      <p:ext uri="{BB962C8B-B14F-4D97-AF65-F5344CB8AC3E}">
        <p14:creationId xmlns:p14="http://schemas.microsoft.com/office/powerpoint/2010/main" val="422177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4074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457200" y="152400"/>
            <a:ext cx="8255000" cy="482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Discussion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3939" y="1274203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Why is it important to verify the content that you find on the web?</a:t>
            </a:r>
            <a:endParaRPr lang="en-US" i="1" dirty="0">
              <a:solidFill>
                <a:schemeClr val="accent1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925" y="2438400"/>
            <a:ext cx="411480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5900" y="3581400"/>
            <a:ext cx="42799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Anyone </a:t>
            </a:r>
            <a:r>
              <a:rPr lang="en-US" dirty="0">
                <a:latin typeface="+mn-lt"/>
              </a:rPr>
              <a:t>can post content to a Web site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Avoid </a:t>
            </a:r>
            <a:r>
              <a:rPr lang="en-US" dirty="0">
                <a:latin typeface="+mn-lt"/>
              </a:rPr>
              <a:t>false and outdated </a:t>
            </a:r>
            <a:r>
              <a:rPr lang="en-US" dirty="0" smtClean="0">
                <a:latin typeface="+mn-lt"/>
              </a:rPr>
              <a:t>information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Use </a:t>
            </a:r>
            <a:r>
              <a:rPr lang="en-US" dirty="0">
                <a:latin typeface="+mn-lt"/>
              </a:rPr>
              <a:t>content from a reputable </a:t>
            </a:r>
            <a:r>
              <a:rPr lang="en-US" dirty="0" smtClean="0">
                <a:latin typeface="+mn-lt"/>
              </a:rPr>
              <a:t>source</a:t>
            </a:r>
            <a:endParaRPr lang="en-US" dirty="0"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Make </a:t>
            </a:r>
            <a:r>
              <a:rPr lang="en-US" dirty="0">
                <a:latin typeface="+mn-lt"/>
              </a:rPr>
              <a:t>sure the content is current</a:t>
            </a:r>
          </a:p>
        </p:txBody>
      </p:sp>
    </p:spTree>
    <p:extLst>
      <p:ext uri="{BB962C8B-B14F-4D97-AF65-F5344CB8AC3E}">
        <p14:creationId xmlns:p14="http://schemas.microsoft.com/office/powerpoint/2010/main" val="323354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457200" y="152400"/>
            <a:ext cx="8255000" cy="482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Reviewing Web Sites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6775" y="1066799"/>
            <a:ext cx="76962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  <a:cs typeface="Arial" pitchFamily="34" charset="0"/>
              </a:rPr>
              <a:t>A good Web site has information you can trust.  </a:t>
            </a:r>
            <a:endParaRPr lang="en-US" dirty="0" smtClean="0">
              <a:latin typeface="+mn-lt"/>
              <a:cs typeface="Arial" pitchFamily="34" charset="0"/>
            </a:endParaRPr>
          </a:p>
          <a:p>
            <a:pPr algn="l"/>
            <a:r>
              <a:rPr lang="en-US" b="1" dirty="0" smtClean="0">
                <a:latin typeface="+mn-lt"/>
                <a:cs typeface="Arial" pitchFamily="34" charset="0"/>
              </a:rPr>
              <a:t>Consider </a:t>
            </a:r>
            <a:r>
              <a:rPr lang="en-US" b="1" dirty="0">
                <a:latin typeface="+mn-lt"/>
                <a:cs typeface="Arial" pitchFamily="34" charset="0"/>
              </a:rPr>
              <a:t>the site's relevance, accuracy, authority, comprehensiveness, and bias</a:t>
            </a:r>
            <a:r>
              <a:rPr lang="en-US" dirty="0">
                <a:latin typeface="+mn-lt"/>
                <a:cs typeface="Arial" pitchFamily="34" charset="0"/>
              </a:rPr>
              <a:t> to decide if the site is a reliable source of information.</a:t>
            </a:r>
          </a:p>
        </p:txBody>
      </p:sp>
      <p:pic>
        <p:nvPicPr>
          <p:cNvPr id="1026" name="Picture 2" descr="V:\BNIT Curriculum\BI\wr Eval It\Source Files from Contractor\3. Evaluate It\3. Evaluate It\Lesson 1\~Media\image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3525" y="2495550"/>
            <a:ext cx="6477028" cy="589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28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400049" y="965200"/>
            <a:ext cx="3276600" cy="482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/>
                </a:solidFill>
              </a:rPr>
              <a:t>Relevance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049" y="2468195"/>
            <a:ext cx="3895725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latin typeface="+mn-lt"/>
                <a:cs typeface="Arial" pitchFamily="34" charset="0"/>
              </a:rPr>
              <a:t>Considerations: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Clarity of information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Pictures, charts, sounds, video?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Useful new information</a:t>
            </a:r>
          </a:p>
        </p:txBody>
      </p:sp>
      <p:pic>
        <p:nvPicPr>
          <p:cNvPr id="1026" name="Picture 2" descr="V:\BNIT Curriculum\BI\wr Eval It\Source Files from Contractor\3. Evaluate It\3. Evaluate It\Lesson 1\~Media\image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457200"/>
            <a:ext cx="4448189" cy="40491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1476375" y="5772834"/>
            <a:ext cx="6157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A Web site is relevant when it contains the information you need in a format that you can use.</a:t>
            </a:r>
          </a:p>
        </p:txBody>
      </p:sp>
    </p:spTree>
    <p:extLst>
      <p:ext uri="{BB962C8B-B14F-4D97-AF65-F5344CB8AC3E}">
        <p14:creationId xmlns:p14="http://schemas.microsoft.com/office/powerpoint/2010/main" val="9117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400049" y="965200"/>
            <a:ext cx="3276600" cy="482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/>
                </a:solidFill>
              </a:rPr>
              <a:t>Accuracy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049" y="2468195"/>
            <a:ext cx="3895725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latin typeface="+mn-lt"/>
                <a:cs typeface="Arial" pitchFamily="34" charset="0"/>
              </a:rPr>
              <a:t>Considerations: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Reliable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Verifiable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Current</a:t>
            </a:r>
          </a:p>
        </p:txBody>
      </p:sp>
      <p:pic>
        <p:nvPicPr>
          <p:cNvPr id="1026" name="Picture 2" descr="V:\BNIT Curriculum\BI\wr Eval It\Source Files from Contractor\3. Evaluate It\3. Evaluate It\Lesson 1\~Media\image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457200"/>
            <a:ext cx="4448189" cy="40491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790574" y="5772834"/>
            <a:ext cx="7667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When you check a site for Accuracy, consider the source of the information.</a:t>
            </a:r>
          </a:p>
        </p:txBody>
      </p:sp>
    </p:spTree>
    <p:extLst>
      <p:ext uri="{BB962C8B-B14F-4D97-AF65-F5344CB8AC3E}">
        <p14:creationId xmlns:p14="http://schemas.microsoft.com/office/powerpoint/2010/main" val="169500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400049" y="965200"/>
            <a:ext cx="3276600" cy="482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/>
                </a:solidFill>
              </a:rPr>
              <a:t>Authority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049" y="2468195"/>
            <a:ext cx="38957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latin typeface="+mn-lt"/>
                <a:cs typeface="Arial" pitchFamily="34" charset="0"/>
              </a:rPr>
              <a:t>Considerations: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Contact information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Domain name </a:t>
            </a:r>
            <a:r>
              <a:rPr lang="en-US" i="1" dirty="0" smtClean="0">
                <a:latin typeface="+mn-lt"/>
                <a:cs typeface="Arial" pitchFamily="34" charset="0"/>
              </a:rPr>
              <a:t>(.</a:t>
            </a:r>
            <a:r>
              <a:rPr lang="en-US" i="1" dirty="0" err="1" smtClean="0">
                <a:latin typeface="+mn-lt"/>
                <a:cs typeface="Arial" pitchFamily="34" charset="0"/>
              </a:rPr>
              <a:t>edu</a:t>
            </a:r>
            <a:r>
              <a:rPr lang="en-US" i="1" dirty="0" smtClean="0">
                <a:latin typeface="+mn-lt"/>
                <a:cs typeface="Arial" pitchFamily="34" charset="0"/>
              </a:rPr>
              <a:t>, .org, and .</a:t>
            </a:r>
            <a:r>
              <a:rPr lang="en-US" i="1" dirty="0" err="1" smtClean="0">
                <a:latin typeface="+mn-lt"/>
                <a:cs typeface="Arial" pitchFamily="34" charset="0"/>
              </a:rPr>
              <a:t>gov</a:t>
            </a:r>
            <a:r>
              <a:rPr lang="en-US" i="1" dirty="0" smtClean="0">
                <a:latin typeface="+mn-lt"/>
                <a:cs typeface="Arial" pitchFamily="34" charset="0"/>
              </a:rPr>
              <a:t> domains carry the authority of the institution that they represent)</a:t>
            </a:r>
          </a:p>
        </p:txBody>
      </p:sp>
      <p:pic>
        <p:nvPicPr>
          <p:cNvPr id="1026" name="Picture 2" descr="V:\BNIT Curriculum\BI\wr Eval It\Source Files from Contractor\3. Evaluate It\3. Evaluate It\Lesson 1\~Media\image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457200"/>
            <a:ext cx="4448189" cy="40491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790574" y="5486400"/>
            <a:ext cx="7667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Anyone can make a Web site and claim to be an expert on a subject. Look for evidence that the individual author, organization or agency is recognized as knowledgeable and qualified. </a:t>
            </a:r>
          </a:p>
        </p:txBody>
      </p:sp>
    </p:spTree>
    <p:extLst>
      <p:ext uri="{BB962C8B-B14F-4D97-AF65-F5344CB8AC3E}">
        <p14:creationId xmlns:p14="http://schemas.microsoft.com/office/powerpoint/2010/main" val="74521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400048" y="965200"/>
            <a:ext cx="3790951" cy="482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/>
                </a:solidFill>
              </a:rPr>
              <a:t>Comprehensiveness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049" y="2468195"/>
            <a:ext cx="3895725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latin typeface="+mn-lt"/>
                <a:cs typeface="Arial" pitchFamily="34" charset="0"/>
              </a:rPr>
              <a:t>Considerations: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Purpose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Scope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Links</a:t>
            </a:r>
          </a:p>
        </p:txBody>
      </p:sp>
      <p:pic>
        <p:nvPicPr>
          <p:cNvPr id="1026" name="Picture 2" descr="V:\BNIT Curriculum\BI\wr Eval It\Source Files from Contractor\3. Evaluate It\3. Evaluate It\Lesson 1\~Media\image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457200"/>
            <a:ext cx="4448189" cy="40491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609600" y="5879068"/>
            <a:ext cx="797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When you evaluate a site, check to see how completely it covers its intended topic.</a:t>
            </a:r>
          </a:p>
        </p:txBody>
      </p:sp>
    </p:spTree>
    <p:extLst>
      <p:ext uri="{BB962C8B-B14F-4D97-AF65-F5344CB8AC3E}">
        <p14:creationId xmlns:p14="http://schemas.microsoft.com/office/powerpoint/2010/main" val="170585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400048" y="965200"/>
            <a:ext cx="3790951" cy="482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/>
                </a:solidFill>
              </a:rPr>
              <a:t>Bias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049" y="2468195"/>
            <a:ext cx="3895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latin typeface="+mn-lt"/>
                <a:cs typeface="Arial" pitchFamily="34" charset="0"/>
              </a:rPr>
              <a:t>Considerations: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Objectivity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Representation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Editorial opinions identified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Advertisements</a:t>
            </a:r>
          </a:p>
        </p:txBody>
      </p:sp>
      <p:pic>
        <p:nvPicPr>
          <p:cNvPr id="1026" name="Picture 2" descr="V:\BNIT Curriculum\BI\wr Eval It\Source Files from Contractor\3. Evaluate It\3. Evaluate It\Lesson 1\~Media\image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457200"/>
            <a:ext cx="4448189" cy="40491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609600" y="5334000"/>
            <a:ext cx="7972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Bias is presenting information to promote a specific point of view without including alternate views.  On a Web site, distorted data, missing or incomplete information, emotional or inflammatory arguments, and personal attacks are examples of bias. </a:t>
            </a:r>
          </a:p>
        </p:txBody>
      </p:sp>
    </p:spTree>
    <p:extLst>
      <p:ext uri="{BB962C8B-B14F-4D97-AF65-F5344CB8AC3E}">
        <p14:creationId xmlns:p14="http://schemas.microsoft.com/office/powerpoint/2010/main" val="42691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S_PUBLISH" val="No"/>
  <p:tag name="ARTICULATE_TEMPLATE" val="Corporate Communications"/>
  <p:tag name="PRESENTER_PREVIEW_MODE" val="0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Concours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3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4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HC21 Presentation</Template>
  <TotalTime>2791</TotalTime>
  <Words>325</Words>
  <Application>Microsoft Office PowerPoint</Application>
  <PresentationFormat>On-screen Show (4:3)</PresentationFormat>
  <Paragraphs>57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2_Concourse</vt:lpstr>
      <vt:lpstr>Custom Design</vt:lpstr>
      <vt:lpstr>Evaluate It- Lesson 1</vt:lpstr>
      <vt:lpstr>Evaluate It- Lesson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Evaluate It- Lesson 1</vt:lpstr>
    </vt:vector>
  </TitlesOfParts>
  <Company>AES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AES</dc:creator>
  <cp:lastModifiedBy>Unistar</cp:lastModifiedBy>
  <cp:revision>184</cp:revision>
  <dcterms:created xsi:type="dcterms:W3CDTF">2005-12-01T20:19:08Z</dcterms:created>
  <dcterms:modified xsi:type="dcterms:W3CDTF">2015-08-03T20:40:26Z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MarketingLessonPlan</vt:lpwstr>
  </property>
  <property fmtid="{D5CDD505-2E9C-101B-9397-08002B2CF9AE}" pid="4" name="ArticulateGUID">
    <vt:lpwstr>6328D373-B76C-4D77-913F-C255E6FD7E14</vt:lpwstr>
  </property>
  <property fmtid="{D5CDD505-2E9C-101B-9397-08002B2CF9AE}" pid="5" name="ArticulateProjectFull">
    <vt:lpwstr>V:\BNIT Curriculum\BI\BC MK Principles of Marketing\Principles of Marketing.ppta</vt:lpwstr>
  </property>
</Properties>
</file>