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61" r:id="rId5"/>
    <p:sldId id="274" r:id="rId6"/>
    <p:sldId id="275" r:id="rId7"/>
    <p:sldId id="276" r:id="rId8"/>
    <p:sldId id="260" r:id="rId9"/>
    <p:sldId id="257" r:id="rId10"/>
    <p:sldId id="262" r:id="rId11"/>
    <p:sldId id="272" r:id="rId12"/>
    <p:sldId id="263" r:id="rId13"/>
    <p:sldId id="264" r:id="rId14"/>
    <p:sldId id="266" r:id="rId15"/>
    <p:sldId id="265" r:id="rId16"/>
    <p:sldId id="267" r:id="rId17"/>
    <p:sldId id="273" r:id="rId18"/>
    <p:sldId id="268" r:id="rId19"/>
    <p:sldId id="271" r:id="rId20"/>
    <p:sldId id="269" r:id="rId21"/>
    <p:sldId id="270" r:id="rId22"/>
    <p:sldId id="277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7" d="100"/>
          <a:sy n="87" d="100"/>
        </p:scale>
        <p:origin x="-146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graziano@sememphis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am-tn.org/wp-content/uploads/2014/12/2015_Tested-Teachers-without-Prior-Data.pdf" TargetMode="External"/><Relationship Id="rId2" Type="http://schemas.openxmlformats.org/officeDocument/2006/relationships/hyperlink" Target="http://team-tn.org/evaluation/proposed-legisl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am-tn.org/wp-content/uploads/2014/12/2015_Non-Tested-Teachers.pdf" TargetMode="External"/><Relationship Id="rId4" Type="http://schemas.openxmlformats.org/officeDocument/2006/relationships/hyperlink" Target="http://team-tn.org/wp-content/uploads/2014/12/2015_Tested-Teachers-with-Prior-Dat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0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out criteria for 1, 3, and 5</a:t>
            </a:r>
          </a:p>
          <a:p>
            <a:pPr lvl="1"/>
            <a:r>
              <a:rPr lang="en-US" dirty="0" smtClean="0"/>
              <a:t>You can also receive a 2 or a 4</a:t>
            </a:r>
          </a:p>
          <a:p>
            <a:pPr lvl="1"/>
            <a:endParaRPr lang="en-US" dirty="0"/>
          </a:p>
          <a:p>
            <a:r>
              <a:rPr lang="en-US" dirty="0" smtClean="0"/>
              <a:t>3 is “at expectations”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Standards and Objectives</a:t>
            </a:r>
          </a:p>
          <a:p>
            <a:r>
              <a:rPr lang="en-US" dirty="0" smtClean="0"/>
              <a:t>Motivating Students</a:t>
            </a:r>
          </a:p>
          <a:p>
            <a:r>
              <a:rPr lang="en-US" dirty="0" smtClean="0"/>
              <a:t>Presenting Instructional Content</a:t>
            </a:r>
          </a:p>
          <a:p>
            <a:r>
              <a:rPr lang="en-US" dirty="0" smtClean="0"/>
              <a:t>Lesson Structure and Pacing</a:t>
            </a:r>
          </a:p>
          <a:p>
            <a:r>
              <a:rPr lang="en-US" dirty="0" smtClean="0"/>
              <a:t>Activities and Materials</a:t>
            </a:r>
          </a:p>
          <a:p>
            <a:r>
              <a:rPr lang="en-US" dirty="0" smtClean="0"/>
              <a:t>Questioning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Grouping students</a:t>
            </a:r>
          </a:p>
          <a:p>
            <a:r>
              <a:rPr lang="en-US" dirty="0" smtClean="0"/>
              <a:t>Teacher Content Knowledge</a:t>
            </a:r>
          </a:p>
          <a:p>
            <a:r>
              <a:rPr lang="en-US" dirty="0" smtClean="0"/>
              <a:t>Teacher Knowledge of Students</a:t>
            </a:r>
          </a:p>
          <a:p>
            <a:r>
              <a:rPr lang="en-US" dirty="0" smtClean="0"/>
              <a:t>Thinking</a:t>
            </a:r>
          </a:p>
          <a:p>
            <a:r>
              <a:rPr lang="en-US" dirty="0" smtClean="0"/>
              <a:t>Problem Solving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6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Partner up with another teacher. (New teachers- choose some one who is not a fellow new teacher!)</a:t>
            </a:r>
          </a:p>
          <a:p>
            <a:r>
              <a:rPr lang="en-US" dirty="0" smtClean="0"/>
              <a:t>2. Choose any performance indicator.</a:t>
            </a:r>
          </a:p>
          <a:p>
            <a:r>
              <a:rPr lang="en-US" dirty="0" smtClean="0"/>
              <a:t>3. Annotate your copy of the rubric to show where you see differences.</a:t>
            </a:r>
          </a:p>
          <a:p>
            <a:r>
              <a:rPr lang="en-US" dirty="0" smtClean="0"/>
              <a:t>4. After 5 minutes, we will share our findings.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 between a 1, 3, and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0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3: Teacher led classroom</a:t>
            </a:r>
          </a:p>
          <a:p>
            <a:r>
              <a:rPr lang="en-US" dirty="0" smtClean="0"/>
              <a:t>5: Student led classroom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Difference between a 3 + 5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2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960" b="-1596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performance indicators are connect to each other. </a:t>
            </a:r>
          </a:p>
          <a:p>
            <a:endParaRPr lang="en-US" dirty="0"/>
          </a:p>
          <a:p>
            <a:r>
              <a:rPr lang="en-US" dirty="0" smtClean="0"/>
              <a:t>For example, what activities and materials you use will affect your lesson structure and pacing.</a:t>
            </a:r>
          </a:p>
          <a:p>
            <a:endParaRPr lang="en-US" dirty="0"/>
          </a:p>
          <a:p>
            <a:r>
              <a:rPr lang="en-US" dirty="0" smtClean="0"/>
              <a:t>Where else do you see connections in this rubric?</a:t>
            </a:r>
          </a:p>
          <a:p>
            <a:r>
              <a:rPr lang="en-US" dirty="0" smtClean="0"/>
              <a:t>Consider: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130433"/>
            <a:ext cx="8153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5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899" b="48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Instructional Plans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Student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5864" b="-95864"/>
          <a:stretch>
            <a:fillRect/>
          </a:stretch>
        </p:blipFill>
        <p:spPr>
          <a:xfrm>
            <a:off x="354367" y="355847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7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  <a:p>
            <a:r>
              <a:rPr lang="en-US" dirty="0"/>
              <a:t>Managing Student Behavior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Respectful Culture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8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announced</a:t>
            </a:r>
          </a:p>
          <a:p>
            <a:r>
              <a:rPr lang="en-US" dirty="0" smtClean="0"/>
              <a:t>Two unannounced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2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1" b="84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4043" r="-8404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feel free to come talk to me or email me at </a:t>
            </a:r>
            <a:r>
              <a:rPr lang="en-US" dirty="0" smtClean="0">
                <a:hlinkClick r:id="rId2"/>
              </a:rPr>
              <a:t>ggraziano@sememphis.org</a:t>
            </a:r>
            <a:r>
              <a:rPr lang="en-US" dirty="0" smtClean="0"/>
              <a:t> if you have any questions or concerns!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+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3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Saturday, 9/12</a:t>
            </a:r>
          </a:p>
          <a:p>
            <a:r>
              <a:rPr lang="en-US" dirty="0" smtClean="0"/>
              <a:t>9-12</a:t>
            </a:r>
          </a:p>
          <a:p>
            <a:r>
              <a:rPr lang="en-US" dirty="0" smtClean="0"/>
              <a:t>Optional</a:t>
            </a:r>
          </a:p>
          <a:p>
            <a:endParaRPr lang="en-US" dirty="0"/>
          </a:p>
          <a:p>
            <a:r>
              <a:rPr lang="en-US" dirty="0" smtClean="0"/>
              <a:t>Dig more into the rubric</a:t>
            </a:r>
          </a:p>
          <a:p>
            <a:r>
              <a:rPr lang="en-US" dirty="0" smtClean="0"/>
              <a:t>Watch sample lesson videos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5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158" r="-615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2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http://team-tn.org/evaluation/proposed-legislation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http://team-tn.org/wp-content/uploads/2014/12/2015_Tested-Teachers-without-Prior-</a:t>
            </a:r>
            <a:r>
              <a:rPr lang="en-US" dirty="0" smtClean="0">
                <a:hlinkClick r:id="rId3"/>
              </a:rPr>
              <a:t>Data.pdf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http://team-tn.org/wp-content/uploads/2014/12/2015_Tested-Teachers-with-Prior-</a:t>
            </a:r>
            <a:r>
              <a:rPr lang="en-US" dirty="0" smtClean="0">
                <a:hlinkClick r:id="rId4"/>
              </a:rPr>
              <a:t>Data.pdf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http://team-tn.org/wp-content/uploads/2014/12/2015_Non-Tested-</a:t>
            </a:r>
            <a:r>
              <a:rPr lang="en-US" dirty="0" smtClean="0">
                <a:hlinkClick r:id="rId5"/>
              </a:rPr>
              <a:t>Teachers.pdf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HOw</a:t>
            </a:r>
            <a:r>
              <a:rPr lang="en-US" dirty="0" smtClean="0"/>
              <a:t> much will my data + observations count?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9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869" r="-65869"/>
          <a:stretch>
            <a:fillRect/>
          </a:stretch>
        </p:blipFill>
        <p:spPr>
          <a:xfrm>
            <a:off x="-2097154" y="1719071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TEacher</a:t>
            </a:r>
            <a:r>
              <a:rPr lang="en-US" dirty="0" smtClean="0"/>
              <a:t> With Prior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4" y="1904999"/>
            <a:ext cx="4737775" cy="42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115" r="-63115"/>
          <a:stretch>
            <a:fillRect/>
          </a:stretch>
        </p:blipFill>
        <p:spPr>
          <a:xfrm>
            <a:off x="-2174597" y="1610644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without prior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62" y="2021334"/>
            <a:ext cx="4680446" cy="37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6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225" r="-59225"/>
          <a:stretch>
            <a:fillRect/>
          </a:stretch>
        </p:blipFill>
        <p:spPr>
          <a:xfrm>
            <a:off x="-2173470" y="1619189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Non-tested teacher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485" y="2073039"/>
            <a:ext cx="4449875" cy="33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5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155" r="-4215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lesson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102" r="-17102"/>
          <a:stretch>
            <a:fillRect/>
          </a:stretch>
        </p:blipFill>
        <p:spPr>
          <a:xfrm>
            <a:off x="1031515" y="1805621"/>
            <a:ext cx="7533604" cy="39491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9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37</TotalTime>
  <Words>297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Theme</vt:lpstr>
      <vt:lpstr>TEAM Training</vt:lpstr>
      <vt:lpstr>Number of observations</vt:lpstr>
      <vt:lpstr>Observation process</vt:lpstr>
      <vt:lpstr>HOw much will my data + observations count?</vt:lpstr>
      <vt:lpstr>TEacher With Prior Data</vt:lpstr>
      <vt:lpstr>Teacher without prior data</vt:lpstr>
      <vt:lpstr>Non-tested teacher</vt:lpstr>
      <vt:lpstr>Effective lesson summary</vt:lpstr>
      <vt:lpstr>domains</vt:lpstr>
      <vt:lpstr>The rubric</vt:lpstr>
      <vt:lpstr>Instruction indicators</vt:lpstr>
      <vt:lpstr>The difference between a 1, 3, and 5</vt:lpstr>
      <vt:lpstr>Biggest Difference between a 3 + 5</vt:lpstr>
      <vt:lpstr>Holistic rubric</vt:lpstr>
      <vt:lpstr>connections</vt:lpstr>
      <vt:lpstr>Example connection</vt:lpstr>
      <vt:lpstr>Planning indicators</vt:lpstr>
      <vt:lpstr>Planning domain</vt:lpstr>
      <vt:lpstr>Environment Indicators</vt:lpstr>
      <vt:lpstr>environment</vt:lpstr>
      <vt:lpstr>professionalism</vt:lpstr>
      <vt:lpstr>Questions + concerns</vt:lpstr>
      <vt:lpstr>Additional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Training</dc:title>
  <dc:creator>Gabriella Graziano</dc:creator>
  <cp:lastModifiedBy>Unistar</cp:lastModifiedBy>
  <cp:revision>7</cp:revision>
  <dcterms:created xsi:type="dcterms:W3CDTF">2015-09-01T15:40:55Z</dcterms:created>
  <dcterms:modified xsi:type="dcterms:W3CDTF">2015-09-03T12:41:28Z</dcterms:modified>
</cp:coreProperties>
</file>