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59" r:id="rId4"/>
    <p:sldId id="260" r:id="rId5"/>
    <p:sldId id="261" r:id="rId6"/>
    <p:sldId id="309" r:id="rId7"/>
    <p:sldId id="310" r:id="rId8"/>
    <p:sldId id="343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06" r:id="rId36"/>
    <p:sldId id="338" r:id="rId37"/>
    <p:sldId id="339" r:id="rId38"/>
    <p:sldId id="340" r:id="rId39"/>
    <p:sldId id="341" r:id="rId40"/>
    <p:sldId id="342" r:id="rId41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87AE211D-6E24-4BE3-9EA3-C3FA68CA1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6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E769CA5-D63D-4B15-A7F0-3AC08D9A3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898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119DF-9374-4BD4-8C76-672967E7C68C}" type="slidenum">
              <a:rPr lang="en-US"/>
              <a:pPr/>
              <a:t>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19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76D3E-3B76-431E-B11B-67FB4BB986B5}" type="slidenum">
              <a:rPr lang="en-US"/>
              <a:pPr/>
              <a:t>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29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9211F-A8B8-4263-9F1E-5221E56561D8}" type="slidenum">
              <a:rPr lang="en-US"/>
              <a:pPr/>
              <a:t>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30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31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32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33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34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6E7C-B662-4CE5-B08F-A1245820344D}" type="slidenum">
              <a:rPr lang="en-US"/>
              <a:pPr/>
              <a:t>35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6E7C-B662-4CE5-B08F-A1245820344D}" type="slidenum">
              <a:rPr lang="en-US"/>
              <a:pPr/>
              <a:t>36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6E7C-B662-4CE5-B08F-A1245820344D}" type="slidenum">
              <a:rPr lang="en-US"/>
              <a:pPr/>
              <a:t>37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6E7C-B662-4CE5-B08F-A1245820344D}" type="slidenum">
              <a:rPr lang="en-US"/>
              <a:pPr/>
              <a:t>38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6E7C-B662-4CE5-B08F-A1245820344D}" type="slidenum">
              <a:rPr lang="en-US"/>
              <a:pPr/>
              <a:t>39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B2B27-B589-488D-A9C7-87FCCC596E55}" type="slidenum">
              <a:rPr lang="en-US"/>
              <a:pPr/>
              <a:t>4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6E7C-B662-4CE5-B08F-A1245820344D}" type="slidenum">
              <a:rPr lang="en-US"/>
              <a:pPr/>
              <a:t>40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595AB-2DE6-4D56-AFFA-14EC5BDF95A7}" type="slidenum">
              <a:rPr lang="en-US"/>
              <a:pPr/>
              <a:t>9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261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ED6AF-489F-4839-B6E0-3AE85CCC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27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8A72F-E0B0-4068-9B05-9E080187F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99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6E1C-43B2-4A78-B524-9FBF0A5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61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6BD66-4507-4112-87C1-C64E9447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20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4A26-EBB8-4313-887B-B708F70A9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29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AFE52-BC4A-4EEF-BF3C-7BEC6E2C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44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C4EA-448F-411A-9E37-9BFDB36CC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3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1879-FF4F-45E3-8ECA-D12F04D60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6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029D-FB12-4891-BB69-6D6C6D156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02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2C4A-2625-4186-A2CF-C5DBA3F8E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56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6FCF-8835-46B2-B9D3-204AC00E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90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AF9FE-DC4C-4354-A284-C375E736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13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69D3D5E-2A66-474A-B81A-AA47157E9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990723"/>
            <a:ext cx="9144000" cy="1143000"/>
          </a:xfrm>
        </p:spPr>
        <p:txBody>
          <a:bodyPr/>
          <a:lstStyle/>
          <a:p>
            <a:r>
              <a:rPr lang="en-US" sz="3200" dirty="0"/>
              <a:t>Microsoft Office 2010 </a:t>
            </a:r>
            <a:r>
              <a:rPr lang="en-US" sz="3200" dirty="0" smtClean="0"/>
              <a:t>-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Illustrated Fundamentals</a:t>
            </a:r>
            <a:endParaRPr lang="en-US" sz="3000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2760786"/>
            <a:ext cx="9144000" cy="3868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B: 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Understanding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File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Understanding </a:t>
            </a:r>
            <a:r>
              <a:rPr lang="en-US" sz="3400" dirty="0"/>
              <a:t>Folders and </a:t>
            </a:r>
            <a:r>
              <a:rPr lang="en-US" sz="3400" dirty="0" smtClean="0"/>
              <a:t>Files (cont.)</a:t>
            </a:r>
            <a:endParaRPr lang="en-US" sz="3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023" y="2302852"/>
            <a:ext cx="5648325" cy="25336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0605" y="1917523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Windows Explorer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9" y="153377"/>
            <a:ext cx="7308484" cy="755650"/>
          </a:xfrm>
        </p:spPr>
        <p:txBody>
          <a:bodyPr/>
          <a:lstStyle/>
          <a:p>
            <a:r>
              <a:rPr lang="en-US" sz="3400" dirty="0" smtClean="0"/>
              <a:t>Plan your file organization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06769"/>
            <a:ext cx="7673975" cy="4771781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First, identify the types of files you wish to work with, such as images, music, reports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Think of a folder organization that will help you find them later, such as use subfolders in the My Pictures folder to separate and group photos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In the My Documents folder you might group personal files in one subfolder and business files in another subfolder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Folder structures can be reevaluated and changes made if desired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85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Creating and Saving a File</a:t>
            </a:r>
            <a:endParaRPr lang="en-US" sz="34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16" y="1371600"/>
            <a:ext cx="7842738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When you create a new file it exists in your computer’s </a:t>
            </a:r>
            <a:r>
              <a:rPr lang="en-US" sz="2400" dirty="0">
                <a:solidFill>
                  <a:srgbClr val="3399FF"/>
                </a:solidFill>
                <a:effectLst/>
              </a:rPr>
              <a:t>RAM (Random access memory) </a:t>
            </a:r>
            <a:r>
              <a:rPr lang="en-US" sz="2400" dirty="0" smtClean="0">
                <a:effectLst/>
              </a:rPr>
              <a:t>which is temporary storage</a:t>
            </a:r>
          </a:p>
          <a:p>
            <a:pPr lvl="1">
              <a:spcBef>
                <a:spcPct val="35000"/>
              </a:spcBef>
            </a:pPr>
            <a:r>
              <a:rPr lang="en-US" sz="2000" dirty="0" smtClean="0">
                <a:effectLst/>
              </a:rPr>
              <a:t>RAM only contains information when your computer is on</a:t>
            </a:r>
          </a:p>
          <a:p>
            <a:pPr lvl="1">
              <a:spcBef>
                <a:spcPct val="35000"/>
              </a:spcBef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urning off your computer automatically clears the contents of RAM so files need to be saved if wanting to keep them</a:t>
            </a:r>
          </a:p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One important storage device is your computer’s hard disk </a:t>
            </a:r>
          </a:p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Another popular storing option is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USB flash drive</a:t>
            </a:r>
            <a:r>
              <a:rPr lang="en-US" sz="2400" dirty="0" smtClean="0">
                <a:effectLst/>
              </a:rPr>
              <a:t>, which is universal, small and portable</a:t>
            </a:r>
          </a:p>
        </p:txBody>
      </p:sp>
    </p:spTree>
    <p:extLst>
      <p:ext uri="{BB962C8B-B14F-4D97-AF65-F5344CB8AC3E}">
        <p14:creationId xmlns:p14="http://schemas.microsoft.com/office/powerpoint/2010/main" xmlns="" val="8754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Creating and Saving a File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979" y="1684460"/>
            <a:ext cx="4476750" cy="21526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2500" y="4103077"/>
            <a:ext cx="5038725" cy="21336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9676" y="1310281"/>
            <a:ext cx="27773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Saving a document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6727" y="373109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Save As dialog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9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Using Windows 7 libraries</a:t>
            </a:r>
            <a:endParaRPr lang="en-US" sz="34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16" y="1143000"/>
            <a:ext cx="7842738" cy="5257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A library gathers files and folders from different locations on your computer and displays them in one location</a:t>
            </a:r>
          </a:p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Files stay in the same place but the file name appears in the library</a:t>
            </a:r>
          </a:p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A library is not a folder that stores files, but rather a way of viewing similar types of documents that are stored in multiple locations</a:t>
            </a:r>
          </a:p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Deleting a library does not delete the file</a:t>
            </a:r>
          </a:p>
          <a:p>
            <a:pPr>
              <a:spcBef>
                <a:spcPct val="35000"/>
              </a:spcBef>
            </a:pPr>
            <a:endParaRPr lang="en-US" sz="2400" dirty="0" smtClean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765" y="5006037"/>
            <a:ext cx="1285875" cy="12954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74949" y="6251558"/>
            <a:ext cx="165571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Exploring the Files and Folders</a:t>
            </a:r>
            <a:br>
              <a:rPr lang="en-US" sz="3400" dirty="0" smtClean="0"/>
            </a:br>
            <a:r>
              <a:rPr lang="en-US" sz="3400" dirty="0" smtClean="0"/>
              <a:t>on Your Computer</a:t>
            </a:r>
            <a:endParaRPr lang="en-US" sz="34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16" y="1565031"/>
            <a:ext cx="7631722" cy="4835768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Even if you are not saving a document, you will want to examine your computer and its existing folder and file structure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effectLst/>
              </a:rPr>
              <a:t>In a Windows Explorer window, you can navigate through your computer contents using the File list, the Address bar, and the Navigation pane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1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Exploring the Files and Folders</a:t>
            </a:r>
            <a:br>
              <a:rPr lang="en-US" sz="3400" dirty="0" smtClean="0"/>
            </a:br>
            <a:r>
              <a:rPr lang="en-US" sz="3400" dirty="0" smtClean="0"/>
              <a:t>on Your Computer (cont.)</a:t>
            </a:r>
            <a:endParaRPr lang="en-US" sz="3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571" y="1893532"/>
            <a:ext cx="2961543" cy="2779294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471" y="2365442"/>
            <a:ext cx="2466975" cy="25527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3662" y="4733476"/>
            <a:ext cx="38889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Window showing storage devices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4989" y="2078198"/>
            <a:ext cx="293215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Your User Name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5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Exploring the Files and Folders</a:t>
            </a:r>
            <a:br>
              <a:rPr lang="en-US" sz="3400" dirty="0" smtClean="0"/>
            </a:br>
            <a:r>
              <a:rPr lang="en-US" sz="3400" dirty="0" smtClean="0"/>
              <a:t>on Your Computer (cont.)</a:t>
            </a:r>
            <a:endParaRPr lang="en-US" sz="3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603" y="2608385"/>
            <a:ext cx="6261312" cy="1418492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2281" y="220709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Drive names and icons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5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75846"/>
            <a:ext cx="7273315" cy="931985"/>
          </a:xfrm>
        </p:spPr>
        <p:txBody>
          <a:bodyPr/>
          <a:lstStyle/>
          <a:p>
            <a:r>
              <a:rPr lang="en-US" sz="3400" dirty="0" smtClean="0"/>
              <a:t>Sharing Information with </a:t>
            </a:r>
            <a:br>
              <a:rPr lang="en-US" sz="3400" dirty="0" smtClean="0"/>
            </a:br>
            <a:r>
              <a:rPr lang="en-US" sz="3400" dirty="0" err="1" smtClean="0"/>
              <a:t>homegroups</a:t>
            </a:r>
            <a:r>
              <a:rPr lang="en-US" sz="3400" dirty="0" smtClean="0"/>
              <a:t> and libraries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459523"/>
            <a:ext cx="7825154" cy="4719027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Windows 7 lets you create a </a:t>
            </a:r>
            <a:r>
              <a:rPr lang="en-US" sz="2400" dirty="0" err="1" smtClean="0">
                <a:effectLst/>
              </a:rPr>
              <a:t>homegroup</a:t>
            </a:r>
            <a:r>
              <a:rPr lang="en-US" sz="2400" dirty="0" smtClean="0">
                <a:effectLst/>
              </a:rPr>
              <a:t>, a named set of computer that can share information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effectLst/>
              </a:rPr>
              <a:t>If your computer is in a </a:t>
            </a:r>
            <a:r>
              <a:rPr lang="en-US" sz="2400" dirty="0" err="1" smtClean="0">
                <a:effectLst/>
              </a:rPr>
              <a:t>homegroup</a:t>
            </a:r>
            <a:r>
              <a:rPr lang="en-US" sz="2400" dirty="0" smtClean="0">
                <a:effectLst/>
              </a:rPr>
              <a:t> you can share libraries and printer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185" y="3981366"/>
            <a:ext cx="1864702" cy="1634356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1860" y="5565758"/>
            <a:ext cx="260528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Sharing a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0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175847"/>
            <a:ext cx="7396407" cy="791308"/>
          </a:xfrm>
        </p:spPr>
        <p:txBody>
          <a:bodyPr/>
          <a:lstStyle/>
          <a:p>
            <a:r>
              <a:rPr lang="en-US" sz="3400" dirty="0" smtClean="0"/>
              <a:t>Changing File and Folder Views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529862"/>
            <a:ext cx="7825154" cy="4648688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You can change the file and folder views to see as many files and folders at a time, or details about a file or folder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Windows 7 lets you choose eight different views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Each view provides different information about the files and folders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list files and folders by different size icons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6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04D56-E87B-4175-8C20-B51835D7010E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4127" name="Rectangle 31"/>
          <p:cNvSpPr>
            <a:spLocks noGrp="1" noChangeArrowheads="1"/>
          </p:cNvSpPr>
          <p:nvPr>
            <p:ph type="title"/>
          </p:nvPr>
        </p:nvSpPr>
        <p:spPr>
          <a:xfrm>
            <a:off x="967154" y="0"/>
            <a:ext cx="7308484" cy="1090246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128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143000" y="1477108"/>
            <a:ext cx="7673975" cy="4891942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Understand folders and files</a:t>
            </a:r>
          </a:p>
          <a:p>
            <a:pPr>
              <a:spcBef>
                <a:spcPct val="35000"/>
              </a:spcBef>
            </a:pPr>
            <a:r>
              <a:rPr lang="en-US" dirty="0" smtClean="0"/>
              <a:t>Create and save a file </a:t>
            </a:r>
          </a:p>
          <a:p>
            <a:pPr>
              <a:spcBef>
                <a:spcPct val="35000"/>
              </a:spcBef>
            </a:pPr>
            <a:r>
              <a:rPr lang="en-US" dirty="0" smtClean="0"/>
              <a:t>Explore the files and folders on your computer</a:t>
            </a:r>
          </a:p>
          <a:p>
            <a:pPr>
              <a:spcBef>
                <a:spcPct val="35000"/>
              </a:spcBef>
            </a:pPr>
            <a:r>
              <a:rPr lang="en-US" dirty="0" smtClean="0"/>
              <a:t>Change file and folder views</a:t>
            </a:r>
          </a:p>
          <a:p>
            <a:pPr marL="0" indent="0">
              <a:spcBef>
                <a:spcPct val="35000"/>
              </a:spcBef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175847"/>
            <a:ext cx="7396407" cy="791308"/>
          </a:xfrm>
        </p:spPr>
        <p:txBody>
          <a:bodyPr/>
          <a:lstStyle/>
          <a:p>
            <a:r>
              <a:rPr lang="en-US" sz="3400" dirty="0" smtClean="0"/>
              <a:t>Changing File and Folder Views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582615"/>
            <a:ext cx="7825154" cy="4595935"/>
          </a:xfrm>
        </p:spPr>
        <p:txBody>
          <a:bodyPr/>
          <a:lstStyle/>
          <a:p>
            <a:r>
              <a:rPr lang="en-US" sz="2400" dirty="0">
                <a:effectLst/>
              </a:rPr>
              <a:t>You can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sort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files and folders to change the </a:t>
            </a:r>
            <a:r>
              <a:rPr lang="en-US" sz="2400" dirty="0" smtClean="0">
                <a:effectLst/>
              </a:rPr>
              <a:t>order in which the folders and files are listed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If you want to see what a file looks like, but don’t want to open it, you can see a preview of it in the Preview pane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he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Preview pane </a:t>
            </a:r>
            <a:r>
              <a:rPr lang="en-US" sz="2000" dirty="0" smtClean="0">
                <a:effectLst/>
              </a:rPr>
              <a:t>is an area on the right side of a window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effectLst/>
              </a:rPr>
              <a:t>i</a:t>
            </a:r>
            <a:r>
              <a:rPr lang="en-US" sz="2000" dirty="0" smtClean="0">
                <a:effectLst/>
              </a:rPr>
              <a:t>t is especially useful for document files so that you can see the first few paragraphs of a large document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5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175847"/>
            <a:ext cx="7396407" cy="791308"/>
          </a:xfrm>
        </p:spPr>
        <p:txBody>
          <a:bodyPr/>
          <a:lstStyle/>
          <a:p>
            <a:r>
              <a:rPr lang="en-US" sz="3400" dirty="0" smtClean="0"/>
              <a:t>Changing File and Folder Views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446" y="2019728"/>
            <a:ext cx="1628775" cy="17716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946" y="2082678"/>
            <a:ext cx="3886200" cy="22002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144" y="3893894"/>
            <a:ext cx="4819650" cy="22002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7212" y="609329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Preview of selected file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78169" y="1373397"/>
            <a:ext cx="2461846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options shortcut menu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8789" y="1835062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Viewing in large icons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175847"/>
            <a:ext cx="7396407" cy="791308"/>
          </a:xfrm>
        </p:spPr>
        <p:txBody>
          <a:bodyPr/>
          <a:lstStyle/>
          <a:p>
            <a:r>
              <a:rPr lang="en-US" sz="3400" dirty="0" smtClean="0"/>
              <a:t>Opening, Editing, and Saving</a:t>
            </a:r>
            <a:br>
              <a:rPr lang="en-US" sz="3400" dirty="0" smtClean="0"/>
            </a:br>
            <a:r>
              <a:rPr lang="en-US" sz="3400" dirty="0" smtClean="0"/>
              <a:t>Files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529862"/>
            <a:ext cx="7825154" cy="4648688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Once a file is created and saved, you can easily open and </a:t>
            </a:r>
            <a:r>
              <a:rPr lang="en-US" sz="2400" dirty="0">
                <a:solidFill>
                  <a:srgbClr val="3399FF"/>
                </a:solidFill>
                <a:effectLst/>
              </a:rPr>
              <a:t>edit</a:t>
            </a:r>
            <a:r>
              <a:rPr lang="en-US" sz="2400" dirty="0" smtClean="0">
                <a:effectLst/>
              </a:rPr>
              <a:t>,  make changes to it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Examples of editing a file could be, adding to it, deleting text, or changing a color in a drawing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After completing the edits you want, you then save the file again and the “new” file with the edits replaces the existing file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When you save a file that you have changed you use the Save command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9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Comparing Save and Save As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529862"/>
            <a:ext cx="7825154" cy="4648688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The first time you save a file, the Save As dialog box opens whether you choose Save or Save As</a:t>
            </a:r>
          </a:p>
          <a:p>
            <a:pPr lvl="1"/>
            <a:r>
              <a:rPr lang="en-US" sz="2000" dirty="0">
                <a:effectLst/>
              </a:rPr>
              <a:t>i</a:t>
            </a:r>
            <a:r>
              <a:rPr lang="en-US" sz="2000" dirty="0" smtClean="0">
                <a:effectLst/>
              </a:rPr>
              <a:t>n the Save As dialog box you choose the drive and folder where you want to save the file, and then enter its filename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If you edit a previously saved file, you can save the file using the Save command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 Save command updates the stored file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If wanting to save and name a copy of the file differently you use the Save As command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8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175847"/>
            <a:ext cx="7396407" cy="791308"/>
          </a:xfrm>
        </p:spPr>
        <p:txBody>
          <a:bodyPr/>
          <a:lstStyle/>
          <a:p>
            <a:r>
              <a:rPr lang="en-US" sz="3400" dirty="0" smtClean="0"/>
              <a:t>Opening, Editing, and Saving</a:t>
            </a:r>
            <a:br>
              <a:rPr lang="en-US" sz="3400" dirty="0" smtClean="0"/>
            </a:br>
            <a:r>
              <a:rPr lang="en-US" sz="3400" dirty="0" smtClean="0"/>
              <a:t>Files 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0477" y="1101659"/>
            <a:ext cx="3619500" cy="20383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193" y="3974178"/>
            <a:ext cx="4829175" cy="24193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254" y="3578104"/>
            <a:ext cx="1143000" cy="24098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9432" y="3064689"/>
            <a:ext cx="392376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Navigating the Open dialog box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3362" y="3647841"/>
            <a:ext cx="279423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Edited document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44860" y="3001510"/>
            <a:ext cx="1627267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Saving a revised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9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Copying Files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494692"/>
            <a:ext cx="7561385" cy="4683858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At times you may want to put a copy of a file on a different storage device to share 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Or you may want to create a copy as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backup</a:t>
            </a:r>
            <a:r>
              <a:rPr lang="en-US" sz="2400" dirty="0" smtClean="0">
                <a:effectLst/>
              </a:rPr>
              <a:t>, or replacement, in case something happens to your original file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effectLst/>
              </a:rPr>
              <a:t>Copying files and folders is easy using the Copy command and then place the copy in another location using the Paste </a:t>
            </a:r>
            <a:r>
              <a:rPr lang="en-US" sz="2400" dirty="0" smtClean="0">
                <a:effectLst/>
              </a:rPr>
              <a:t>command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effectLst/>
              </a:rPr>
              <a:t>Copying and pasting a file leaves the file in its original location</a:t>
            </a:r>
          </a:p>
          <a:p>
            <a:pPr>
              <a:spcBef>
                <a:spcPts val="2400"/>
              </a:spcBef>
            </a:pPr>
            <a:endParaRPr lang="en-US" sz="2400" dirty="0">
              <a:effectLst/>
            </a:endParaRPr>
          </a:p>
          <a:p>
            <a:pPr>
              <a:spcBef>
                <a:spcPts val="2400"/>
              </a:spcBef>
            </a:pPr>
            <a:endParaRPr lang="en-US" sz="24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5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Copying Files (cont.)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264356"/>
            <a:ext cx="7825154" cy="4914194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When you use the Copy command, Windows 7 places a duplicate copy of the file in an area of RAM called 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clipboard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effectLst/>
              </a:rPr>
              <a:t>The </a:t>
            </a:r>
            <a:r>
              <a:rPr lang="en-US" sz="2400" dirty="0" smtClean="0">
                <a:effectLst/>
              </a:rPr>
              <a:t>file, in the clipboard, is </a:t>
            </a:r>
            <a:r>
              <a:rPr lang="en-US" sz="2400" dirty="0">
                <a:effectLst/>
              </a:rPr>
              <a:t>ready to copy to a new location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effectLst/>
              </a:rPr>
              <a:t>The file remains in the clipboard until you copy something else or end your Windows 7 session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</a:t>
            </a:r>
            <a:r>
              <a:rPr lang="en-US" sz="2400" dirty="0">
                <a:effectLst/>
              </a:rPr>
              <a:t>cannot have two copies of the file with the same name in the same </a:t>
            </a:r>
            <a:r>
              <a:rPr lang="en-US" sz="2400" dirty="0" smtClean="0">
                <a:effectLst/>
              </a:rPr>
              <a:t>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0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Copying Files 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658" y="2391763"/>
            <a:ext cx="1219200" cy="18383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689" y="2717923"/>
            <a:ext cx="3390900" cy="23717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1895" y="4185995"/>
            <a:ext cx="163157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Coping a file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1569" y="2359497"/>
            <a:ext cx="300386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Pasted duplicate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0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Copying files using Send to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301262"/>
            <a:ext cx="7825154" cy="4877288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You can copy and paste a file to an external storage device using the Send to command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352" y="2902926"/>
            <a:ext cx="6097904" cy="156356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4757" y="2585504"/>
            <a:ext cx="426271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Selected Send to menu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2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Moving and Renaming Files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477108"/>
            <a:ext cx="7561385" cy="4701442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You can move files and folders to a different folder on the same drive or a different drive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When you </a:t>
            </a:r>
            <a:r>
              <a:rPr lang="en-US" sz="2400" dirty="0">
                <a:solidFill>
                  <a:srgbClr val="3399FF"/>
                </a:solidFill>
                <a:effectLst/>
              </a:rPr>
              <a:t>move</a:t>
            </a:r>
            <a:r>
              <a:rPr lang="en-US" sz="2400" dirty="0" smtClean="0">
                <a:effectLst/>
              </a:rPr>
              <a:t> a file, the file is transferred to the new location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move a file using the Cut and Paste commands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After creating a file you may find that the original filename isn’t clear so you can rename it to make it more descriptive or accurate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4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F14A-4A66-450E-9AE5-229BBF5E11D9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>
          <a:xfrm>
            <a:off x="984738" y="175846"/>
            <a:ext cx="7290900" cy="879231"/>
          </a:xfrm>
        </p:spPr>
        <p:txBody>
          <a:bodyPr/>
          <a:lstStyle/>
          <a:p>
            <a:r>
              <a:rPr lang="en-US" dirty="0" smtClean="0"/>
              <a:t>Objectives (cont.)</a:t>
            </a:r>
            <a:endParaRPr lang="en-US" dirty="0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160586" y="1354015"/>
            <a:ext cx="7656390" cy="5015035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Open, edit, and </a:t>
            </a:r>
            <a:r>
              <a:rPr lang="en-US" dirty="0" smtClean="0"/>
              <a:t>save </a:t>
            </a:r>
            <a:r>
              <a:rPr lang="en-US" dirty="0"/>
              <a:t>files</a:t>
            </a:r>
          </a:p>
          <a:p>
            <a:pPr>
              <a:spcBef>
                <a:spcPct val="35000"/>
              </a:spcBef>
            </a:pPr>
            <a:r>
              <a:rPr lang="en-US" dirty="0" smtClean="0"/>
              <a:t>Copy files</a:t>
            </a:r>
          </a:p>
          <a:p>
            <a:pPr>
              <a:spcBef>
                <a:spcPct val="35000"/>
              </a:spcBef>
            </a:pPr>
            <a:r>
              <a:rPr lang="en-US" dirty="0" smtClean="0"/>
              <a:t>Move </a:t>
            </a:r>
            <a:r>
              <a:rPr lang="en-US" dirty="0"/>
              <a:t>and rename files</a:t>
            </a:r>
          </a:p>
          <a:p>
            <a:pPr>
              <a:spcBef>
                <a:spcPct val="35000"/>
              </a:spcBef>
            </a:pPr>
            <a:r>
              <a:rPr lang="en-US" dirty="0"/>
              <a:t>Search for </a:t>
            </a:r>
            <a:r>
              <a:rPr lang="en-US" dirty="0" smtClean="0"/>
              <a:t>files, folders, and programs</a:t>
            </a:r>
            <a:endParaRPr lang="en-US" dirty="0"/>
          </a:p>
          <a:p>
            <a:pPr>
              <a:spcBef>
                <a:spcPct val="35000"/>
              </a:spcBef>
            </a:pPr>
            <a:r>
              <a:rPr lang="en-US" dirty="0"/>
              <a:t>Delete and restore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Moving and Renaming Files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950" y="1707905"/>
            <a:ext cx="4848225" cy="15430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040" y="3467101"/>
            <a:ext cx="4714875" cy="12954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281" y="4926623"/>
            <a:ext cx="4829175" cy="12954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33635" y="1398205"/>
            <a:ext cx="225807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Cutting a file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34708" y="3115636"/>
            <a:ext cx="400929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Pasted file in Documents library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6768" y="4551712"/>
            <a:ext cx="280457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Renaming a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0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Using drag and drop to copy or</a:t>
            </a:r>
            <a:br>
              <a:rPr lang="en-US" sz="3400" dirty="0" smtClean="0"/>
            </a:br>
            <a:r>
              <a:rPr lang="en-US" sz="3400" dirty="0" smtClean="0"/>
              <a:t>move files to new locations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343378"/>
            <a:ext cx="7825154" cy="4835172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Drag and Drop is a technique in which you use your pointing device to drag a file or folder into a different location and then drop it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effectLst/>
              </a:rPr>
              <a:t>Using drag and drop does not copy your file to the clipboard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effectLst/>
              </a:rPr>
              <a:t>If you drag and drop a file to a folder on another drive, Windows copies the file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effectLst/>
              </a:rPr>
              <a:t>If you drag and drop a file to a folder on the same drive, Windows moves the file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2" y="4993106"/>
            <a:ext cx="1959952" cy="11450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8462" y="5372328"/>
            <a:ext cx="427581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Copying a file using drag and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1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Searching for Files, Folders, </a:t>
            </a:r>
            <a:br>
              <a:rPr lang="en-US" sz="3400" dirty="0" smtClean="0"/>
            </a:br>
            <a:r>
              <a:rPr lang="en-US" sz="3400" dirty="0" smtClean="0"/>
              <a:t>and Programs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547446"/>
            <a:ext cx="7649308" cy="4631104"/>
          </a:xfrm>
        </p:spPr>
        <p:txBody>
          <a:bodyPr/>
          <a:lstStyle/>
          <a:p>
            <a:r>
              <a:rPr lang="en-US" sz="2400" dirty="0">
                <a:solidFill>
                  <a:srgbClr val="3399FF"/>
                </a:solidFill>
                <a:effectLst/>
              </a:rPr>
              <a:t>Windows Search </a:t>
            </a:r>
            <a:r>
              <a:rPr lang="en-US" sz="2400" dirty="0" smtClean="0">
                <a:effectLst/>
              </a:rPr>
              <a:t>helps you quickly find any file, folder or program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effectLst/>
              </a:rPr>
              <a:t>You type one or more letter sequences, as your </a:t>
            </a:r>
            <a:r>
              <a:rPr lang="en-US" sz="2400" dirty="0">
                <a:solidFill>
                  <a:srgbClr val="3399FF"/>
                </a:solidFill>
                <a:effectLst/>
              </a:rPr>
              <a:t>search criteria</a:t>
            </a:r>
            <a:r>
              <a:rPr lang="en-US" sz="2400" dirty="0" smtClean="0">
                <a:effectLst/>
              </a:rPr>
              <a:t>, to help Windows 7 identify the item you want to locate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effectLst/>
              </a:rPr>
              <a:t>Search criteria can be a filename, part of a filename, or any character you choose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2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Searching for Files, Folders, </a:t>
            </a:r>
            <a:br>
              <a:rPr lang="en-US" sz="3400" dirty="0" smtClean="0"/>
            </a:br>
            <a:r>
              <a:rPr lang="en-US" sz="3400" dirty="0" smtClean="0"/>
              <a:t>and Programs (cont.)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0246" y="1494692"/>
            <a:ext cx="7719646" cy="4683858"/>
          </a:xfrm>
        </p:spPr>
        <p:txBody>
          <a:bodyPr/>
          <a:lstStyle/>
          <a:p>
            <a:r>
              <a:rPr lang="en-US" sz="2400" dirty="0">
                <a:effectLst/>
              </a:rPr>
              <a:t>To search your entire computer, including its attached drives, you can use the Search box on the Start menu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effectLst/>
              </a:rPr>
              <a:t>To search within a particular folder, you can use the Search box in a Windows Explorer </a:t>
            </a:r>
            <a:r>
              <a:rPr lang="en-US" sz="2400" dirty="0" smtClean="0">
                <a:effectLst/>
              </a:rPr>
              <a:t>window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effectLst/>
              </a:rPr>
              <a:t>Your search results will differ, depending on the programs and files on your computer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rgbClr val="3399FF"/>
                </a:solidFill>
                <a:effectLst/>
              </a:rPr>
              <a:t>File properties </a:t>
            </a:r>
            <a:r>
              <a:rPr lang="en-US" sz="2400" dirty="0" smtClean="0">
                <a:effectLst/>
              </a:rPr>
              <a:t>are details that Windows stores about a file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5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92" y="175847"/>
            <a:ext cx="7238146" cy="791308"/>
          </a:xfrm>
        </p:spPr>
        <p:txBody>
          <a:bodyPr/>
          <a:lstStyle/>
          <a:p>
            <a:r>
              <a:rPr lang="en-US" sz="3400" dirty="0" smtClean="0"/>
              <a:t>Searching for Files, Folders, </a:t>
            </a:r>
            <a:br>
              <a:rPr lang="en-US" sz="3400" dirty="0" smtClean="0"/>
            </a:br>
            <a:r>
              <a:rPr lang="en-US" sz="3400" dirty="0" smtClean="0"/>
              <a:t>and Programs 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908" y="1516251"/>
            <a:ext cx="2209800" cy="31146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442" y="1516251"/>
            <a:ext cx="2124075" cy="30289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415" y="4733369"/>
            <a:ext cx="4408631" cy="1477663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2848" y="4630926"/>
            <a:ext cx="2458743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Searching on criterion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9517" y="4446260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Search Computer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2D0C-6834-45E7-9F2A-E3BFA73DC6EF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9" y="123093"/>
            <a:ext cx="7604980" cy="844062"/>
          </a:xfrm>
        </p:spPr>
        <p:txBody>
          <a:bodyPr/>
          <a:lstStyle/>
          <a:p>
            <a:r>
              <a:rPr lang="en-US" sz="3400" dirty="0"/>
              <a:t>Deleting and Restoring Files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688123"/>
            <a:ext cx="7649307" cy="472061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</a:rPr>
              <a:t>If you delete a </a:t>
            </a:r>
            <a:r>
              <a:rPr lang="en-US" sz="2400" dirty="0" smtClean="0">
                <a:effectLst/>
              </a:rPr>
              <a:t>folder (all contents included) </a:t>
            </a:r>
            <a:r>
              <a:rPr lang="en-US" sz="2400" dirty="0">
                <a:effectLst/>
              </a:rPr>
              <a:t>or file from the hard </a:t>
            </a:r>
            <a:r>
              <a:rPr lang="en-US" sz="2400" dirty="0" smtClean="0">
                <a:effectLst/>
              </a:rPr>
              <a:t>drive, </a:t>
            </a:r>
            <a:r>
              <a:rPr lang="en-US" sz="2400" dirty="0">
                <a:effectLst/>
              </a:rPr>
              <a:t>Windows </a:t>
            </a:r>
            <a:r>
              <a:rPr lang="en-US" sz="2400" dirty="0" smtClean="0">
                <a:effectLst/>
              </a:rPr>
              <a:t>7 places </a:t>
            </a:r>
            <a:r>
              <a:rPr lang="en-US" sz="2400" dirty="0">
                <a:effectLst/>
              </a:rPr>
              <a:t>the folder or file in the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Recycle </a:t>
            </a:r>
            <a:r>
              <a:rPr lang="en-US" sz="2400" dirty="0">
                <a:solidFill>
                  <a:srgbClr val="0000FF"/>
                </a:solidFill>
                <a:effectLst/>
              </a:rPr>
              <a:t>Bin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effectLst/>
              </a:rPr>
              <a:t>If you delete a folder or file and then change your mind, you can open the Recycle Bin and restore the folder or file to its original </a:t>
            </a:r>
            <a:r>
              <a:rPr lang="en-US" sz="2400" dirty="0" smtClean="0">
                <a:effectLst/>
              </a:rPr>
              <a:t>location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Deleting files that are no longer needed keeps your computer uncluttered</a:t>
            </a:r>
            <a:endParaRPr lang="en-US" sz="2400" dirty="0">
              <a:effectLst/>
            </a:endParaRPr>
          </a:p>
        </p:txBody>
      </p:sp>
      <p:pic>
        <p:nvPicPr>
          <p:cNvPr id="375812" name="Picture 4" descr="WE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332" y="2478454"/>
            <a:ext cx="3619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2D0C-6834-45E7-9F2A-E3BFA73DC6EF}" type="slidenum">
              <a:rPr lang="en-US"/>
              <a:pPr/>
              <a:t>36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9" y="123093"/>
            <a:ext cx="7604980" cy="844062"/>
          </a:xfrm>
        </p:spPr>
        <p:txBody>
          <a:bodyPr/>
          <a:lstStyle/>
          <a:p>
            <a:r>
              <a:rPr lang="en-US" sz="3400" dirty="0"/>
              <a:t>Deleting and Restoring </a:t>
            </a:r>
            <a:r>
              <a:rPr lang="en-US" sz="3400" dirty="0" smtClean="0"/>
              <a:t>Files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600200"/>
            <a:ext cx="7596554" cy="48085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</a:rPr>
              <a:t>If you delete a folder or file from removable storage media, such as a </a:t>
            </a:r>
            <a:r>
              <a:rPr lang="en-US" sz="2400" dirty="0" smtClean="0">
                <a:effectLst/>
              </a:rPr>
              <a:t>USB flash </a:t>
            </a:r>
            <a:r>
              <a:rPr lang="en-US" sz="2400" dirty="0">
                <a:effectLst/>
              </a:rPr>
              <a:t>drive, the folder or file is not placed in the Recycle </a:t>
            </a:r>
            <a:r>
              <a:rPr lang="en-US" sz="2400" dirty="0" smtClean="0">
                <a:effectLst/>
              </a:rPr>
              <a:t>Bin and they are permanently deleted and cannot be restored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Emptying the Recycle Bin permanently removes the deleted folders and files from your computer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2D0C-6834-45E7-9F2A-E3BFA73DC6EF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9" y="123093"/>
            <a:ext cx="7604980" cy="844062"/>
          </a:xfrm>
        </p:spPr>
        <p:txBody>
          <a:bodyPr/>
          <a:lstStyle/>
          <a:p>
            <a:r>
              <a:rPr lang="en-US" sz="3400" dirty="0"/>
              <a:t>Deleting and Restoring Files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281" y="1852529"/>
            <a:ext cx="2847975" cy="14478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835" y="3358296"/>
            <a:ext cx="3733800" cy="26384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52281" y="148319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Delete file dialog box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71220" y="3045553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Restoring a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2D0C-6834-45E7-9F2A-E3BFA73DC6EF}" type="slidenum">
              <a:rPr lang="en-US"/>
              <a:pPr/>
              <a:t>38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9" y="123093"/>
            <a:ext cx="7604980" cy="844062"/>
          </a:xfrm>
        </p:spPr>
        <p:txBody>
          <a:bodyPr/>
          <a:lstStyle/>
          <a:p>
            <a:r>
              <a:rPr lang="en-US" sz="3400" dirty="0" smtClean="0"/>
              <a:t>Selecting more than one file</a:t>
            </a:r>
            <a:endParaRPr lang="en-US" sz="3400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600200"/>
            <a:ext cx="7596554" cy="48085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To select a group of items that are next to each other, click the first item in the group, press and hold [Shift], then click the last item and the first, last and all items in between are selected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effectLst/>
              </a:rPr>
              <a:t>To select files that are not next to each other, click the first file, press and hold [Ctrl], then click the other items you want to select as a group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4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2D0C-6834-45E7-9F2A-E3BFA73DC6EF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9" y="123093"/>
            <a:ext cx="7604980" cy="844062"/>
          </a:xfrm>
        </p:spPr>
        <p:txBody>
          <a:bodyPr/>
          <a:lstStyle/>
          <a:p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600200"/>
            <a:ext cx="7596554" cy="48085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File Management skills help you work with the files and folders on your computer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File hierarchy is a system that arranges files and folders in different levels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Files exist in RAM when being created and then are saved to a permanent storage device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You can view your folders and files in eight different views depending on what you want to see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2CEA-EF00-4C75-91B7-D85891B9EAE0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7154" y="123092"/>
            <a:ext cx="7276734" cy="931985"/>
          </a:xfrm>
        </p:spPr>
        <p:txBody>
          <a:bodyPr/>
          <a:lstStyle/>
          <a:p>
            <a:r>
              <a:rPr lang="en-US" dirty="0" smtClean="0"/>
              <a:t>Unit B Introduction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1582615"/>
            <a:ext cx="7645522" cy="4624754"/>
          </a:xfrm>
        </p:spPr>
        <p:txBody>
          <a:bodyPr/>
          <a:lstStyle/>
          <a:p>
            <a:pPr marL="349250" indent="-349250">
              <a:spcBef>
                <a:spcPct val="50000"/>
              </a:spcBef>
            </a:pPr>
            <a:r>
              <a:rPr lang="en-US" sz="2400" dirty="0" smtClean="0">
                <a:effectLst/>
              </a:rPr>
              <a:t>To organize with files and folders you need to understand how your computer stores them</a:t>
            </a:r>
          </a:p>
          <a:p>
            <a:pPr marL="349250" indent="-349250">
              <a:spcBef>
                <a:spcPct val="50000"/>
              </a:spcBef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File </a:t>
            </a:r>
            <a:r>
              <a:rPr lang="en-US" sz="2400" dirty="0">
                <a:solidFill>
                  <a:srgbClr val="3399FF"/>
                </a:solidFill>
                <a:effectLst/>
              </a:rPr>
              <a:t>management </a:t>
            </a:r>
            <a:r>
              <a:rPr lang="en-US" sz="2400" dirty="0" smtClean="0">
                <a:effectLst/>
              </a:rPr>
              <a:t>skills help you save a file in a place where you can find it later</a:t>
            </a:r>
          </a:p>
          <a:p>
            <a:pPr marL="349250" indent="-349250">
              <a:spcBef>
                <a:spcPct val="50000"/>
              </a:spcBef>
            </a:pPr>
            <a:r>
              <a:rPr lang="en-US" sz="2400" dirty="0" smtClean="0">
                <a:effectLst/>
              </a:rPr>
              <a:t>To keep your computer files organized, you will need to copy, move, and rename them</a:t>
            </a:r>
          </a:p>
          <a:p>
            <a:pPr marL="349250" indent="-349250">
              <a:spcBef>
                <a:spcPct val="50000"/>
              </a:spcBef>
            </a:pPr>
            <a:r>
              <a:rPr lang="en-US" sz="2400" dirty="0" smtClean="0">
                <a:effectLst/>
              </a:rPr>
              <a:t>When you have files you no longer need, it is a good idea to delete them so that you only have current files store on your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2D0C-6834-45E7-9F2A-E3BFA73DC6EF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9" y="123093"/>
            <a:ext cx="7604980" cy="844062"/>
          </a:xfrm>
        </p:spPr>
        <p:txBody>
          <a:bodyPr/>
          <a:lstStyle/>
          <a:p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301262"/>
            <a:ext cx="7596554" cy="510747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You can edit, or make changes to all files and when you resave the file it automatically replaces the original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Use Save As the first time you save a file, or to rename or to place a file in a different location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Copying a file makes a copy of the file and places it in a different location of your choice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Moving a file moves the files to a new location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effectLst/>
              </a:rPr>
              <a:t>You can enter search criteria in the Search box to help locate a file, folder, or program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2010 - Illustrated Fundamentals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Understanding </a:t>
            </a:r>
            <a:r>
              <a:rPr lang="en-US" sz="3400" dirty="0"/>
              <a:t>Folders and Files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16" y="1371600"/>
            <a:ext cx="7842738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>
                <a:effectLst/>
              </a:rPr>
              <a:t>File management refers to the strategy and tasks that you use to organize and maintain the folders and files on a disk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When you save files, you usually save them inside folders, which are storage areas on your computer</a:t>
            </a:r>
            <a:endParaRPr lang="en-US" sz="2400" dirty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 files and folders on your computer are organized in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file hierarchy</a:t>
            </a:r>
            <a:r>
              <a:rPr lang="en-US" sz="2400" dirty="0" smtClean="0">
                <a:effectLst/>
              </a:rPr>
              <a:t>, a system that arranges files and folders in different levels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Understanding </a:t>
            </a:r>
            <a:r>
              <a:rPr lang="en-US" sz="3400" dirty="0"/>
              <a:t>Folders and </a:t>
            </a:r>
            <a:r>
              <a:rPr lang="en-US" sz="3400" dirty="0" smtClean="0"/>
              <a:t>Files (cont.)</a:t>
            </a:r>
            <a:endParaRPr lang="en-US" sz="34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16" y="1371600"/>
            <a:ext cx="7631722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 smtClean="0">
                <a:effectLst/>
              </a:rPr>
              <a:t>The following guidelines will help you to organize your files:</a:t>
            </a:r>
          </a:p>
          <a:p>
            <a:pPr lvl="1">
              <a:spcBef>
                <a:spcPct val="35000"/>
              </a:spcBef>
            </a:pPr>
            <a:r>
              <a:rPr lang="en-US" sz="2000" dirty="0">
                <a:effectLst/>
              </a:rPr>
              <a:t>u</a:t>
            </a:r>
            <a:r>
              <a:rPr lang="en-US" sz="2000" dirty="0" smtClean="0">
                <a:effectLst/>
              </a:rPr>
              <a:t>se the Start menu or double-click a folder to open 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Windows 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Explorer </a:t>
            </a:r>
            <a:r>
              <a:rPr lang="en-US" sz="2000" dirty="0" smtClean="0">
                <a:effectLst/>
              </a:rPr>
              <a:t>to view  folders and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subfolders</a:t>
            </a:r>
            <a:r>
              <a:rPr lang="en-US" sz="2000" dirty="0" smtClean="0">
                <a:effectLst/>
              </a:rPr>
              <a:t>, which are folders inside folders</a:t>
            </a:r>
          </a:p>
          <a:p>
            <a:pPr lvl="1">
              <a:spcBef>
                <a:spcPct val="35000"/>
              </a:spcBef>
            </a:pPr>
            <a:r>
              <a:rPr lang="en-US" sz="2000" dirty="0">
                <a:effectLst/>
              </a:rPr>
              <a:t>v</a:t>
            </a:r>
            <a:r>
              <a:rPr lang="en-US" sz="2000" dirty="0" smtClean="0">
                <a:effectLst/>
              </a:rPr>
              <a:t>iew files in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windows</a:t>
            </a:r>
            <a:r>
              <a:rPr lang="en-US" sz="2000" dirty="0" smtClean="0">
                <a:effectLst/>
              </a:rPr>
              <a:t> which are divided into sections</a:t>
            </a:r>
          </a:p>
          <a:p>
            <a:pPr lvl="2">
              <a:spcBef>
                <a:spcPct val="35000"/>
              </a:spcBef>
            </a:pPr>
            <a:r>
              <a:rPr lang="en-US" sz="2000" dirty="0" smtClean="0">
                <a:effectLst/>
              </a:rPr>
              <a:t>the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Navigation pane</a:t>
            </a:r>
            <a:r>
              <a:rPr lang="en-US" sz="2000" dirty="0" smtClean="0">
                <a:effectLst/>
              </a:rPr>
              <a:t> on the left shows the folder structure</a:t>
            </a:r>
          </a:p>
          <a:p>
            <a:pPr lvl="2">
              <a:spcBef>
                <a:spcPct val="35000"/>
              </a:spcBef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he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File list </a:t>
            </a:r>
            <a:r>
              <a:rPr lang="en-US" sz="2000" dirty="0" smtClean="0">
                <a:effectLst/>
              </a:rPr>
              <a:t>on the right displays the contents of an open folder</a:t>
            </a:r>
          </a:p>
          <a:p>
            <a:pPr lvl="2">
              <a:spcBef>
                <a:spcPct val="35000"/>
              </a:spcBef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he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Details pane </a:t>
            </a:r>
            <a:r>
              <a:rPr lang="en-US" sz="2000" dirty="0" smtClean="0">
                <a:effectLst/>
              </a:rPr>
              <a:t>at the bottom provides information about selected files in the File list</a:t>
            </a:r>
          </a:p>
          <a:p>
            <a:pPr lvl="2">
              <a:spcBef>
                <a:spcPct val="35000"/>
              </a:spcBef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1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Understanding </a:t>
            </a:r>
            <a:r>
              <a:rPr lang="en-US" sz="3400" dirty="0"/>
              <a:t>Folders and </a:t>
            </a:r>
            <a:r>
              <a:rPr lang="en-US" sz="3400" dirty="0" smtClean="0"/>
              <a:t>Files (cont.)</a:t>
            </a:r>
            <a:endParaRPr lang="en-US" sz="34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16" y="1501422"/>
            <a:ext cx="7719646" cy="4899378"/>
          </a:xfrm>
        </p:spPr>
        <p:txBody>
          <a:bodyPr/>
          <a:lstStyle/>
          <a:p>
            <a:pPr lvl="1">
              <a:spcBef>
                <a:spcPct val="35000"/>
              </a:spcBef>
            </a:pPr>
            <a:r>
              <a:rPr lang="en-US" sz="2000" dirty="0">
                <a:effectLst/>
              </a:rPr>
              <a:t>u</a:t>
            </a:r>
            <a:r>
              <a:rPr lang="en-US" sz="2000" dirty="0" smtClean="0">
                <a:effectLst/>
              </a:rPr>
              <a:t>nderstand file addresses</a:t>
            </a:r>
          </a:p>
          <a:p>
            <a:pPr lvl="2">
              <a:spcBef>
                <a:spcPct val="35000"/>
              </a:spcBef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 window contains an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Address bar </a:t>
            </a:r>
            <a:r>
              <a:rPr lang="en-US" sz="2000" dirty="0" smtClean="0">
                <a:effectLst/>
              </a:rPr>
              <a:t>which shows the location or address of the files in the File list</a:t>
            </a:r>
          </a:p>
          <a:p>
            <a:pPr lvl="2">
              <a:spcBef>
                <a:spcPts val="2400"/>
              </a:spcBef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n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address</a:t>
            </a:r>
            <a:r>
              <a:rPr lang="en-US" sz="2000" dirty="0" smtClean="0">
                <a:effectLst/>
              </a:rPr>
              <a:t> is a sequence of folder names that displays the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path</a:t>
            </a:r>
            <a:r>
              <a:rPr lang="en-US" sz="2000" dirty="0" smtClean="0">
                <a:effectLst/>
              </a:rPr>
              <a:t> to a desired file or folder and displays all levels of the computer hierarchy</a:t>
            </a:r>
          </a:p>
        </p:txBody>
      </p:sp>
    </p:spTree>
    <p:extLst>
      <p:ext uri="{BB962C8B-B14F-4D97-AF65-F5344CB8AC3E}">
        <p14:creationId xmlns:p14="http://schemas.microsoft.com/office/powerpoint/2010/main" xmlns="" val="39297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Understanding </a:t>
            </a:r>
            <a:r>
              <a:rPr lang="en-US" sz="3400" dirty="0"/>
              <a:t>Folders and </a:t>
            </a:r>
            <a:r>
              <a:rPr lang="en-US" sz="3400" dirty="0" smtClean="0"/>
              <a:t>Files (cont.)</a:t>
            </a:r>
            <a:endParaRPr lang="en-US" sz="34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16" y="1603022"/>
            <a:ext cx="7719646" cy="4797778"/>
          </a:xfrm>
        </p:spPr>
        <p:txBody>
          <a:bodyPr/>
          <a:lstStyle/>
          <a:p>
            <a:pPr lvl="1">
              <a:spcBef>
                <a:spcPct val="35000"/>
              </a:spcBef>
            </a:pPr>
            <a:r>
              <a:rPr lang="en-US" sz="2000" dirty="0">
                <a:effectLst/>
              </a:rPr>
              <a:t>navigate upward and downward using the Address bar and File list</a:t>
            </a:r>
          </a:p>
          <a:p>
            <a:pPr lvl="2">
              <a:spcBef>
                <a:spcPct val="35000"/>
              </a:spcBef>
            </a:pPr>
            <a:r>
              <a:rPr lang="en-US" sz="2000" dirty="0">
                <a:effectLst/>
              </a:rPr>
              <a:t>to </a:t>
            </a:r>
            <a:r>
              <a:rPr lang="en-US" sz="2000" dirty="0">
                <a:solidFill>
                  <a:srgbClr val="3399FF"/>
                </a:solidFill>
                <a:effectLst/>
              </a:rPr>
              <a:t>navigate upward </a:t>
            </a:r>
            <a:r>
              <a:rPr lang="en-US" sz="2000" dirty="0">
                <a:effectLst/>
              </a:rPr>
              <a:t>click a folder or subfolder in the Address bar</a:t>
            </a:r>
          </a:p>
          <a:p>
            <a:pPr lvl="2">
              <a:spcBef>
                <a:spcPct val="35000"/>
              </a:spcBef>
            </a:pPr>
            <a:r>
              <a:rPr lang="en-US" sz="2000" dirty="0">
                <a:effectLst/>
              </a:rPr>
              <a:t>to </a:t>
            </a:r>
            <a:r>
              <a:rPr lang="en-US" sz="2000" dirty="0">
                <a:solidFill>
                  <a:srgbClr val="3399FF"/>
                </a:solidFill>
                <a:effectLst/>
              </a:rPr>
              <a:t>navigate downward </a:t>
            </a:r>
            <a:r>
              <a:rPr lang="en-US" sz="2000" dirty="0">
                <a:effectLst/>
              </a:rPr>
              <a:t>double-click a subfolder in the File list</a:t>
            </a:r>
          </a:p>
          <a:p>
            <a:pPr lvl="1">
              <a:spcBef>
                <a:spcPct val="35000"/>
              </a:spcBef>
            </a:pPr>
            <a:r>
              <a:rPr lang="en-US" sz="2000" dirty="0">
                <a:effectLst/>
              </a:rPr>
              <a:t>you can also use the Navigation pane to navigate among folders</a:t>
            </a:r>
          </a:p>
          <a:p>
            <a:pPr lvl="2">
              <a:spcBef>
                <a:spcPct val="35000"/>
              </a:spcBef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1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9916-B173-4025-898B-E1DD2966F2A5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2010 - Illustrated Fundamentals</a:t>
            </a:r>
            <a:endParaRPr lang="en-US" dirty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5" y="193431"/>
            <a:ext cx="7280153" cy="791307"/>
          </a:xfrm>
        </p:spPr>
        <p:txBody>
          <a:bodyPr/>
          <a:lstStyle/>
          <a:p>
            <a:r>
              <a:rPr lang="en-US" sz="3400" dirty="0" smtClean="0"/>
              <a:t>Understanding </a:t>
            </a:r>
            <a:r>
              <a:rPr lang="en-US" sz="3400" dirty="0"/>
              <a:t>Folders and </a:t>
            </a:r>
            <a:r>
              <a:rPr lang="en-US" sz="3400" dirty="0" smtClean="0"/>
              <a:t>Files (cont.)</a:t>
            </a:r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854" y="1837765"/>
            <a:ext cx="4733192" cy="3732767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39995" y="1468433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Sample folder and file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8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2346</Words>
  <Application>Microsoft Office PowerPoint</Application>
  <PresentationFormat>On-screen Show (4:3)</PresentationFormat>
  <Paragraphs>289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1_PPT Template</vt:lpstr>
      <vt:lpstr>Microsoft Office 2010 - Illustrated Fundamentals</vt:lpstr>
      <vt:lpstr>Objectives</vt:lpstr>
      <vt:lpstr>Objectives (cont.)</vt:lpstr>
      <vt:lpstr>Unit B Introduction</vt:lpstr>
      <vt:lpstr>Understanding Folders and Files</vt:lpstr>
      <vt:lpstr>Understanding Folders and Files (cont.)</vt:lpstr>
      <vt:lpstr>Understanding Folders and Files (cont.)</vt:lpstr>
      <vt:lpstr>Understanding Folders and Files (cont.)</vt:lpstr>
      <vt:lpstr>Understanding Folders and Files (cont.)</vt:lpstr>
      <vt:lpstr>Understanding Folders and Files (cont.)</vt:lpstr>
      <vt:lpstr>Plan your file organization</vt:lpstr>
      <vt:lpstr>Creating and Saving a File</vt:lpstr>
      <vt:lpstr>Creating and Saving a File  (cont.)</vt:lpstr>
      <vt:lpstr>Using Windows 7 libraries</vt:lpstr>
      <vt:lpstr>Exploring the Files and Folders on Your Computer</vt:lpstr>
      <vt:lpstr>Exploring the Files and Folders on Your Computer (cont.)</vt:lpstr>
      <vt:lpstr>Exploring the Files and Folders on Your Computer (cont.)</vt:lpstr>
      <vt:lpstr>Sharing Information with  homegroups and libraries</vt:lpstr>
      <vt:lpstr>Changing File and Folder Views</vt:lpstr>
      <vt:lpstr>Changing File and Folder Views (cont.)</vt:lpstr>
      <vt:lpstr>Changing File and Folder Views (cont.)</vt:lpstr>
      <vt:lpstr>Opening, Editing, and Saving Files</vt:lpstr>
      <vt:lpstr>Comparing Save and Save As</vt:lpstr>
      <vt:lpstr>Opening, Editing, and Saving Files (cont.)</vt:lpstr>
      <vt:lpstr>Copying Files</vt:lpstr>
      <vt:lpstr>Copying Files (cont.)</vt:lpstr>
      <vt:lpstr>Copying Files (cont.)</vt:lpstr>
      <vt:lpstr>Copying files using Send to</vt:lpstr>
      <vt:lpstr>Moving and Renaming Files</vt:lpstr>
      <vt:lpstr>Moving and Renaming Files (cont.)</vt:lpstr>
      <vt:lpstr>Using drag and drop to copy or move files to new locations</vt:lpstr>
      <vt:lpstr>Searching for Files, Folders,  and Programs</vt:lpstr>
      <vt:lpstr>Searching for Files, Folders,  and Programs (cont.)</vt:lpstr>
      <vt:lpstr>Searching for Files, Folders,  and Programs (cont.)</vt:lpstr>
      <vt:lpstr>Deleting and Restoring Files</vt:lpstr>
      <vt:lpstr>Deleting and Restoring Files (cont.)</vt:lpstr>
      <vt:lpstr>Deleting and Restoring Files</vt:lpstr>
      <vt:lpstr>Selecting more than one file</vt:lpstr>
      <vt:lpstr>Summary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722</cp:revision>
  <dcterms:created xsi:type="dcterms:W3CDTF">2002-03-14T22:04:47Z</dcterms:created>
  <dcterms:modified xsi:type="dcterms:W3CDTF">2010-08-11T18:48:39Z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929848168</vt:i4>
  </property>
  <property fmtid="{D5CDD505-2E9C-101B-9397-08002B2CF9AE}" pid="3" name="_NewReviewCycle">
    <vt:lpwstr/>
  </property>
  <property fmtid="{D5CDD505-2E9C-101B-9397-08002B2CF9AE}" pid="4" name="_EmailSubject">
    <vt:lpwstr>Unit B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