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50" r:id="rId1"/>
  </p:sldMasterIdLst>
  <p:notesMasterIdLst>
    <p:notesMasterId r:id="rId28"/>
  </p:notesMasterIdLst>
  <p:handoutMasterIdLst>
    <p:handoutMasterId r:id="rId29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313863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99"/>
    <a:srgbClr val="CCFFCC"/>
    <a:srgbClr val="CC9900"/>
    <a:srgbClr val="FFFF66"/>
    <a:srgbClr val="CCECFF"/>
    <a:srgbClr val="99FF99"/>
    <a:srgbClr val="0099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34" autoAdjust="0"/>
    <p:restoredTop sz="94650" autoAdjust="0"/>
  </p:normalViewPr>
  <p:slideViewPr>
    <p:cSldViewPr snapToGrid="0">
      <p:cViewPr>
        <p:scale>
          <a:sx n="80" d="100"/>
          <a:sy n="80" d="100"/>
        </p:scale>
        <p:origin x="-1158" y="-678"/>
      </p:cViewPr>
      <p:guideLst>
        <p:guide orient="horz" pos="2172"/>
        <p:guide pos="288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l" defTabSz="928688">
              <a:defRPr sz="1200" b="0" smtClean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t" anchorCtr="0" compatLnSpc="1">
            <a:prstTxWarp prst="textNoShape">
              <a:avLst/>
            </a:prstTxWarp>
          </a:bodyPr>
          <a:lstStyle>
            <a:lvl1pPr algn="r" defTabSz="928688">
              <a:defRPr sz="1200" b="0" smtClean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l" defTabSz="928688">
              <a:defRPr sz="1200" b="0" smtClean="0">
                <a:effectLst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4872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85" tIns="46442" rIns="92885" bIns="46442" numCol="1" anchor="b" anchorCtr="0" compatLnSpc="1">
            <a:prstTxWarp prst="textNoShape">
              <a:avLst/>
            </a:prstTxWarp>
          </a:bodyPr>
          <a:lstStyle>
            <a:lvl1pPr algn="r" defTabSz="928688">
              <a:defRPr sz="1200" b="0" smtClean="0">
                <a:effectLst/>
                <a:cs typeface="+mn-cs"/>
              </a:defRPr>
            </a:lvl1pPr>
          </a:lstStyle>
          <a:p>
            <a:pPr>
              <a:defRPr/>
            </a:pPr>
            <a:fld id="{8218DFD0-5A60-4DA6-AA24-6474512BD5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6229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6138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363"/>
            <a:ext cx="54864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 smtClean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7138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smtClean="0">
                <a:effectLst/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59C76F3D-F948-424A-84F4-2EA8DFCEC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983551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C16AFB-1B1E-4394-BCE1-617291C96709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97E57C-51EE-4D1D-8FD3-08E3097D6DF7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97E57C-51EE-4D1D-8FD3-08E3097D6DF7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97E57C-51EE-4D1D-8FD3-08E3097D6DF7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97E57C-51EE-4D1D-8FD3-08E3097D6DF7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E181F5-6E00-4E9A-871A-FFC8C6CDEFD8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E181F5-6E00-4E9A-871A-FFC8C6CDEFD8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E181F5-6E00-4E9A-871A-FFC8C6CDEFD8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CCE3DD-1426-4F8A-81E0-CB6BC66B53BF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CCE3DD-1426-4F8A-81E0-CB6BC66B53BF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ED1C97-C82B-4031-ACE4-2E094DD7675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C49FD-F7DE-41E8-A939-E9EE505A429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EC49FD-F7DE-41E8-A939-E9EE505A429B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E53EE1-BD73-4761-9773-60556C9AEEB9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97E57C-51EE-4D1D-8FD3-08E3097D6DF7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97E57C-51EE-4D1D-8FD3-08E3097D6DF7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97E57C-51EE-4D1D-8FD3-08E3097D6DF7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097E57C-51EE-4D1D-8FD3-08E3097D6DF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DDFC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97275"/>
            <a:ext cx="9144000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04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201738"/>
            <a:ext cx="9144000" cy="1143000"/>
          </a:xfrm>
          <a:ln w="9525"/>
        </p:spPr>
        <p:txBody>
          <a:bodyPr/>
          <a:lstStyle>
            <a:lvl1pPr algn="ctr">
              <a:defRPr sz="3800">
                <a:solidFill>
                  <a:srgbClr val="B6382E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Microsoft Office 2007-Illustrated Introductory, XP Edition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20775" y="2846388"/>
            <a:ext cx="6705600" cy="712787"/>
          </a:xfrm>
        </p:spPr>
        <p:txBody>
          <a:bodyPr wrap="none" anchor="ctr"/>
          <a:lstStyle>
            <a:lvl1pPr marL="0" indent="0">
              <a:spcBef>
                <a:spcPct val="0"/>
              </a:spcBef>
              <a:buClrTx/>
              <a:buFontTx/>
              <a:buNone/>
              <a:defRPr sz="36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="" xmlns:p14="http://schemas.microsoft.com/office/powerpoint/2010/main" val="2727273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1B647-3FD7-4C23-BBC2-F9EF89C6CE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2007 - Illustrated Brief</a:t>
            </a:r>
          </a:p>
        </p:txBody>
      </p:sp>
    </p:spTree>
    <p:extLst>
      <p:ext uri="{BB962C8B-B14F-4D97-AF65-F5344CB8AC3E}">
        <p14:creationId xmlns="" xmlns:p14="http://schemas.microsoft.com/office/powerpoint/2010/main" val="1114068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8488" y="698500"/>
            <a:ext cx="1868487" cy="5480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41438" y="698500"/>
            <a:ext cx="5454650" cy="5480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F772E-FAC9-4EB7-B6D8-65DFB6A2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2007 - Illustrated Brief</a:t>
            </a:r>
          </a:p>
        </p:txBody>
      </p:sp>
    </p:spTree>
    <p:extLst>
      <p:ext uri="{BB962C8B-B14F-4D97-AF65-F5344CB8AC3E}">
        <p14:creationId xmlns="" xmlns:p14="http://schemas.microsoft.com/office/powerpoint/2010/main" val="14434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6F1A3-352E-45B2-B2D0-2E3E79AB14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2007 - Illustrated Brief</a:t>
            </a:r>
          </a:p>
        </p:txBody>
      </p:sp>
    </p:spTree>
    <p:extLst>
      <p:ext uri="{BB962C8B-B14F-4D97-AF65-F5344CB8AC3E}">
        <p14:creationId xmlns="" xmlns:p14="http://schemas.microsoft.com/office/powerpoint/2010/main" val="4104369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438" y="698500"/>
            <a:ext cx="6934200" cy="7556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92713" y="16827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92713" y="4006850"/>
            <a:ext cx="3624262" cy="2171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F60DD-1A76-4CFB-B677-203DF3D55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2007 - Illustrated Brief</a:t>
            </a:r>
          </a:p>
        </p:txBody>
      </p:sp>
    </p:spTree>
    <p:extLst>
      <p:ext uri="{BB962C8B-B14F-4D97-AF65-F5344CB8AC3E}">
        <p14:creationId xmlns="" xmlns:p14="http://schemas.microsoft.com/office/powerpoint/2010/main" val="636967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AC07C-5D52-4DB9-9313-0C64752A17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2007 - Illustrated Brief</a:t>
            </a:r>
          </a:p>
        </p:txBody>
      </p:sp>
    </p:spTree>
    <p:extLst>
      <p:ext uri="{BB962C8B-B14F-4D97-AF65-F5344CB8AC3E}">
        <p14:creationId xmlns="" xmlns:p14="http://schemas.microsoft.com/office/powerpoint/2010/main" val="3036978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32ABC2-C725-401C-979E-39F1AD950E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2007 - Illustrated Brief</a:t>
            </a:r>
          </a:p>
        </p:txBody>
      </p:sp>
    </p:spTree>
    <p:extLst>
      <p:ext uri="{BB962C8B-B14F-4D97-AF65-F5344CB8AC3E}">
        <p14:creationId xmlns="" xmlns:p14="http://schemas.microsoft.com/office/powerpoint/2010/main" val="410879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17638" y="1682750"/>
            <a:ext cx="3622675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92713" y="1682750"/>
            <a:ext cx="3624262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29CBC-C4E4-4A1F-A248-C175FF458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2007 - Illustrated Brief</a:t>
            </a:r>
          </a:p>
        </p:txBody>
      </p:sp>
    </p:spTree>
    <p:extLst>
      <p:ext uri="{BB962C8B-B14F-4D97-AF65-F5344CB8AC3E}">
        <p14:creationId xmlns="" xmlns:p14="http://schemas.microsoft.com/office/powerpoint/2010/main" val="1460323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D1A80-B1A2-4E58-9E01-AF0BAA5C14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2007 - Illustrated Brief</a:t>
            </a:r>
          </a:p>
        </p:txBody>
      </p:sp>
    </p:spTree>
    <p:extLst>
      <p:ext uri="{BB962C8B-B14F-4D97-AF65-F5344CB8AC3E}">
        <p14:creationId xmlns="" xmlns:p14="http://schemas.microsoft.com/office/powerpoint/2010/main" val="1453761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BB3BE0-713D-4498-8297-F830EAE1A4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2007 - Illustrated Brief</a:t>
            </a:r>
          </a:p>
        </p:txBody>
      </p:sp>
    </p:spTree>
    <p:extLst>
      <p:ext uri="{BB962C8B-B14F-4D97-AF65-F5344CB8AC3E}">
        <p14:creationId xmlns="" xmlns:p14="http://schemas.microsoft.com/office/powerpoint/2010/main" val="2706769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49632-14FF-4F9C-B637-AB700FB51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2007 - Illustrated Brief</a:t>
            </a:r>
          </a:p>
        </p:txBody>
      </p:sp>
    </p:spTree>
    <p:extLst>
      <p:ext uri="{BB962C8B-B14F-4D97-AF65-F5344CB8AC3E}">
        <p14:creationId xmlns="" xmlns:p14="http://schemas.microsoft.com/office/powerpoint/2010/main" val="284683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0BCE06-2A88-4591-9484-30E4801A09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2007 - Illustrated Brief</a:t>
            </a:r>
          </a:p>
        </p:txBody>
      </p:sp>
    </p:spTree>
    <p:extLst>
      <p:ext uri="{BB962C8B-B14F-4D97-AF65-F5344CB8AC3E}">
        <p14:creationId xmlns="" xmlns:p14="http://schemas.microsoft.com/office/powerpoint/2010/main" val="288444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A40C5-A3D3-42B5-A3FC-B5EA6429D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Microsoft Office 2007 - Illustrated Brief</a:t>
            </a:r>
          </a:p>
        </p:txBody>
      </p:sp>
    </p:spTree>
    <p:extLst>
      <p:ext uri="{BB962C8B-B14F-4D97-AF65-F5344CB8AC3E}">
        <p14:creationId xmlns="" xmlns:p14="http://schemas.microsoft.com/office/powerpoint/2010/main" val="2183550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341438" y="698500"/>
            <a:ext cx="6934200" cy="7556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17638" y="1682750"/>
            <a:ext cx="739933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9380" name="Line 4"/>
          <p:cNvSpPr>
            <a:spLocks noChangeShapeType="1"/>
          </p:cNvSpPr>
          <p:nvPr/>
        </p:nvSpPr>
        <p:spPr bwMode="auto">
          <a:xfrm>
            <a:off x="752475" y="0"/>
            <a:ext cx="0" cy="6858000"/>
          </a:xfrm>
          <a:prstGeom prst="line">
            <a:avLst/>
          </a:prstGeom>
          <a:noFill/>
          <a:ln w="57150">
            <a:solidFill>
              <a:srgbClr val="00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70875" y="6477000"/>
            <a:ext cx="6254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6D6CF0CD-E395-436F-901F-4B9CA3F15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955675" y="158750"/>
            <a:ext cx="149225" cy="6540500"/>
            <a:chOff x="952" y="100"/>
            <a:chExt cx="94" cy="4120"/>
          </a:xfrm>
        </p:grpSpPr>
        <p:sp>
          <p:nvSpPr>
            <p:cNvPr id="229383" name="Freeform 7"/>
            <p:cNvSpPr>
              <a:spLocks/>
            </p:cNvSpPr>
            <p:nvPr userDrawn="1"/>
          </p:nvSpPr>
          <p:spPr bwMode="auto">
            <a:xfrm>
              <a:off x="952" y="100"/>
              <a:ext cx="94" cy="412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0" y="0"/>
                </a:cxn>
                <a:cxn ang="0">
                  <a:pos x="0" y="4120"/>
                </a:cxn>
              </a:cxnLst>
              <a:rect l="0" t="0" r="r" b="b"/>
              <a:pathLst>
                <a:path w="94" h="4120">
                  <a:moveTo>
                    <a:pt x="94" y="0"/>
                  </a:moveTo>
                  <a:lnTo>
                    <a:pt x="0" y="0"/>
                  </a:lnTo>
                  <a:lnTo>
                    <a:pt x="0" y="412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  <p:sp>
          <p:nvSpPr>
            <p:cNvPr id="229384" name="AutoShape 8"/>
            <p:cNvSpPr>
              <a:spLocks noChangeArrowheads="1"/>
            </p:cNvSpPr>
            <p:nvPr userDrawn="1"/>
          </p:nvSpPr>
          <p:spPr bwMode="auto">
            <a:xfrm rot="5400000">
              <a:off x="967" y="4147"/>
              <a:ext cx="61" cy="84"/>
            </a:xfrm>
            <a:prstGeom prst="triangle">
              <a:avLst>
                <a:gd name="adj" fmla="val 46574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endParaRPr>
            </a:p>
          </p:txBody>
        </p:sp>
      </p:grpSp>
      <p:sp>
        <p:nvSpPr>
          <p:cNvPr id="2293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22363" y="6477000"/>
            <a:ext cx="586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r>
              <a:rPr lang="en-US"/>
              <a:t>Microsoft Office 2007 - Illustrated Brief</a:t>
            </a:r>
          </a:p>
        </p:txBody>
      </p:sp>
      <p:pic>
        <p:nvPicPr>
          <p:cNvPr id="1033" name="Picture 16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43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xmlns:mc="http://schemas.openxmlformats.org/markup-compatibility/2006" val="FFFFFF" mc:Ignorable=""/>
                </a:solidFill>
              </a14:hiddenFill>
            </a:ext>
            <a:ext uri="{91240B29-F687-4F45-9708-019B960494DF}">
              <a14:hiddenLine xmlns="" xmlns:a14="http://schemas.microsoft.com/office/drawing/2010/main" w="28575" algn="ctr">
                <a:solidFill>
                  <a:srgbClr xmlns:mc="http://schemas.openxmlformats.org/markup-compatibility/2006" val="000000" mc:Ignorable="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32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914400" indent="-287338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8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423988" indent="-27940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4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828800" indent="-260350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233613" indent="-212725" algn="l" rtl="0" eaLnBrk="0" fontAlgn="base" hangingPunct="0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6908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31480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6052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4062413" indent="-212725" algn="l" rtl="0" fontAlgn="base">
        <a:spcBef>
          <a:spcPct val="20000"/>
        </a:spcBef>
        <a:spcAft>
          <a:spcPct val="0"/>
        </a:spcAft>
        <a:buClr>
          <a:srgbClr val="000099"/>
        </a:buClr>
        <a:buChar char="•"/>
        <a:defRPr sz="2000" b="1">
          <a:solidFill>
            <a:srgbClr val="000099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6" name="Rectangle 38"/>
          <p:cNvSpPr>
            <a:spLocks noGrp="1" noChangeArrowheads="1"/>
          </p:cNvSpPr>
          <p:nvPr>
            <p:ph type="ctrTitle"/>
          </p:nvPr>
        </p:nvSpPr>
        <p:spPr>
          <a:xfrm>
            <a:off x="0" y="290511"/>
            <a:ext cx="9144000" cy="2576513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Microsoft Office 2010 -</a:t>
            </a:r>
            <a:br>
              <a:rPr lang="en-US" sz="3400" dirty="0" smtClean="0"/>
            </a:br>
            <a:r>
              <a:rPr lang="en-US" sz="3400" dirty="0" smtClean="0"/>
              <a:t>Illustrated Fundamentals</a:t>
            </a:r>
          </a:p>
        </p:txBody>
      </p:sp>
      <p:sp>
        <p:nvSpPr>
          <p:cNvPr id="2087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067975" y="2562225"/>
            <a:ext cx="6781800" cy="78105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rgbClr val="2AACA9"/>
                </a:solidFill>
              </a:rPr>
              <a:t>   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Unit C: Getting Started with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Microsoft Office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57956" y="195943"/>
            <a:ext cx="8041115" cy="424543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Starting an Office Program (cont.)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095022"/>
            <a:ext cx="7560129" cy="5083528"/>
          </a:xfrm>
        </p:spPr>
        <p:txBody>
          <a:bodyPr/>
          <a:lstStyle/>
          <a:p>
            <a:r>
              <a:rPr lang="en-US" sz="2400" b="1" dirty="0" smtClean="0">
                <a:effectLst/>
              </a:rPr>
              <a:t>Using </a:t>
            </a:r>
            <a:r>
              <a:rPr lang="en-US" sz="2400" b="1" dirty="0">
                <a:effectLst/>
              </a:rPr>
              <a:t>Word as the example, </a:t>
            </a:r>
            <a:r>
              <a:rPr lang="en-US" sz="2400" b="1" dirty="0" smtClean="0">
                <a:effectLst/>
              </a:rPr>
              <a:t> there are several </a:t>
            </a:r>
            <a:r>
              <a:rPr lang="en-US" sz="2400" b="1" dirty="0">
                <a:effectLst/>
              </a:rPr>
              <a:t>elements </a:t>
            </a:r>
            <a:r>
              <a:rPr lang="en-US" sz="2400" b="1" dirty="0" smtClean="0">
                <a:effectLst/>
              </a:rPr>
              <a:t>available </a:t>
            </a:r>
            <a:r>
              <a:rPr lang="en-US" sz="2400" b="1" dirty="0">
                <a:effectLst/>
              </a:rPr>
              <a:t>including:</a:t>
            </a:r>
          </a:p>
          <a:p>
            <a:pPr lvl="1">
              <a:spcBef>
                <a:spcPts val="1800"/>
              </a:spcBef>
            </a:pPr>
            <a:r>
              <a:rPr lang="en-US" sz="2400" b="1" dirty="0">
                <a:solidFill>
                  <a:srgbClr val="3399FF"/>
                </a:solidFill>
                <a:effectLst/>
              </a:rPr>
              <a:t>Title bar </a:t>
            </a:r>
            <a:r>
              <a:rPr lang="en-US" sz="2400" b="1" dirty="0">
                <a:effectLst/>
              </a:rPr>
              <a:t>– </a:t>
            </a:r>
            <a:r>
              <a:rPr lang="en-US" sz="2400" b="1" dirty="0" smtClean="0">
                <a:effectLst/>
              </a:rPr>
              <a:t>located at the top </a:t>
            </a:r>
            <a:r>
              <a:rPr lang="en-US" sz="2400" b="1" dirty="0">
                <a:effectLst/>
              </a:rPr>
              <a:t>of the program window containing the name of the document</a:t>
            </a:r>
          </a:p>
          <a:p>
            <a:pPr lvl="1">
              <a:spcBef>
                <a:spcPts val="1800"/>
              </a:spcBef>
            </a:pPr>
            <a:r>
              <a:rPr lang="en-US" sz="2400" b="1" dirty="0">
                <a:solidFill>
                  <a:srgbClr val="3399FF"/>
                </a:solidFill>
                <a:effectLst/>
              </a:rPr>
              <a:t>Ribbon</a:t>
            </a:r>
            <a:r>
              <a:rPr lang="en-US" sz="2400" b="1" dirty="0">
                <a:effectLst/>
              </a:rPr>
              <a:t> – contains commands in the form of buttons</a:t>
            </a:r>
          </a:p>
          <a:p>
            <a:pPr lvl="2">
              <a:spcBef>
                <a:spcPts val="600"/>
              </a:spcBef>
            </a:pPr>
            <a:r>
              <a:rPr lang="en-US" sz="2000" b="1" dirty="0">
                <a:solidFill>
                  <a:srgbClr val="3399FF"/>
                </a:solidFill>
                <a:effectLst/>
              </a:rPr>
              <a:t>Command</a:t>
            </a:r>
            <a:r>
              <a:rPr lang="en-US" sz="2000" b="1" dirty="0">
                <a:effectLst/>
              </a:rPr>
              <a:t> is an instruction given to the computer</a:t>
            </a:r>
          </a:p>
          <a:p>
            <a:pPr lvl="1">
              <a:spcBef>
                <a:spcPts val="1800"/>
              </a:spcBef>
            </a:pPr>
            <a:r>
              <a:rPr lang="en-US" sz="2400" b="1" dirty="0">
                <a:solidFill>
                  <a:srgbClr val="3399FF"/>
                </a:solidFill>
                <a:effectLst/>
              </a:rPr>
              <a:t>Tabs</a:t>
            </a:r>
            <a:r>
              <a:rPr lang="en-US" sz="2400" b="1" dirty="0">
                <a:effectLst/>
              </a:rPr>
              <a:t> – contain </a:t>
            </a:r>
            <a:r>
              <a:rPr lang="en-US" sz="2400" b="1" dirty="0" smtClean="0">
                <a:effectLst/>
              </a:rPr>
              <a:t>different </a:t>
            </a:r>
            <a:r>
              <a:rPr lang="en-US" sz="2400" b="1" dirty="0">
                <a:effectLst/>
              </a:rPr>
              <a:t>sets of </a:t>
            </a:r>
            <a:r>
              <a:rPr lang="en-US" sz="2400" b="1" dirty="0" smtClean="0">
                <a:effectLst/>
              </a:rPr>
              <a:t>commands</a:t>
            </a:r>
          </a:p>
          <a:p>
            <a:pPr lvl="2"/>
            <a:r>
              <a:rPr lang="en-US" sz="2000" b="1" dirty="0">
                <a:effectLst/>
              </a:rPr>
              <a:t>e</a:t>
            </a:r>
            <a:r>
              <a:rPr lang="en-US" sz="2000" b="1" dirty="0" smtClean="0">
                <a:effectLst/>
              </a:rPr>
              <a:t>ach tab is organized into </a:t>
            </a:r>
            <a:r>
              <a:rPr lang="en-US" sz="2000" b="1" dirty="0">
                <a:solidFill>
                  <a:srgbClr val="3399FF"/>
                </a:solidFill>
                <a:effectLst/>
              </a:rPr>
              <a:t>groups</a:t>
            </a:r>
            <a:r>
              <a:rPr lang="en-US" sz="2000" b="1" dirty="0" smtClean="0">
                <a:effectLst/>
              </a:rPr>
              <a:t> of related commands</a:t>
            </a:r>
            <a:endParaRPr lang="en-US" sz="2000" b="1" dirty="0">
              <a:effectLst/>
            </a:endParaRPr>
          </a:p>
        </p:txBody>
      </p:sp>
      <p:sp>
        <p:nvSpPr>
          <p:cNvPr id="235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DD9FE8C-67EC-4671-B9BA-C854DC5A47FA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</p:spTree>
    <p:extLst>
      <p:ext uri="{BB962C8B-B14F-4D97-AF65-F5344CB8AC3E}">
        <p14:creationId xmlns="" xmlns:p14="http://schemas.microsoft.com/office/powerpoint/2010/main" val="135670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824090" y="195943"/>
            <a:ext cx="8074982" cy="424543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Starting an Office Program (cont.)</a:t>
            </a:r>
          </a:p>
        </p:txBody>
      </p:sp>
      <p:sp>
        <p:nvSpPr>
          <p:cNvPr id="235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DD9FE8C-67EC-4671-B9BA-C854DC5A47F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38" y="1530359"/>
            <a:ext cx="4714875" cy="310515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23" y="3079297"/>
            <a:ext cx="5724525" cy="340995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761128" y="1216496"/>
            <a:ext cx="2893357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Start Menu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53951" y="2713602"/>
            <a:ext cx="2893357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Word program window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1460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970845" y="192113"/>
            <a:ext cx="7944556" cy="522514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Using the Ribbon and </a:t>
            </a:r>
            <a:br>
              <a:rPr lang="en-US" sz="3400" dirty="0" smtClean="0"/>
            </a:br>
            <a:r>
              <a:rPr lang="en-US" sz="3400" dirty="0" smtClean="0"/>
              <a:t>Zoom Controls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26671" y="1126671"/>
            <a:ext cx="7674429" cy="5051879"/>
          </a:xfrm>
        </p:spPr>
        <p:txBody>
          <a:bodyPr/>
          <a:lstStyle/>
          <a:p>
            <a:r>
              <a:rPr lang="en-US" sz="2400" b="1" dirty="0" smtClean="0">
                <a:effectLst/>
              </a:rPr>
              <a:t>In all Office programs, you use the Ribbon to initiate commands</a:t>
            </a:r>
          </a:p>
          <a:p>
            <a:pPr lvl="1"/>
            <a:r>
              <a:rPr lang="en-US" sz="2000" b="1" dirty="0">
                <a:effectLst/>
              </a:rPr>
              <a:t>s</a:t>
            </a:r>
            <a:r>
              <a:rPr lang="en-US" sz="2000" b="1" dirty="0" smtClean="0">
                <a:effectLst/>
              </a:rPr>
              <a:t>ome commands are the same across Office programs and some vary depending on the application</a:t>
            </a:r>
          </a:p>
          <a:p>
            <a:r>
              <a:rPr lang="en-US" sz="2400" b="1" dirty="0" smtClean="0">
                <a:effectLst/>
              </a:rPr>
              <a:t>The View tab has similar commands you can use to:</a:t>
            </a:r>
          </a:p>
          <a:p>
            <a:pPr lvl="1">
              <a:spcBef>
                <a:spcPts val="0"/>
              </a:spcBef>
            </a:pPr>
            <a:r>
              <a:rPr lang="en-US" sz="2000" b="1" dirty="0">
                <a:effectLst/>
              </a:rPr>
              <a:t>s</a:t>
            </a:r>
            <a:r>
              <a:rPr lang="en-US" sz="2000" b="1" dirty="0" smtClean="0">
                <a:effectLst/>
              </a:rPr>
              <a:t>witch to predefined view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effectLst/>
              </a:rPr>
              <a:t>a</a:t>
            </a:r>
            <a:r>
              <a:rPr lang="en-US" sz="2000" b="1" dirty="0" smtClean="0">
                <a:effectLst/>
              </a:rPr>
              <a:t>djust the magnification level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>
                <a:effectLst/>
              </a:rPr>
              <a:t>Many Office programs also contain a Zoom slider on the status bar to adjust the magnification level as well as View shortcut buttons</a:t>
            </a:r>
          </a:p>
        </p:txBody>
      </p:sp>
      <p:sp>
        <p:nvSpPr>
          <p:cNvPr id="235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DD9FE8C-67EC-4671-B9BA-C854DC5A47FA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</p:spTree>
    <p:extLst>
      <p:ext uri="{BB962C8B-B14F-4D97-AF65-F5344CB8AC3E}">
        <p14:creationId xmlns="" xmlns:p14="http://schemas.microsoft.com/office/powerpoint/2010/main" val="194901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1357" y="293914"/>
            <a:ext cx="7854043" cy="375558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Using the Ribbon and </a:t>
            </a:r>
            <a:br>
              <a:rPr lang="en-US" sz="3400" dirty="0" smtClean="0"/>
            </a:br>
            <a:r>
              <a:rPr lang="en-US" sz="3400" dirty="0" smtClean="0"/>
              <a:t>Zoom Controls (cont.)</a:t>
            </a:r>
          </a:p>
        </p:txBody>
      </p:sp>
      <p:sp>
        <p:nvSpPr>
          <p:cNvPr id="235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DD9FE8C-67EC-4671-B9BA-C854DC5A47FA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797" y="1472089"/>
            <a:ext cx="5181600" cy="173355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059" y="2789768"/>
            <a:ext cx="5429250" cy="152400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306" y="4346322"/>
            <a:ext cx="2302244" cy="1838325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308" y="4906175"/>
            <a:ext cx="4743450" cy="158115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424519" y="1183305"/>
            <a:ext cx="3610530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Document in Print Layout view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43718" y="2395321"/>
            <a:ext cx="4085661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Full Screen Reading view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28976" y="3944436"/>
            <a:ext cx="235615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Zoom dialog box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111684" y="4565704"/>
            <a:ext cx="2893357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Zoom set to 200%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4818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179614"/>
            <a:ext cx="7805057" cy="522515"/>
          </a:xfrm>
        </p:spPr>
        <p:txBody>
          <a:bodyPr/>
          <a:lstStyle/>
          <a:p>
            <a:r>
              <a:rPr lang="en-US" sz="3400" dirty="0"/>
              <a:t>Using the Quick Access Toolbar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672" y="979714"/>
            <a:ext cx="7690304" cy="5198836"/>
          </a:xfrm>
        </p:spPr>
        <p:txBody>
          <a:bodyPr/>
          <a:lstStyle/>
          <a:p>
            <a:r>
              <a:rPr lang="en-US" sz="2400" b="1" dirty="0" smtClean="0">
                <a:effectLst/>
              </a:rPr>
              <a:t>The buttons on the Quick Access toolbar, located just above the Ribbon on the left side, are available anytime except when the File tab is active</a:t>
            </a:r>
          </a:p>
          <a:p>
            <a:r>
              <a:rPr lang="en-US" sz="2400" b="1" dirty="0" smtClean="0">
                <a:effectLst/>
              </a:rPr>
              <a:t>Default buttons on the Quick Access Toolbar include:</a:t>
            </a:r>
          </a:p>
          <a:p>
            <a:pPr lvl="1"/>
            <a:r>
              <a:rPr lang="en-US" sz="2000" b="1" dirty="0" smtClean="0">
                <a:effectLst/>
              </a:rPr>
              <a:t>Save a file</a:t>
            </a:r>
          </a:p>
          <a:p>
            <a:pPr lvl="1"/>
            <a:r>
              <a:rPr lang="en-US" sz="2000" b="1" dirty="0" smtClean="0">
                <a:effectLst/>
              </a:rPr>
              <a:t>Undo your last action</a:t>
            </a:r>
          </a:p>
          <a:p>
            <a:pPr lvl="1"/>
            <a:r>
              <a:rPr lang="en-US" sz="2000" b="1" dirty="0" smtClean="0">
                <a:effectLst/>
              </a:rPr>
              <a:t>Redo the last action you undid</a:t>
            </a:r>
          </a:p>
          <a:p>
            <a:pPr lvl="2">
              <a:spcBef>
                <a:spcPts val="1200"/>
              </a:spcBef>
            </a:pPr>
            <a:r>
              <a:rPr lang="en-US" sz="2000" b="1" dirty="0" smtClean="0">
                <a:effectLst/>
              </a:rPr>
              <a:t>these buttons are available on other tabs in the Ribbon but not all the time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effectLst/>
              </a:rPr>
              <a:t>The Quick Access toolbar lets you work faster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effectLst/>
              </a:rPr>
              <a:t>Buttons you frequently used can be added</a:t>
            </a:r>
            <a:endParaRPr lang="en-US" sz="2400" b="1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A943A-05DA-40D2-982A-1849A5C4A88B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80623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326571"/>
            <a:ext cx="7805057" cy="375558"/>
          </a:xfrm>
        </p:spPr>
        <p:txBody>
          <a:bodyPr/>
          <a:lstStyle/>
          <a:p>
            <a:r>
              <a:rPr lang="en-US" sz="3400" dirty="0" smtClean="0"/>
              <a:t>Customizing </a:t>
            </a:r>
            <a:r>
              <a:rPr lang="en-US" sz="3400" dirty="0"/>
              <a:t>the Quick Access Toolbar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672" y="1422399"/>
            <a:ext cx="7690304" cy="4756149"/>
          </a:xfrm>
        </p:spPr>
        <p:txBody>
          <a:bodyPr/>
          <a:lstStyle/>
          <a:p>
            <a:r>
              <a:rPr lang="en-US" sz="2400" b="1" dirty="0" smtClean="0">
                <a:effectLst/>
              </a:rPr>
              <a:t>To add buttons to the Quick Access toolbar:</a:t>
            </a:r>
          </a:p>
          <a:p>
            <a:pPr lvl="1"/>
            <a:r>
              <a:rPr lang="en-US" sz="2000" b="1" dirty="0">
                <a:effectLst/>
              </a:rPr>
              <a:t>c</a:t>
            </a:r>
            <a:r>
              <a:rPr lang="en-US" sz="2000" b="1" dirty="0" smtClean="0">
                <a:effectLst/>
              </a:rPr>
              <a:t>lick Customize Quick Access toolbar button and then select which commands you use frequently to add to the Quick Access toolbar</a:t>
            </a:r>
          </a:p>
          <a:p>
            <a:pPr>
              <a:spcBef>
                <a:spcPts val="2400"/>
              </a:spcBef>
            </a:pPr>
            <a:r>
              <a:rPr lang="en-US" sz="2400" b="1" dirty="0" smtClean="0">
                <a:effectLst/>
              </a:rPr>
              <a:t>You can also remove any button from the Quick Access toolbar if you find you are not using as much as you did </a:t>
            </a:r>
            <a:endParaRPr lang="en-US" sz="2400" b="1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A943A-05DA-40D2-982A-1849A5C4A88B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49225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391886"/>
            <a:ext cx="7805057" cy="310243"/>
          </a:xfrm>
        </p:spPr>
        <p:txBody>
          <a:bodyPr/>
          <a:lstStyle/>
          <a:p>
            <a:r>
              <a:rPr lang="en-US" sz="3400" dirty="0"/>
              <a:t>Using the Quick Access </a:t>
            </a:r>
            <a:r>
              <a:rPr lang="en-US" sz="3400" dirty="0" smtClean="0"/>
              <a:t>Toolbar (cont.)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A943A-05DA-40D2-982A-1849A5C4A88B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127" y="1395413"/>
            <a:ext cx="5362575" cy="2695575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476" y="3820846"/>
            <a:ext cx="5581650" cy="2124075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159622" y="1055132"/>
            <a:ext cx="2893357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Completed To Do List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840942" y="3484567"/>
            <a:ext cx="4049802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Customize quick Access Toolbar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42468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158044"/>
            <a:ext cx="7817756" cy="544085"/>
          </a:xfrm>
        </p:spPr>
        <p:txBody>
          <a:bodyPr/>
          <a:lstStyle/>
          <a:p>
            <a:r>
              <a:rPr lang="en-US" sz="3400" dirty="0" smtClean="0"/>
              <a:t>Saving a File </a:t>
            </a:r>
            <a:br>
              <a:rPr lang="en-US" sz="3400" dirty="0" smtClean="0"/>
            </a:br>
            <a:r>
              <a:rPr lang="en-US" sz="3400" dirty="0" smtClean="0"/>
              <a:t>Using Backstage view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672" y="1095022"/>
            <a:ext cx="7690304" cy="5256792"/>
          </a:xfrm>
        </p:spPr>
        <p:txBody>
          <a:bodyPr/>
          <a:lstStyle/>
          <a:p>
            <a:r>
              <a:rPr lang="en-US" sz="2400" b="1" dirty="0" smtClean="0">
                <a:effectLst/>
              </a:rPr>
              <a:t>To keep a document permanently it needs to be saved to a specific place, such as a folder, hard drive, removable flash drive, or network on the internet</a:t>
            </a:r>
          </a:p>
          <a:p>
            <a:r>
              <a:rPr lang="en-US" sz="2400" b="1" dirty="0" smtClean="0">
                <a:effectLst/>
              </a:rPr>
              <a:t>Use the Save As to save a file for the first time when assigning a unique filename and </a:t>
            </a:r>
            <a:r>
              <a:rPr lang="en-US" sz="2400" b="1" dirty="0">
                <a:solidFill>
                  <a:srgbClr val="3399FF"/>
                </a:solidFill>
                <a:effectLst/>
              </a:rPr>
              <a:t>file extension</a:t>
            </a:r>
            <a:r>
              <a:rPr lang="en-US" sz="2400" b="1" dirty="0" smtClean="0">
                <a:effectLst/>
              </a:rPr>
              <a:t>, which identifies the program used to create the document</a:t>
            </a:r>
          </a:p>
          <a:p>
            <a:pPr lvl="1"/>
            <a:r>
              <a:rPr lang="en-US" sz="2000" b="1" dirty="0" smtClean="0">
                <a:effectLst/>
              </a:rPr>
              <a:t>you can access the Save As command in </a:t>
            </a:r>
            <a:r>
              <a:rPr lang="en-US" sz="2000" b="1" dirty="0">
                <a:solidFill>
                  <a:srgbClr val="3399FF"/>
                </a:solidFill>
                <a:effectLst/>
              </a:rPr>
              <a:t>Backstage view</a:t>
            </a:r>
            <a:r>
              <a:rPr lang="en-US" sz="2000" b="1" dirty="0" smtClean="0">
                <a:effectLst/>
              </a:rPr>
              <a:t>, which provides commands and tools to help you work with files such as viewing, setting document properties and printing files</a:t>
            </a:r>
          </a:p>
          <a:p>
            <a:r>
              <a:rPr lang="en-US" sz="2400" b="1" dirty="0" smtClean="0">
                <a:effectLst/>
              </a:rPr>
              <a:t>Access Backstage view by clicking the File tab on the Ribbon</a:t>
            </a:r>
            <a:endParaRPr lang="en-US" sz="2400" b="1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A943A-05DA-40D2-982A-1849A5C4A88B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51160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261257"/>
            <a:ext cx="7805057" cy="440872"/>
          </a:xfrm>
        </p:spPr>
        <p:txBody>
          <a:bodyPr/>
          <a:lstStyle/>
          <a:p>
            <a:r>
              <a:rPr lang="en-US" sz="3400" dirty="0" smtClean="0"/>
              <a:t>Saving a File </a:t>
            </a:r>
            <a:br>
              <a:rPr lang="en-US" sz="3400" dirty="0" smtClean="0"/>
            </a:br>
            <a:r>
              <a:rPr lang="en-US" sz="3400" dirty="0" smtClean="0"/>
              <a:t>Using Backstage view (cont.)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A943A-05DA-40D2-982A-1849A5C4A88B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492189" y="1377862"/>
            <a:ext cx="4345638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Backstage view with Info tab selected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9205" y="2006744"/>
            <a:ext cx="6705600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307358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326571"/>
            <a:ext cx="7805057" cy="310243"/>
          </a:xfrm>
        </p:spPr>
        <p:txBody>
          <a:bodyPr/>
          <a:lstStyle/>
          <a:p>
            <a:r>
              <a:rPr lang="en-US" sz="3400" dirty="0" smtClean="0"/>
              <a:t>Windows Live and </a:t>
            </a:r>
            <a:br>
              <a:rPr lang="en-US" sz="3400" dirty="0" smtClean="0"/>
            </a:br>
            <a:r>
              <a:rPr lang="en-US" sz="3400" dirty="0" smtClean="0"/>
              <a:t>Microsoft Office Web Apps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672" y="1106310"/>
            <a:ext cx="7690304" cy="5245503"/>
          </a:xfrm>
        </p:spPr>
        <p:txBody>
          <a:bodyPr/>
          <a:lstStyle/>
          <a:p>
            <a:r>
              <a:rPr lang="en-US" sz="2400" b="1" dirty="0" smtClean="0">
                <a:effectLst/>
              </a:rPr>
              <a:t>All Office programs include the capability to incorporate online collaboration-across the internet or a company network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effectLst/>
              </a:rPr>
              <a:t>Using cloud computing (work done  and stored in a virtual environment) you can take advantage of Web programs, Microsoft Office Web Apps, which are simplified versions of the programs in Office 2010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effectLst/>
              </a:rPr>
              <a:t>The programs are online and take up no computer disk space</a:t>
            </a:r>
          </a:p>
          <a:p>
            <a:pPr>
              <a:spcBef>
                <a:spcPts val="1200"/>
              </a:spcBef>
            </a:pPr>
            <a:r>
              <a:rPr lang="en-US" sz="2400" b="1" dirty="0" smtClean="0">
                <a:effectLst/>
              </a:rPr>
              <a:t>These programs are accessed using Windows Live </a:t>
            </a:r>
            <a:r>
              <a:rPr lang="en-US" sz="2400" b="1" dirty="0" err="1" smtClean="0">
                <a:effectLst/>
              </a:rPr>
              <a:t>SkyDrive</a:t>
            </a:r>
            <a:r>
              <a:rPr lang="en-US" sz="2400" b="1" dirty="0" smtClean="0">
                <a:effectLst/>
              </a:rPr>
              <a:t>, a free service from Microsoft Windows Live</a:t>
            </a:r>
            <a:endParaRPr lang="en-US" sz="2400" b="1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A943A-05DA-40D2-982A-1849A5C4A88B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8061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541FA668-6726-4E55-9B18-704663397913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  <p:sp>
        <p:nvSpPr>
          <p:cNvPr id="4118" name="Rectangle 22"/>
          <p:cNvSpPr>
            <a:spLocks noGrp="1" noChangeArrowheads="1"/>
          </p:cNvSpPr>
          <p:nvPr>
            <p:ph type="body" idx="1"/>
          </p:nvPr>
        </p:nvSpPr>
        <p:spPr>
          <a:xfrm>
            <a:off x="1094014" y="1320800"/>
            <a:ext cx="7854043" cy="485775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/>
              </a:rPr>
              <a:t>Understand Microsoft Office 2010 Professional</a:t>
            </a:r>
          </a:p>
          <a:p>
            <a:pPr eaLnBrk="1" hangingPunct="1">
              <a:defRPr/>
            </a:pPr>
            <a:r>
              <a:rPr lang="en-US" b="1" dirty="0" smtClean="0">
                <a:effectLst/>
              </a:rPr>
              <a:t>Start an Office program</a:t>
            </a:r>
          </a:p>
          <a:p>
            <a:pPr eaLnBrk="1" hangingPunct="1">
              <a:defRPr/>
            </a:pPr>
            <a:r>
              <a:rPr lang="en-US" b="1" dirty="0" smtClean="0">
                <a:effectLst/>
              </a:rPr>
              <a:t>Use the Ribbon and Zoom controls</a:t>
            </a:r>
          </a:p>
          <a:p>
            <a:pPr eaLnBrk="1" hangingPunct="1">
              <a:defRPr/>
            </a:pPr>
            <a:r>
              <a:rPr lang="en-US" b="1" dirty="0" smtClean="0">
                <a:effectLst/>
              </a:rPr>
              <a:t>Use the Quick Access toolbar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title"/>
          </p:nvPr>
        </p:nvSpPr>
        <p:spPr>
          <a:xfrm>
            <a:off x="1059543" y="174172"/>
            <a:ext cx="7216095" cy="42998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163287"/>
            <a:ext cx="7805057" cy="473528"/>
          </a:xfrm>
        </p:spPr>
        <p:txBody>
          <a:bodyPr/>
          <a:lstStyle/>
          <a:p>
            <a:r>
              <a:rPr lang="en-US" sz="3400" dirty="0" smtClean="0"/>
              <a:t>Getting Help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672" y="947056"/>
            <a:ext cx="7690304" cy="5404757"/>
          </a:xfrm>
        </p:spPr>
        <p:txBody>
          <a:bodyPr/>
          <a:lstStyle/>
          <a:p>
            <a:r>
              <a:rPr lang="en-US" sz="2400" b="1" dirty="0">
                <a:effectLst/>
              </a:rPr>
              <a:t>Help is </a:t>
            </a:r>
            <a:r>
              <a:rPr lang="en-US" sz="2400" b="1" dirty="0">
                <a:solidFill>
                  <a:srgbClr val="3399FF"/>
                </a:solidFill>
                <a:effectLst/>
              </a:rPr>
              <a:t>context-sensitive</a:t>
            </a:r>
            <a:r>
              <a:rPr lang="en-US" sz="2400" b="1" dirty="0">
                <a:effectLst/>
              </a:rPr>
              <a:t> in that it displays topics and instructions geared to the specific task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>
                <a:effectLst/>
              </a:rPr>
              <a:t>The Help system is integrated with the Microsoft Office Online Web site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>
                <a:effectLst/>
              </a:rPr>
              <a:t>When pointing to a command on any tab, a Screen Tip opens displaying a description</a:t>
            </a:r>
          </a:p>
          <a:p>
            <a:pPr lvl="1"/>
            <a:r>
              <a:rPr lang="en-US" sz="2000" b="1" dirty="0">
                <a:effectLst/>
              </a:rPr>
              <a:t>m</a:t>
            </a:r>
            <a:r>
              <a:rPr lang="en-US" sz="2000" b="1" dirty="0" smtClean="0">
                <a:effectLst/>
              </a:rPr>
              <a:t>any screen tips also direct you to press [F1] for additional information</a:t>
            </a:r>
          </a:p>
          <a:p>
            <a:pPr>
              <a:spcBef>
                <a:spcPts val="1800"/>
              </a:spcBef>
            </a:pPr>
            <a:r>
              <a:rPr lang="en-US" sz="2400" b="1" dirty="0" smtClean="0">
                <a:effectLst/>
              </a:rPr>
              <a:t>If using the Search text box in Help it searches for a </a:t>
            </a:r>
            <a:r>
              <a:rPr lang="en-US" sz="2400" b="1" dirty="0">
                <a:solidFill>
                  <a:srgbClr val="3399FF"/>
                </a:solidFill>
                <a:effectLst/>
              </a:rPr>
              <a:t>keyword</a:t>
            </a:r>
            <a:r>
              <a:rPr lang="en-US" sz="2400" b="1" dirty="0" smtClean="0">
                <a:effectLst/>
              </a:rPr>
              <a:t>, which is searchable word that is contained in Help</a:t>
            </a:r>
            <a:endParaRPr lang="en-US" sz="2400" b="1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A943A-05DA-40D2-982A-1849A5C4A88B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23774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163287"/>
            <a:ext cx="7805057" cy="473528"/>
          </a:xfrm>
        </p:spPr>
        <p:txBody>
          <a:bodyPr/>
          <a:lstStyle/>
          <a:p>
            <a:r>
              <a:rPr lang="en-US" sz="3400" dirty="0" smtClean="0"/>
              <a:t>Getting Help (cont.)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60A943A-05DA-40D2-982A-1849A5C4A88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Microsoft Office 2010-Illustrated Fundamentals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20699" y="800411"/>
            <a:ext cx="2893357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Help tab/Backstage view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8775" y="2009775"/>
            <a:ext cx="58864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4307871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254E469-821F-4157-87B9-DF11F3CFD56D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890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5029" y="212272"/>
            <a:ext cx="7230609" cy="489858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Exiting an Office Program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159329"/>
            <a:ext cx="7673975" cy="515982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/>
              </a:rPr>
              <a:t>You can use Backstage view to close your document, and then quickly locate it again using the Recent tab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The Recent tab, opens by default in Backstage view when no documents are open and displays a list of recently opened documents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When you are finished working in an Office program, you use the File tab to exit the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254E469-821F-4157-87B9-DF11F3CFD56D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890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93423" y="212272"/>
            <a:ext cx="7282216" cy="489858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Exiting an Office Program (cont.)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7950" y="4842721"/>
            <a:ext cx="4679579" cy="646331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Recent Documents tab and Exit command in Backstage View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5136" y="1382362"/>
            <a:ext cx="64674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63679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254E469-821F-4157-87B9-DF11F3CFD56D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890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970845" y="212272"/>
            <a:ext cx="7304794" cy="489858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E-mailing your saved documents</a:t>
            </a:r>
          </a:p>
        </p:txBody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159329"/>
            <a:ext cx="7673975" cy="515982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/>
              </a:rPr>
              <a:t>You can e-mail your saved documents easily from with Office using the Save &amp; Send page in Backstage view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>
                <a:effectLst/>
              </a:rPr>
              <a:t>A</a:t>
            </a:r>
            <a:r>
              <a:rPr lang="en-US" sz="2400" b="1" dirty="0" smtClean="0">
                <a:effectLst/>
              </a:rPr>
              <a:t>ttach the document to an e-mail message and send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If your file is already saved in a shared location, you can click the Send a Link button to create an e-mail containing a link to where the recipient can download the document</a:t>
            </a:r>
          </a:p>
        </p:txBody>
      </p:sp>
    </p:spTree>
    <p:extLst>
      <p:ext uri="{BB962C8B-B14F-4D97-AF65-F5344CB8AC3E}">
        <p14:creationId xmlns="" xmlns:p14="http://schemas.microsoft.com/office/powerpoint/2010/main" val="34493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8A88D5B-265E-477F-B9E5-1FE0FB7AD5AD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931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79714" y="130629"/>
            <a:ext cx="7295924" cy="506185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Summary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6672" y="1072444"/>
            <a:ext cx="7511142" cy="5106106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/>
              </a:rPr>
              <a:t>You can use Microsoft Office 2010 to create a wide variety of documents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Office 2010 Professional contains Microsoft Word, Excel, Access, PowerPoint, Outlook, and Publisher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Office programs share many common elements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dirty="0"/>
              <a:t>You choose commands using buttons and commands on the </a:t>
            </a:r>
            <a:r>
              <a:rPr lang="en-US" sz="2400" dirty="0" smtClean="0"/>
              <a:t>Ribbon and </a:t>
            </a:r>
            <a:r>
              <a:rPr lang="en-US" sz="2400" dirty="0"/>
              <a:t>Quick Access </a:t>
            </a:r>
            <a:r>
              <a:rPr lang="en-US" sz="2400" dirty="0" smtClean="0"/>
              <a:t>toolbar</a:t>
            </a:r>
            <a:endParaRPr lang="en-US" sz="2400" dirty="0"/>
          </a:p>
          <a:p>
            <a:pPr eaLnBrk="1" hangingPunct="1">
              <a:defRPr/>
            </a:pPr>
            <a:endParaRPr lang="en-US" sz="2400" b="1" dirty="0" smtClean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8A88D5B-265E-477F-B9E5-1FE0FB7AD5AD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931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979714" y="130629"/>
            <a:ext cx="7295924" cy="506185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Summary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6672" y="1275644"/>
            <a:ext cx="7511142" cy="4902906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b="1" dirty="0">
                <a:effectLst/>
              </a:rPr>
              <a:t>You need to save any data you enter during an Office work session as a file with a unique filename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defRPr/>
            </a:pPr>
            <a:r>
              <a:rPr lang="en-US" sz="2400" b="1" dirty="0">
                <a:effectLst/>
              </a:rPr>
              <a:t>Microsoft Office comes with an extensive Help </a:t>
            </a:r>
            <a:r>
              <a:rPr lang="en-US" sz="2400" b="1" dirty="0" smtClean="0">
                <a:effectLst/>
              </a:rPr>
              <a:t>system</a:t>
            </a:r>
          </a:p>
          <a:p>
            <a:pPr eaLnBrk="1" hangingPunct="1">
              <a:lnSpc>
                <a:spcPct val="90000"/>
              </a:lnSpc>
              <a:spcBef>
                <a:spcPts val="1800"/>
              </a:spcBef>
              <a:defRPr/>
            </a:pPr>
            <a:r>
              <a:rPr lang="en-US" sz="2400" b="1" dirty="0">
                <a:effectLst/>
              </a:rPr>
              <a:t>When you are finished working with a program, you should save your work and exit the program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en-US" sz="2400" b="1" dirty="0">
              <a:effectLst/>
            </a:endParaRPr>
          </a:p>
          <a:p>
            <a:pPr eaLnBrk="1" hangingPunct="1">
              <a:defRPr/>
            </a:pPr>
            <a:endParaRPr lang="en-US" sz="2400" b="1" dirty="0" smtClean="0"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2600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A85B663-985C-44E5-B87D-FD45B85C26AF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2371" y="146958"/>
            <a:ext cx="7263267" cy="44087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 (cont.)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5658" y="1286933"/>
            <a:ext cx="7641318" cy="489161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/>
              </a:rPr>
              <a:t>Save a file using Backstage view</a:t>
            </a:r>
          </a:p>
          <a:p>
            <a:pPr eaLnBrk="1" hangingPunct="1">
              <a:defRPr/>
            </a:pPr>
            <a:r>
              <a:rPr lang="en-US" b="1" dirty="0" smtClean="0">
                <a:effectLst/>
              </a:rPr>
              <a:t>Get Help</a:t>
            </a:r>
          </a:p>
          <a:p>
            <a:pPr eaLnBrk="1" hangingPunct="1">
              <a:defRPr/>
            </a:pPr>
            <a:r>
              <a:rPr lang="en-US" b="1" dirty="0" smtClean="0">
                <a:effectLst/>
              </a:rPr>
              <a:t>Exit an Office program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DA85B663-985C-44E5-B87D-FD45B85C26AF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12371" y="146958"/>
            <a:ext cx="7263267" cy="44087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Unit Introduction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7686" y="1332089"/>
            <a:ext cx="7772400" cy="4846461"/>
          </a:xfrm>
        </p:spPr>
        <p:txBody>
          <a:bodyPr/>
          <a:lstStyle/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Microsoft Office 2010 is a collection (or </a:t>
            </a:r>
            <a:r>
              <a:rPr lang="en-US" sz="2400" b="1" dirty="0">
                <a:solidFill>
                  <a:srgbClr val="3399FF"/>
                </a:solidFill>
                <a:effectLst/>
              </a:rPr>
              <a:t>suite</a:t>
            </a:r>
            <a:r>
              <a:rPr lang="en-US" sz="2400" b="1" dirty="0" smtClean="0">
                <a:effectLst/>
              </a:rPr>
              <a:t>) of programs that you can use to produce a wide variety of documents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Office 2010 Professional includes Word, Excel, Access, PowerPoint, Outlook, Publisher, and OneNote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One new benefit of Office 2010 is that it lets you work collaboratively with others no matter where they are</a:t>
            </a:r>
          </a:p>
        </p:txBody>
      </p:sp>
    </p:spTree>
    <p:extLst>
      <p:ext uri="{BB962C8B-B14F-4D97-AF65-F5344CB8AC3E}">
        <p14:creationId xmlns="" xmlns:p14="http://schemas.microsoft.com/office/powerpoint/2010/main" val="82842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9549A10-1DC2-4451-890D-AFC067396DC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65415" y="259644"/>
            <a:ext cx="8425542" cy="409827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Understanding </a:t>
            </a:r>
            <a:br>
              <a:rPr lang="en-US" sz="3400" dirty="0" smtClean="0"/>
            </a:br>
            <a:r>
              <a:rPr lang="en-US" sz="3400" dirty="0" smtClean="0"/>
              <a:t>Office 2010 Professional</a:t>
            </a:r>
          </a:p>
        </p:txBody>
      </p:sp>
      <p:sp>
        <p:nvSpPr>
          <p:cNvPr id="151564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077686" y="1490133"/>
            <a:ext cx="7543800" cy="4688417"/>
          </a:xfrm>
        </p:spPr>
        <p:txBody>
          <a:bodyPr/>
          <a:lstStyle/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>
                <a:effectLst/>
              </a:rPr>
              <a:t>Office 2010 Professional Edition comes with a variety of </a:t>
            </a:r>
            <a:r>
              <a:rPr lang="en-US" sz="2400" b="1" dirty="0" smtClean="0">
                <a:solidFill>
                  <a:srgbClr val="3399FF"/>
                </a:solidFill>
                <a:effectLst/>
              </a:rPr>
              <a:t>programs</a:t>
            </a:r>
            <a:r>
              <a:rPr lang="en-US" sz="2400" b="1" dirty="0" smtClean="0">
                <a:effectLst/>
              </a:rPr>
              <a:t> </a:t>
            </a:r>
            <a:r>
              <a:rPr lang="en-US" sz="2400" b="1" dirty="0">
                <a:effectLst/>
              </a:rPr>
              <a:t>and tools you can </a:t>
            </a:r>
            <a:r>
              <a:rPr lang="en-US" sz="2400" b="1" dirty="0" smtClean="0">
                <a:effectLst/>
              </a:rPr>
              <a:t>use</a:t>
            </a:r>
          </a:p>
          <a:p>
            <a:pPr eaLnBrk="1" hangingPunct="1">
              <a:spcBef>
                <a:spcPts val="1800"/>
              </a:spcBef>
              <a:defRPr/>
            </a:pPr>
            <a:r>
              <a:rPr lang="en-US" sz="2400" b="1" dirty="0" smtClean="0">
                <a:effectLst/>
              </a:rPr>
              <a:t>A powerful benefit of Office 2010 is </a:t>
            </a:r>
            <a:r>
              <a:rPr lang="en-US" sz="2400" b="1" dirty="0">
                <a:solidFill>
                  <a:srgbClr val="3399FF"/>
                </a:solidFill>
                <a:effectLst/>
              </a:rPr>
              <a:t>Microsoft Office Web </a:t>
            </a:r>
            <a:r>
              <a:rPr lang="en-US" sz="2400" b="1" dirty="0" smtClean="0">
                <a:solidFill>
                  <a:srgbClr val="3399FF"/>
                </a:solidFill>
                <a:effectLst/>
              </a:rPr>
              <a:t>Apps</a:t>
            </a:r>
            <a:r>
              <a:rPr lang="en-US" sz="2400" b="1" dirty="0">
                <a:effectLst/>
              </a:rPr>
              <a:t>:</a:t>
            </a:r>
            <a:endParaRPr lang="en-US" sz="2400" b="1" dirty="0" smtClean="0">
              <a:effectLst/>
            </a:endParaRP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000" b="1" dirty="0" smtClean="0">
                <a:effectLst/>
              </a:rPr>
              <a:t>a scaled down version of Microsoft Office applications that run over the internet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000" b="1" dirty="0">
                <a:effectLst/>
              </a:rPr>
              <a:t>p</a:t>
            </a:r>
            <a:r>
              <a:rPr lang="en-US" sz="2000" b="1" dirty="0" smtClean="0">
                <a:effectLst/>
              </a:rPr>
              <a:t>romotes a collaborative working environment  even from different locations</a:t>
            </a:r>
            <a:endParaRPr lang="en-US" sz="2000" b="1" dirty="0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DD9FE8C-67EC-4671-B9BA-C854DC5A47FA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5029" y="130629"/>
            <a:ext cx="7230609" cy="849085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Understanding </a:t>
            </a:r>
            <a:br>
              <a:rPr lang="en-US" sz="3400" dirty="0" smtClean="0"/>
            </a:br>
            <a:r>
              <a:rPr lang="en-US" sz="3400" dirty="0" smtClean="0"/>
              <a:t>Office 2010 Professional (cont</a:t>
            </a:r>
            <a:r>
              <a:rPr lang="en-US" sz="3400" dirty="0"/>
              <a:t>.</a:t>
            </a:r>
            <a:r>
              <a:rPr lang="en-US" sz="3400" dirty="0" smtClean="0"/>
              <a:t>)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1358" y="1343378"/>
            <a:ext cx="7755618" cy="483517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/>
              </a:rPr>
              <a:t>Microsoft Office 2010 Professional contains the following programs: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400" b="1" dirty="0">
                <a:solidFill>
                  <a:srgbClr val="3399FF"/>
                </a:solidFill>
                <a:effectLst/>
                <a:ea typeface="+mn-ea"/>
              </a:rPr>
              <a:t>Microsoft Word </a:t>
            </a:r>
            <a:r>
              <a:rPr lang="en-US" sz="2400" b="1" dirty="0" smtClean="0">
                <a:effectLst/>
              </a:rPr>
              <a:t>- word processing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400" b="1" dirty="0">
                <a:solidFill>
                  <a:srgbClr val="3399FF"/>
                </a:solidFill>
                <a:effectLst/>
                <a:ea typeface="+mn-ea"/>
              </a:rPr>
              <a:t>Microsoft Excel </a:t>
            </a:r>
            <a:r>
              <a:rPr lang="en-US" sz="2400" b="1" dirty="0" smtClean="0">
                <a:effectLst/>
              </a:rPr>
              <a:t>- spreadsheet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400" b="1" dirty="0">
                <a:solidFill>
                  <a:srgbClr val="3399FF"/>
                </a:solidFill>
                <a:effectLst/>
                <a:ea typeface="+mn-ea"/>
              </a:rPr>
              <a:t>Microsoft Access </a:t>
            </a:r>
            <a:r>
              <a:rPr lang="en-US" sz="2400" b="1" dirty="0" smtClean="0">
                <a:effectLst/>
              </a:rPr>
              <a:t>– database management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400" b="1" dirty="0">
                <a:solidFill>
                  <a:srgbClr val="3399FF"/>
                </a:solidFill>
                <a:effectLst/>
                <a:ea typeface="+mn-ea"/>
              </a:rPr>
              <a:t>Microsoft PowerPoint </a:t>
            </a:r>
            <a:r>
              <a:rPr lang="en-US" sz="2400" b="1" dirty="0" smtClean="0">
                <a:effectLst/>
              </a:rPr>
              <a:t>– presentation graphics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400" b="1" dirty="0">
                <a:solidFill>
                  <a:srgbClr val="3399FF"/>
                </a:solidFill>
                <a:effectLst/>
                <a:ea typeface="+mn-ea"/>
              </a:rPr>
              <a:t>Microsoft Outlook </a:t>
            </a:r>
            <a:r>
              <a:rPr lang="en-US" sz="2400" b="1" dirty="0" smtClean="0">
                <a:effectLst/>
              </a:rPr>
              <a:t>– e-mail and info manager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400" b="1" dirty="0">
                <a:solidFill>
                  <a:srgbClr val="3399FF"/>
                </a:solidFill>
                <a:effectLst/>
                <a:ea typeface="+mn-ea"/>
              </a:rPr>
              <a:t>Microsoft Publisher </a:t>
            </a:r>
            <a:r>
              <a:rPr lang="en-US" sz="2400" b="1" dirty="0" smtClean="0">
                <a:effectLst/>
              </a:rPr>
              <a:t>– desktop publishing</a:t>
            </a:r>
          </a:p>
          <a:p>
            <a:pPr lvl="1" eaLnBrk="1" hangingPunct="1">
              <a:spcBef>
                <a:spcPts val="1200"/>
              </a:spcBef>
              <a:defRPr/>
            </a:pPr>
            <a:r>
              <a:rPr lang="en-US" sz="2400" b="1" dirty="0">
                <a:solidFill>
                  <a:srgbClr val="3399FF"/>
                </a:solidFill>
                <a:effectLst/>
                <a:ea typeface="+mn-ea"/>
              </a:rPr>
              <a:t>Microsoft OneNote </a:t>
            </a:r>
            <a:r>
              <a:rPr lang="en-US" sz="2400" b="1" dirty="0" smtClean="0">
                <a:effectLst/>
              </a:rPr>
              <a:t>– capture and store info</a:t>
            </a:r>
          </a:p>
          <a:p>
            <a:pPr lvl="2" eaLnBrk="1" hangingPunct="1">
              <a:spcBef>
                <a:spcPts val="1200"/>
              </a:spcBef>
              <a:defRPr/>
            </a:pPr>
            <a:r>
              <a:rPr lang="en-US" sz="2000" b="1" dirty="0" smtClean="0">
                <a:effectLst/>
              </a:rPr>
              <a:t>Examples of applications on the next  2 slides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DD9FE8C-67EC-4671-B9BA-C854DC5A47FA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Office 2010-Illustrated Fundamentals</a:t>
            </a:r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5029" y="130629"/>
            <a:ext cx="7230609" cy="849085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Understanding </a:t>
            </a:r>
            <a:br>
              <a:rPr lang="en-US" sz="3400" dirty="0" smtClean="0"/>
            </a:br>
            <a:r>
              <a:rPr lang="en-US" sz="3400" dirty="0" smtClean="0"/>
              <a:t>Office 2010 Professional (cont</a:t>
            </a:r>
            <a:r>
              <a:rPr lang="en-US" sz="3400" dirty="0"/>
              <a:t>.</a:t>
            </a:r>
            <a:r>
              <a:rPr lang="en-US" sz="3400" dirty="0" smtClean="0"/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691" y="2027463"/>
            <a:ext cx="2961595" cy="3863873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786" y="2040391"/>
            <a:ext cx="3347357" cy="4144317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798" y="1969532"/>
            <a:ext cx="2893357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Report created in Word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80413" y="5838620"/>
            <a:ext cx="3400733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Worksheet and chart in Excel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8250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DD9FE8C-67EC-4671-B9BA-C854DC5A47FA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5029" y="130629"/>
            <a:ext cx="7230609" cy="849085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Understanding </a:t>
            </a:r>
            <a:br>
              <a:rPr lang="en-US" sz="3400" dirty="0" smtClean="0"/>
            </a:br>
            <a:r>
              <a:rPr lang="en-US" sz="3400" dirty="0" smtClean="0"/>
              <a:t>Office 2010 Professional (cont</a:t>
            </a:r>
            <a:r>
              <a:rPr lang="en-US" sz="3400" dirty="0"/>
              <a:t>.</a:t>
            </a:r>
            <a:r>
              <a:rPr lang="en-US" sz="3400" dirty="0" smtClean="0"/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81" y="2466885"/>
            <a:ext cx="3227294" cy="2275820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8370" y="2207097"/>
            <a:ext cx="3543606" cy="2671546"/>
          </a:xfrm>
          <a:prstGeom prst="rect">
            <a:avLst/>
          </a:prstGeom>
          <a:noFill/>
          <a:ln w="1587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scene3d>
            <a:camera prst="orthographicFront"/>
            <a:lightRig rig="threePt" dir="t">
              <a:rot lat="0" lon="0" rev="600000"/>
            </a:lightRig>
          </a:scene3d>
          <a:sp3d extrusionH="76200" contourW="12700" prstMaterial="flat">
            <a:bevelT w="6350"/>
            <a:extrusionClr>
              <a:srgbClr val="FFFF00"/>
            </a:extrusionClr>
            <a:contourClr>
              <a:srgbClr val="C0000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52281" y="2207097"/>
            <a:ext cx="3263154" cy="369332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Report created in Access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98370" y="4830564"/>
            <a:ext cx="3532094" cy="646331"/>
          </a:xfrm>
          <a:prstGeom prst="rect">
            <a:avLst/>
          </a:prstGeom>
          <a:gradFill>
            <a:gsLst>
              <a:gs pos="8000">
                <a:srgbClr val="FFFF99"/>
              </a:gs>
              <a:gs pos="80000">
                <a:schemeClr val="accent3">
                  <a:lumMod val="7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US" dirty="0" smtClean="0"/>
              <a:t>Presentation slide  created in PowerPoint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43421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12371" y="195943"/>
            <a:ext cx="7263267" cy="424543"/>
          </a:xfrm>
        </p:spPr>
        <p:txBody>
          <a:bodyPr/>
          <a:lstStyle/>
          <a:p>
            <a:pPr eaLnBrk="1" hangingPunct="1">
              <a:defRPr/>
            </a:pPr>
            <a:r>
              <a:rPr lang="en-US" sz="3400" dirty="0" smtClean="0"/>
              <a:t>Starting an Office Program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143000" y="1273629"/>
            <a:ext cx="7494814" cy="4904921"/>
          </a:xfrm>
        </p:spPr>
        <p:txBody>
          <a:bodyPr/>
          <a:lstStyle/>
          <a:p>
            <a:r>
              <a:rPr lang="en-US" sz="2400" dirty="0">
                <a:effectLst/>
              </a:rPr>
              <a:t>You</a:t>
            </a:r>
            <a:r>
              <a:rPr lang="en-US" sz="2400" b="1" dirty="0" smtClean="0">
                <a:solidFill>
                  <a:srgbClr val="3399FF"/>
                </a:solidFill>
                <a:effectLst/>
              </a:rPr>
              <a:t> </a:t>
            </a:r>
            <a:r>
              <a:rPr lang="en-US" sz="2400" dirty="0">
                <a:effectLst/>
              </a:rPr>
              <a:t>can</a:t>
            </a:r>
            <a:r>
              <a:rPr lang="en-US" sz="2400" b="1" dirty="0" smtClean="0">
                <a:solidFill>
                  <a:srgbClr val="3399FF"/>
                </a:solidFill>
                <a:effectLst/>
              </a:rPr>
              <a:t> launch</a:t>
            </a:r>
            <a:r>
              <a:rPr lang="en-US" sz="2400" b="1" dirty="0" smtClean="0">
                <a:effectLst/>
              </a:rPr>
              <a:t>,  or start the Office program many ways, such as using the Start button and All Programs</a:t>
            </a:r>
            <a:endParaRPr lang="en-US" sz="2000" b="1" dirty="0" smtClean="0">
              <a:effectLst/>
            </a:endParaRPr>
          </a:p>
          <a:p>
            <a:pPr>
              <a:spcBef>
                <a:spcPts val="1800"/>
              </a:spcBef>
            </a:pPr>
            <a:r>
              <a:rPr lang="en-US" sz="2400" b="1" dirty="0" smtClean="0">
                <a:effectLst/>
              </a:rPr>
              <a:t>In the program window you will be working with a </a:t>
            </a:r>
            <a:r>
              <a:rPr lang="en-US" sz="2400" b="1" dirty="0">
                <a:solidFill>
                  <a:srgbClr val="3399FF"/>
                </a:solidFill>
                <a:effectLst/>
              </a:rPr>
              <a:t>user </a:t>
            </a:r>
            <a:r>
              <a:rPr lang="en-US" sz="2400" b="1" dirty="0" smtClean="0">
                <a:solidFill>
                  <a:srgbClr val="3399FF"/>
                </a:solidFill>
                <a:effectLst/>
              </a:rPr>
              <a:t>interface, </a:t>
            </a:r>
            <a:r>
              <a:rPr lang="en-US" sz="2400" b="1" dirty="0" smtClean="0">
                <a:effectLst/>
              </a:rPr>
              <a:t>which is a collection of buttons and tools used to interact with software programs</a:t>
            </a:r>
          </a:p>
        </p:txBody>
      </p:sp>
      <p:sp>
        <p:nvSpPr>
          <p:cNvPr id="2355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CDD9FE8C-67EC-4671-B9BA-C854DC5A47FA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Microsoft Office 2010-Illustrated Fundamentals</a:t>
            </a:r>
          </a:p>
        </p:txBody>
      </p:sp>
    </p:spTree>
    <p:extLst>
      <p:ext uri="{BB962C8B-B14F-4D97-AF65-F5344CB8AC3E}">
        <p14:creationId xmlns="" xmlns:p14="http://schemas.microsoft.com/office/powerpoint/2010/main" val="682602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 Template">
  <a:themeElements>
    <a:clrScheme name="1_PPT 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PPT Templa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28575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1_PPT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PT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P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1889</TotalTime>
  <Words>1306</Words>
  <Application>Microsoft Office PowerPoint</Application>
  <PresentationFormat>On-screen Show (4:3)</PresentationFormat>
  <Paragraphs>185</Paragraphs>
  <Slides>26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Arial</vt:lpstr>
      <vt:lpstr>Times New Roman</vt:lpstr>
      <vt:lpstr>1_PPT Template</vt:lpstr>
      <vt:lpstr>Microsoft Office 2010 - Illustrated Fundamentals</vt:lpstr>
      <vt:lpstr>Objectives</vt:lpstr>
      <vt:lpstr>Objectives (cont.)</vt:lpstr>
      <vt:lpstr>Unit Introduction</vt:lpstr>
      <vt:lpstr>Understanding  Office 2010 Professional</vt:lpstr>
      <vt:lpstr>Understanding  Office 2010 Professional (cont.)</vt:lpstr>
      <vt:lpstr>Understanding  Office 2010 Professional (cont.)</vt:lpstr>
      <vt:lpstr>Understanding  Office 2010 Professional (cont.)</vt:lpstr>
      <vt:lpstr>Starting an Office Program</vt:lpstr>
      <vt:lpstr>Starting an Office Program (cont.)</vt:lpstr>
      <vt:lpstr>Starting an Office Program (cont.)</vt:lpstr>
      <vt:lpstr>Using the Ribbon and  Zoom Controls</vt:lpstr>
      <vt:lpstr>Using the Ribbon and  Zoom Controls (cont.)</vt:lpstr>
      <vt:lpstr>Using the Quick Access Toolbar</vt:lpstr>
      <vt:lpstr>Customizing the Quick Access Toolbar</vt:lpstr>
      <vt:lpstr>Using the Quick Access Toolbar (cont.)</vt:lpstr>
      <vt:lpstr>Saving a File  Using Backstage view</vt:lpstr>
      <vt:lpstr>Saving a File  Using Backstage view (cont.)</vt:lpstr>
      <vt:lpstr>Windows Live and  Microsoft Office Web Apps</vt:lpstr>
      <vt:lpstr>Getting Help</vt:lpstr>
      <vt:lpstr>Getting Help (cont.)</vt:lpstr>
      <vt:lpstr>Exiting an Office Program</vt:lpstr>
      <vt:lpstr>Exiting an Office Program (cont.)</vt:lpstr>
      <vt:lpstr>E-mailing your saved documents</vt:lpstr>
      <vt:lpstr>Summary</vt:lpstr>
      <vt:lpstr>Summary</vt:lpstr>
    </vt:vector>
  </TitlesOfParts>
  <Company>Course Technology,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Windows Vista Essentials Illustrated Unit A</dc:title>
  <dc:creator>Harry Phillips</dc:creator>
  <cp:lastModifiedBy>Michelle Camisa</cp:lastModifiedBy>
  <cp:revision>652</cp:revision>
  <dcterms:created xsi:type="dcterms:W3CDTF">2002-03-14T22:04:47Z</dcterms:created>
  <dcterms:modified xsi:type="dcterms:W3CDTF">2010-08-16T17:38:59Z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1460763369</vt:i4>
  </property>
  <property fmtid="{D5CDD505-2E9C-101B-9397-08002B2CF9AE}" pid="3" name="_NewReviewCycle">
    <vt:lpwstr/>
  </property>
  <property fmtid="{D5CDD505-2E9C-101B-9397-08002B2CF9AE}" pid="4" name="_EmailSubject">
    <vt:lpwstr>Unit B 2010.pptx</vt:lpwstr>
  </property>
  <property fmtid="{D5CDD505-2E9C-101B-9397-08002B2CF9AE}" pid="5" name="_AuthorEmail">
    <vt:lpwstr>DBass@anthem.edu</vt:lpwstr>
  </property>
  <property fmtid="{D5CDD505-2E9C-101B-9397-08002B2CF9AE}" pid="6" name="_AuthorEmailDisplayName">
    <vt:lpwstr>Bass, Desiree</vt:lpwstr>
  </property>
</Properties>
</file>