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302" r:id="rId2"/>
    <p:sldId id="257" r:id="rId3"/>
    <p:sldId id="258" r:id="rId4"/>
    <p:sldId id="303" r:id="rId5"/>
    <p:sldId id="259" r:id="rId6"/>
    <p:sldId id="304" r:id="rId7"/>
    <p:sldId id="264" r:id="rId8"/>
    <p:sldId id="305" r:id="rId9"/>
    <p:sldId id="306" r:id="rId10"/>
    <p:sldId id="307" r:id="rId11"/>
    <p:sldId id="308" r:id="rId12"/>
    <p:sldId id="309" r:id="rId13"/>
    <p:sldId id="310" r:id="rId14"/>
    <p:sldId id="275" r:id="rId15"/>
    <p:sldId id="312" r:id="rId16"/>
    <p:sldId id="311" r:id="rId17"/>
    <p:sldId id="279" r:id="rId18"/>
    <p:sldId id="313" r:id="rId19"/>
    <p:sldId id="314" r:id="rId20"/>
    <p:sldId id="283" r:id="rId21"/>
    <p:sldId id="315" r:id="rId22"/>
    <p:sldId id="316" r:id="rId23"/>
    <p:sldId id="317" r:id="rId24"/>
    <p:sldId id="287" r:id="rId25"/>
    <p:sldId id="318" r:id="rId26"/>
    <p:sldId id="291" r:id="rId27"/>
    <p:sldId id="319" r:id="rId28"/>
    <p:sldId id="320" r:id="rId29"/>
    <p:sldId id="298" r:id="rId30"/>
    <p:sldId id="301" r:id="rId31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39D342A1-6710-4200-A190-45C121EB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32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2B1FE-BFF9-4C85-95D6-33F04F5D7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80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16AFB-1B1E-4394-BCE1-617291C967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5E4E-1669-4361-A9CB-FDFDC0C3D576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5E4E-1669-4361-A9CB-FDFDC0C3D576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5E4E-1669-4361-A9CB-FDFDC0C3D576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4CB6-81C4-42A8-95F3-C1FBA8193266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4CB6-81C4-42A8-95F3-C1FBA8193266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4CB6-81C4-42A8-95F3-C1FBA8193266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749E8-10CE-4285-97AD-D10C113E00AA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7617D-FC74-49E6-89FF-7817A1480960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7617D-FC74-49E6-89FF-7817A1480960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2E5A-3B1E-4A70-846C-3948D899BD46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2E5A-3B1E-4A70-846C-3948D899BD46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2E5A-3B1E-4A70-846C-3948D899BD46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787EC-FB73-4CC8-A56F-140BCDAF73FC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80805-4232-4CDA-A2D1-A0B48206EF3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A89E-D062-494D-BE9C-C365C82E716C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80805-4232-4CDA-A2D1-A0B48206EF33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058C2-1FBC-4765-A99A-5949AF1A32FF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E41D-C9F9-41E6-BE81-B51D7627B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360C4-F280-4D16-8292-7DF7FF0FC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33CC-90E1-46E9-B335-D2A024E30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9D57-C2FC-46D6-9B0B-BB63F310E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5876-C2B2-48C0-80E6-21BC5C4EC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C180-ECC3-499A-9CA8-45FB68991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6DC6-E11C-4101-BCB6-A071B781B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8BCF-8A27-42D6-B83A-D5C60D94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855C-853F-4159-8DFC-B8CBAC847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5116-13A4-4130-AF28-B9FB680E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7B5A-442E-4B62-9526-75A2D4D4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B634-BBFB-4E1E-8CF7-88EE9C243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3E0C3D4-C1F4-4426-87B7-5D1214E2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2007-Illustrated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887506"/>
            <a:ext cx="9144000" cy="161364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Microsoft Office 2010 -</a:t>
            </a:r>
            <a:br>
              <a:rPr lang="en-US" sz="3400" dirty="0" smtClean="0"/>
            </a:br>
            <a:r>
              <a:rPr lang="en-US" sz="3400" dirty="0" smtClean="0"/>
              <a:t>Illustrated Fundamentals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779591" y="2562225"/>
            <a:ext cx="7414559" cy="781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Unit E: Enhancing a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104502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</a:t>
            </a:r>
            <a:r>
              <a:rPr lang="en-US" sz="3400" dirty="0" smtClean="0"/>
              <a:t>Color, Style and Effects (cont.)</a:t>
            </a:r>
            <a:endParaRPr lang="en-US" sz="3400" dirty="0"/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7971" y="142432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Applying a text effect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962" y="2313709"/>
            <a:ext cx="708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07115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</a:t>
            </a:r>
            <a:r>
              <a:rPr lang="en-US" sz="3400" dirty="0" smtClean="0"/>
              <a:t>Alignment and Line Spacing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332411"/>
            <a:ext cx="7598851" cy="4846139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margin</a:t>
            </a:r>
            <a:r>
              <a:rPr lang="en-US" sz="2400" dirty="0" smtClean="0">
                <a:effectLst/>
              </a:rPr>
              <a:t> is the amount of space between the edge of the paper and the text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change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alignment</a:t>
            </a:r>
            <a:r>
              <a:rPr lang="en-US" sz="2400" dirty="0" smtClean="0">
                <a:effectLst/>
              </a:rPr>
              <a:t>, or position of text within a document’s margins</a:t>
            </a:r>
          </a:p>
          <a:p>
            <a:pPr lvl="1"/>
            <a:r>
              <a:rPr lang="en-US" sz="2000" dirty="0" smtClean="0">
                <a:effectLst/>
              </a:rPr>
              <a:t>use the alignment buttons or specific buttons such as:</a:t>
            </a:r>
          </a:p>
          <a:p>
            <a:pPr lvl="1"/>
            <a:r>
              <a:rPr lang="en-US" sz="2000" dirty="0" smtClean="0">
                <a:effectLst/>
              </a:rPr>
              <a:t> the Center button on the Mini toolbar as titles are often centered, </a:t>
            </a:r>
          </a:p>
          <a:p>
            <a:pPr lvl="1"/>
            <a:r>
              <a:rPr lang="en-US" sz="2000" dirty="0" smtClean="0">
                <a:effectLst/>
              </a:rPr>
              <a:t>headings left-aligned and paragraphs j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ustified</a:t>
            </a:r>
            <a:r>
              <a:rPr lang="en-US" sz="2000" dirty="0" smtClean="0">
                <a:effectLst/>
              </a:rPr>
              <a:t> (placed equally between the left and right margins)</a:t>
            </a:r>
            <a:endParaRPr lang="en-US" sz="20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07115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</a:t>
            </a:r>
            <a:r>
              <a:rPr lang="en-US" sz="3400" dirty="0" smtClean="0"/>
              <a:t>Alignment and Line Spacing (cont.)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474237"/>
            <a:ext cx="7719695" cy="4704313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Using the Line Spacing button adjusts the spacing between lines or between paragraphs</a:t>
            </a:r>
          </a:p>
          <a:p>
            <a:pPr lvl="1"/>
            <a:r>
              <a:rPr lang="en-US" sz="2000" dirty="0" smtClean="0">
                <a:effectLst/>
              </a:rPr>
              <a:t>in Word, a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paragraph</a:t>
            </a:r>
            <a:r>
              <a:rPr lang="en-US" sz="2000" dirty="0" smtClean="0">
                <a:effectLst/>
              </a:rPr>
              <a:t> is any text that ends with a hard return; it can be a one-word title or lengthy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Center-aligning </a:t>
            </a:r>
            <a:r>
              <a:rPr lang="en-US" sz="2400" dirty="0" smtClean="0">
                <a:effectLst/>
              </a:rPr>
              <a:t>text places the text equally between margins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07115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</a:t>
            </a:r>
            <a:r>
              <a:rPr lang="en-US" sz="3400" dirty="0" smtClean="0"/>
              <a:t>Alignment and Line Spacing (cont.)</a:t>
            </a:r>
            <a:endParaRPr lang="en-US" sz="3400" dirty="0"/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1384" y="1768923"/>
            <a:ext cx="235131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Center-aligned text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317" y="2227860"/>
            <a:ext cx="6048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96FCE-8104-4FC8-93E4-7F920A49E74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Margin Settings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029" y="1358537"/>
            <a:ext cx="7785461" cy="4820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By default, Word sets margins at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one inch </a:t>
            </a:r>
            <a:r>
              <a:rPr lang="en-US" sz="2000" dirty="0">
                <a:effectLst/>
              </a:rPr>
              <a:t>from the top and bottom of the page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one inch from </a:t>
            </a:r>
            <a:r>
              <a:rPr lang="en-US" sz="2000" dirty="0">
                <a:effectLst/>
              </a:rPr>
              <a:t>the left and right sides of the </a:t>
            </a:r>
            <a:r>
              <a:rPr lang="en-US" sz="2000" dirty="0" smtClean="0">
                <a:effectLst/>
              </a:rPr>
              <a:t>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Word provides a number of additional preset margin settings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If none of the preset margins work, you can specify custom settings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change margins, Word automatically adjusts line wrapping and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repaginates</a:t>
            </a:r>
            <a:r>
              <a:rPr lang="en-US" sz="2400" dirty="0" smtClean="0">
                <a:effectLst/>
              </a:rPr>
              <a:t> (renumbers the document pages)</a:t>
            </a:r>
            <a:endParaRPr lang="en-US" sz="2400" dirty="0">
              <a:effectLst/>
            </a:endParaRPr>
          </a:p>
          <a:p>
            <a:pPr eaLnBrk="1" hangingPunct="1"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96FCE-8104-4FC8-93E4-7F920A49E74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339634"/>
            <a:ext cx="7256735" cy="57476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</a:t>
            </a:r>
            <a:r>
              <a:rPr lang="en-US" dirty="0"/>
              <a:t> Margin </a:t>
            </a:r>
            <a:r>
              <a:rPr lang="en-US" dirty="0" smtClean="0"/>
              <a:t>Settings </a:t>
            </a:r>
            <a:br>
              <a:rPr lang="en-US" dirty="0" smtClean="0"/>
            </a:br>
            <a:r>
              <a:rPr lang="en-US" dirty="0" smtClean="0"/>
              <a:t>(cont.) 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029" y="1492898"/>
            <a:ext cx="7785461" cy="468565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To evaluate what margin settings to use in a document: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set the zoom level to One Page to work with the actual margins as they will appear on the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margins tab  contains Margins text boxes, a Preview section, and a Default button (to restore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default settings</a:t>
            </a:r>
            <a:r>
              <a:rPr lang="en-US" sz="2400" dirty="0" smtClean="0">
                <a:effectLst/>
              </a:rPr>
              <a:t>, or the settings that are automatic</a:t>
            </a:r>
          </a:p>
          <a:p>
            <a:pPr eaLnBrk="1" hangingPunct="1"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96FCE-8104-4FC8-93E4-7F920A49E74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339634"/>
            <a:ext cx="7256735" cy="57476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</a:t>
            </a:r>
            <a:r>
              <a:rPr lang="en-US" dirty="0"/>
              <a:t> </a:t>
            </a:r>
            <a:r>
              <a:rPr lang="en-US" sz="3400" dirty="0"/>
              <a:t>Margin </a:t>
            </a:r>
            <a:r>
              <a:rPr lang="en-US" sz="3400" dirty="0" smtClean="0"/>
              <a:t>Settings </a:t>
            </a:r>
            <a:br>
              <a:rPr lang="en-US" sz="3400" dirty="0" smtClean="0"/>
            </a:br>
            <a:r>
              <a:rPr lang="en-US" sz="3400" dirty="0" smtClean="0"/>
              <a:t>(cont.) 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1476198" y="3348482"/>
            <a:ext cx="206604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Margins tab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1774" y="989384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Narrow margins setting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496" y="3867397"/>
            <a:ext cx="4933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048" y="1377724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679A9-6D8B-421E-8E17-E5F6833E9F0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51" y="0"/>
            <a:ext cx="7308987" cy="86214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Tabs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154" y="1358537"/>
            <a:ext cx="7745821" cy="496388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</a:t>
            </a:r>
            <a:r>
              <a:rPr lang="en-US" sz="2400" dirty="0">
                <a:effectLst/>
              </a:rPr>
              <a:t> is a set position where text following a tab character aligns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p</a:t>
            </a:r>
            <a:r>
              <a:rPr lang="en-US" sz="2000" dirty="0" smtClean="0">
                <a:effectLst/>
              </a:rPr>
              <a:t>ressing </a:t>
            </a:r>
            <a:r>
              <a:rPr lang="en-US" sz="2000" dirty="0">
                <a:effectLst/>
              </a:rPr>
              <a:t>[Tab] </a:t>
            </a:r>
            <a:r>
              <a:rPr lang="en-US" sz="2000" dirty="0" smtClean="0">
                <a:effectLst/>
              </a:rPr>
              <a:t>inserts </a:t>
            </a:r>
            <a:r>
              <a:rPr lang="en-US" sz="2000" dirty="0">
                <a:effectLst/>
              </a:rPr>
              <a:t>a tab character, which appears as a right-facing </a:t>
            </a:r>
            <a:r>
              <a:rPr lang="en-US" sz="2000" dirty="0" smtClean="0">
                <a:effectLst/>
              </a:rPr>
              <a:t>arrow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ruler makes it easy to set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tab stops </a:t>
            </a:r>
            <a:r>
              <a:rPr lang="en-US" sz="2400" dirty="0" smtClean="0">
                <a:effectLst/>
              </a:rPr>
              <a:t>(locations the insertion point moves to when you press [Tab]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By default, Word sets left-aligned tab stops every –one-half inch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 default tab stops are marked as small black slashes in the thin gray bar below the ruler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679A9-6D8B-421E-8E17-E5F6833E9F0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51" y="0"/>
            <a:ext cx="7308987" cy="86214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</a:t>
            </a:r>
            <a:r>
              <a:rPr lang="en-US" sz="3400" dirty="0" smtClean="0"/>
              <a:t>Tabs (cont.)</a:t>
            </a:r>
            <a:endParaRPr lang="en-US" sz="3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154" y="1358537"/>
            <a:ext cx="7745821" cy="496388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Tab stops added to the ruler appear as a tab icon and override the default tab stop setting to the left of 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By default, new tab stops that you set on the ruler are left-aligned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you can use the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tab indicator </a:t>
            </a:r>
            <a:r>
              <a:rPr lang="en-US" sz="2000" dirty="0" smtClean="0">
                <a:effectLst/>
              </a:rPr>
              <a:t>on the ruler to align text differently such as to the right, or center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set tabs, they apply only to text you select, or if no text is selected, to the paragraph containing the insertion point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679A9-6D8B-421E-8E17-E5F6833E9F0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51" y="0"/>
            <a:ext cx="7308987" cy="86214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</a:t>
            </a:r>
            <a:r>
              <a:rPr lang="en-US" sz="3400" dirty="0" smtClean="0"/>
              <a:t>Tabs (cont.)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2911150" y="1591642"/>
            <a:ext cx="207139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Tabs inserted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8533" y="2217655"/>
            <a:ext cx="6076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2B21-CDE3-4B68-9B4B-51B21B49E25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149532" y="1358537"/>
            <a:ext cx="7667444" cy="4820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Change font and font size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Change font color, style, and effects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Change alignment and line spacing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Change margin </a:t>
            </a:r>
            <a:r>
              <a:rPr lang="en-US" sz="2400" dirty="0" smtClean="0">
                <a:effectLst/>
              </a:rPr>
              <a:t>settings</a:t>
            </a:r>
            <a:endParaRPr lang="en-US" sz="2400" dirty="0">
              <a:effectLst/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211E-29F3-4C88-A91F-D69DA98AD5A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94052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Indents 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58" y="1280160"/>
            <a:ext cx="7641318" cy="489839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indent</a:t>
            </a:r>
            <a:r>
              <a:rPr lang="en-US" sz="2400" dirty="0">
                <a:effectLst/>
              </a:rPr>
              <a:t> is a set amount of space between the edge of paragraph and the right or left </a:t>
            </a:r>
            <a:r>
              <a:rPr lang="en-US" sz="2400" dirty="0" smtClean="0">
                <a:effectLst/>
              </a:rPr>
              <a:t>margin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first line indent indents the first line of text in a paragraph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left indent indents the left edge of an entire paragraph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right indent indents the right edge of an entire paragraph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hanging indent align the text below the first line of paragraph text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211E-29F3-4C88-A91F-D69DA98AD5A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94052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Indents </a:t>
            </a: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58" y="1362268"/>
            <a:ext cx="7641318" cy="481628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set indents using the sliding markers on the ruler</a:t>
            </a:r>
            <a:r>
              <a:rPr lang="en-US" sz="20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or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set left and right indents at one-half inch increments using the Increase Indent and Decrease Indent buttons on the Mini toolbar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211E-29F3-4C88-A91F-D69DA98AD5A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94052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Indents </a:t>
            </a: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2369976" y="2060722"/>
            <a:ext cx="455333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Ruler markers used for setting indents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2824163"/>
            <a:ext cx="6467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211E-29F3-4C88-A91F-D69DA98AD5A5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94052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Indents </a:t>
            </a: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2649891" y="1316389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Setting a hanging indent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5" y="2062163"/>
            <a:ext cx="59626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5D605-5F31-46AE-BE72-29000916992B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-1"/>
            <a:ext cx="7256735" cy="114953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Bulleted and Numbered Lists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030" y="1358537"/>
            <a:ext cx="7771946" cy="491163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You can organize paragraphs into bulleted or numbered lists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there are many bullet and numbering styles to choose, or you can create a custom style</a:t>
            </a:r>
            <a:endParaRPr lang="en-US" sz="2000" dirty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Word sets off the paragraph with a bullet and automatically formats the text with a hanging indent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a numbered (ordered) list when you want to present  items in a particular sequence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bulleted (unordered) list is used when the items are of equal importance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5D605-5F31-46AE-BE72-29000916992B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-1"/>
            <a:ext cx="7256735" cy="114953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Bulleted and Numbered </a:t>
            </a:r>
            <a:r>
              <a:rPr lang="en-US" sz="3400" dirty="0" smtClean="0"/>
              <a:t>Lists (cont.)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799141" y="1603692"/>
            <a:ext cx="199675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Bullet library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050" y="2427514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FAD-50A7-4EEA-8F09-F73BD11D2FA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61238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Applying Quick Styles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904" y="1280160"/>
            <a:ext cx="7798072" cy="489839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style</a:t>
            </a:r>
            <a:r>
              <a:rPr lang="en-US" sz="2400" dirty="0">
                <a:effectLst/>
              </a:rPr>
              <a:t> is a set of predefined formatting characteristics for characters or paragraphs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e</a:t>
            </a:r>
            <a:r>
              <a:rPr lang="en-US" sz="2000" dirty="0" smtClean="0">
                <a:effectLst/>
              </a:rPr>
              <a:t>very </a:t>
            </a:r>
            <a:r>
              <a:rPr lang="en-US" sz="2000" dirty="0">
                <a:effectLst/>
              </a:rPr>
              <a:t>new Word document has built-in styles such as the Normal style for paragraph text and the Heading 1 style for headings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</a:t>
            </a:r>
            <a:r>
              <a:rPr lang="en-US" sz="2000" dirty="0">
                <a:effectLst/>
              </a:rPr>
              <a:t>can use styles </a:t>
            </a:r>
            <a:r>
              <a:rPr lang="en-US" sz="2000" dirty="0" smtClean="0">
                <a:effectLst/>
              </a:rPr>
              <a:t>to easily </a:t>
            </a:r>
            <a:r>
              <a:rPr lang="en-US" sz="2000" dirty="0">
                <a:effectLst/>
              </a:rPr>
              <a:t>format your </a:t>
            </a:r>
            <a:r>
              <a:rPr lang="en-US" sz="2000" dirty="0" smtClean="0">
                <a:effectLst/>
              </a:rPr>
              <a:t>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apply a style, you can choose from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Quick Styles</a:t>
            </a:r>
            <a:r>
              <a:rPr lang="en-US" sz="2400" dirty="0" smtClean="0">
                <a:effectLst/>
              </a:rPr>
              <a:t>, which are available in the Quick Styles gallery, or other styles available in the Style pane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FAD-50A7-4EEA-8F09-F73BD11D2FAF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61238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Applying Quick </a:t>
            </a:r>
            <a:r>
              <a:rPr lang="en-US" sz="3400" dirty="0" smtClean="0"/>
              <a:t>Styles (cont.)</a:t>
            </a:r>
            <a:endParaRPr lang="en-US" sz="3400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904" y="1280160"/>
            <a:ext cx="7798072" cy="489839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Once you apply styles to a document, you can then change the look of the entire document in one click by applying a new Quick Style set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Quick Style set</a:t>
            </a:r>
            <a:r>
              <a:rPr lang="en-US" sz="2400" dirty="0" smtClean="0">
                <a:effectLst/>
              </a:rPr>
              <a:t> is a group of professionally coordinated styles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Changing a Quick Style set changes all the Quick Styles in the document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FAD-50A7-4EEA-8F09-F73BD11D2FAF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61238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Applying Quick </a:t>
            </a:r>
            <a:r>
              <a:rPr lang="en-US" sz="3400" dirty="0" smtClean="0"/>
              <a:t>Styles (cont.)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3279003" y="1029402"/>
            <a:ext cx="274009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Quick Styles gallery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988" y="2252663"/>
            <a:ext cx="5534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2AF45-D5FD-4574-971A-A120332C481D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8188" y="0"/>
            <a:ext cx="73074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Summary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6448" y="1290918"/>
            <a:ext cx="7660528" cy="488763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You can enhance a document by choosing fonts, colors, styles, and effects to make text stand out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Live Preview lets you preview formatting options before choosing </a:t>
            </a:r>
            <a:r>
              <a:rPr lang="en-US" sz="2400" dirty="0" smtClean="0">
                <a:effectLst/>
              </a:rPr>
              <a:t>them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change alignment and line spacing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Margins are the space between text and the edge of the page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F55A5-21C9-4B8F-8C8A-42131117BBB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154" y="1201783"/>
            <a:ext cx="7745821" cy="497676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Set tabs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Set </a:t>
            </a:r>
            <a:r>
              <a:rPr lang="en-US" sz="2400" dirty="0">
                <a:effectLst/>
              </a:rPr>
              <a:t>indents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Add bulleted and numbered lists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Apply Quick Styles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69ACB-E940-4C6B-8D8B-7CF7755E6228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Summary (cont’d)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236" y="1801906"/>
            <a:ext cx="7606740" cy="437664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organize text using tabs, indents, and bulleted and numbered lists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Use Quick Styles to save time and ensure that your documents are formatted consistently</a:t>
            </a:r>
          </a:p>
          <a:p>
            <a:pPr eaLnBrk="1" hangingPunct="1"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F55A5-21C9-4B8F-8C8A-42131117BBB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Introduction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154" y="1593669"/>
            <a:ext cx="7745821" cy="458488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Microsoft Word provides a variety of tools to enhance the appearance of documents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changing formatting of character and paragraphs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using tools on the Ribbon and Mini toolbar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Quick Styles, a feature that  helps to create great-looking documents efficiently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6473-025A-4A2D-8A60-F3576BD23BD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26" y="0"/>
            <a:ext cx="7335112" cy="83602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and Font Size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23407" y="1306286"/>
            <a:ext cx="7680960" cy="487226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Choosing an appropriate font is important when formatting a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Fonts help communicate the tone of the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use either the Home tab or the Mini toolbar to change font and font size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Fonts and font sizes can be set before typing or by selecting text and applying changes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Live Preview </a:t>
            </a:r>
            <a:r>
              <a:rPr lang="en-US" sz="2400" dirty="0" smtClean="0">
                <a:effectLst/>
              </a:rPr>
              <a:t>makes it possible to preview how a formatting option will look before actually choosing the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14953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and Font Size (cont’d)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291" y="1666672"/>
            <a:ext cx="4490027" cy="25007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116" y="4316171"/>
            <a:ext cx="3762375" cy="20764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06284" y="1324946"/>
            <a:ext cx="539309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Changing the font size using the Font Size list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27116" y="3946839"/>
            <a:ext cx="436759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Changing font type using the Font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14953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and Font Size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260" y="2366508"/>
            <a:ext cx="384421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Samples of fonts and font sizes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38" y="3033713"/>
            <a:ext cx="6486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104502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</a:t>
            </a:r>
            <a:r>
              <a:rPr lang="en-US" sz="3400" dirty="0" smtClean="0"/>
              <a:t>Color, Style and Effects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904" y="1324947"/>
            <a:ext cx="7798072" cy="4853603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Font attributes such as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bold</a:t>
            </a:r>
            <a:r>
              <a:rPr lang="en-US" sz="2400" dirty="0" smtClean="0">
                <a:effectLst/>
              </a:rPr>
              <a:t> (darker type),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italic </a:t>
            </a:r>
            <a:r>
              <a:rPr lang="en-US" sz="2400" dirty="0" smtClean="0">
                <a:effectLst/>
              </a:rPr>
              <a:t>(slanted type), and </a:t>
            </a:r>
            <a:r>
              <a:rPr lang="en-US" sz="2400" u="sng" dirty="0" smtClean="0">
                <a:effectLst/>
              </a:rPr>
              <a:t>underline</a:t>
            </a:r>
            <a:r>
              <a:rPr lang="en-US" sz="2400" dirty="0" smtClean="0">
                <a:effectLst/>
              </a:rPr>
              <a:t> are used to emphasize certain words, or phrases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make certain words stand out by changing their color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Font effects, are special enhancements, such as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</a:t>
            </a:r>
            <a:r>
              <a:rPr lang="en-US" sz="2400" dirty="0" smtClean="0">
                <a:effectLst/>
              </a:rPr>
              <a:t>or </a:t>
            </a:r>
            <a:r>
              <a:rPr lang="en-US" sz="2400" strike="sngStrike" dirty="0" smtClean="0">
                <a:effectLst/>
              </a:rPr>
              <a:t>strikethrough</a:t>
            </a:r>
            <a:r>
              <a:rPr lang="en-US" sz="2400" dirty="0" smtClean="0">
                <a:effectLst/>
              </a:rPr>
              <a:t> can be applied to selected text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use buttons in the Font group, or to save time you can use the Format Painter to copy formatting  of selected text to other text</a:t>
            </a:r>
            <a:endParaRPr lang="en-US" sz="24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104502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</a:t>
            </a:r>
            <a:r>
              <a:rPr lang="en-US" sz="3400" dirty="0" smtClean="0"/>
              <a:t>Color, Style and Effects (cont.)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904" y="1567543"/>
            <a:ext cx="7798072" cy="4611007"/>
          </a:xfrm>
        </p:spPr>
        <p:txBody>
          <a:bodyPr/>
          <a:lstStyle/>
          <a:p>
            <a:r>
              <a:rPr lang="en-US" sz="2400" dirty="0" smtClean="0">
                <a:solidFill>
                  <a:srgbClr val="3399FF"/>
                </a:solidFill>
                <a:effectLst/>
              </a:rPr>
              <a:t>Themes,</a:t>
            </a:r>
            <a:r>
              <a:rPr lang="en-US" sz="2400" dirty="0" smtClean="0">
                <a:effectLst/>
              </a:rPr>
              <a:t> a predesigned set of formatting elements, including colors, can be used to coordinate the look of your document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Standard colors</a:t>
            </a:r>
            <a:r>
              <a:rPr lang="en-US" sz="2400" dirty="0" smtClean="0">
                <a:effectLst/>
              </a:rPr>
              <a:t>, are the basic hues red, orange, and so on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More Colors are used to specify a particular color shade</a:t>
            </a:r>
            <a:endParaRPr lang="en-US" sz="24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1434</Words>
  <Application>Microsoft Office PowerPoint</Application>
  <PresentationFormat>On-screen Show (4:3)</PresentationFormat>
  <Paragraphs>206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1_PPT Template</vt:lpstr>
      <vt:lpstr>Microsoft Office 2010 - Illustrated Fundamentals</vt:lpstr>
      <vt:lpstr>Objectives</vt:lpstr>
      <vt:lpstr>Objectives</vt:lpstr>
      <vt:lpstr>Unit Introduction</vt:lpstr>
      <vt:lpstr>Changing Font and Font Size</vt:lpstr>
      <vt:lpstr>Changing Font and Font Size (cont’d)</vt:lpstr>
      <vt:lpstr>Changing Font and Font Size (cont’d)</vt:lpstr>
      <vt:lpstr>Changing Font Color, Style and Effects</vt:lpstr>
      <vt:lpstr>Changing Font Color, Style and Effects (cont.)</vt:lpstr>
      <vt:lpstr>Changing Font Color, Style and Effects (cont.)</vt:lpstr>
      <vt:lpstr>Changing Alignment and Line Spacing</vt:lpstr>
      <vt:lpstr>Changing Alignment and Line Spacing (cont.)</vt:lpstr>
      <vt:lpstr>Changing Alignment and Line Spacing (cont.)</vt:lpstr>
      <vt:lpstr>Changing Margin Settings </vt:lpstr>
      <vt:lpstr>Changing Margin Settings  (cont.) </vt:lpstr>
      <vt:lpstr>Changing Margin Settings  (cont.) </vt:lpstr>
      <vt:lpstr>Setting Tabs</vt:lpstr>
      <vt:lpstr>Setting Tabs (cont.)</vt:lpstr>
      <vt:lpstr>Setting Tabs (cont.)</vt:lpstr>
      <vt:lpstr>Setting Indents </vt:lpstr>
      <vt:lpstr>Setting Indents (cont.)</vt:lpstr>
      <vt:lpstr>Setting Indents (cont.)</vt:lpstr>
      <vt:lpstr>Setting Indents (cont.)</vt:lpstr>
      <vt:lpstr>Adding Bulleted and Numbered Lists</vt:lpstr>
      <vt:lpstr>Adding Bulleted and Numbered Lists (cont.)</vt:lpstr>
      <vt:lpstr>Applying Quick Styles</vt:lpstr>
      <vt:lpstr>Applying Quick Styles (cont.)</vt:lpstr>
      <vt:lpstr>Applying Quick Styles (cont.)</vt:lpstr>
      <vt:lpstr>Summary</vt:lpstr>
      <vt:lpstr>Summary (cont’d)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728</cp:revision>
  <dcterms:created xsi:type="dcterms:W3CDTF">2002-03-14T22:04:47Z</dcterms:created>
  <dcterms:modified xsi:type="dcterms:W3CDTF">2010-08-16T17:17:40Z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371179328</vt:i4>
  </property>
  <property fmtid="{D5CDD505-2E9C-101B-9397-08002B2CF9AE}" pid="3" name="_NewReviewCycle">
    <vt:lpwstr/>
  </property>
  <property fmtid="{D5CDD505-2E9C-101B-9397-08002B2CF9AE}" pid="4" name="_EmailSubject">
    <vt:lpwstr>Unit D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