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59" r:id="rId4"/>
    <p:sldId id="309" r:id="rId5"/>
    <p:sldId id="260" r:id="rId6"/>
    <p:sldId id="310" r:id="rId7"/>
    <p:sldId id="311" r:id="rId8"/>
    <p:sldId id="266" r:id="rId9"/>
    <p:sldId id="312" r:id="rId10"/>
    <p:sldId id="313" r:id="rId11"/>
    <p:sldId id="270" r:id="rId12"/>
    <p:sldId id="314" r:id="rId13"/>
    <p:sldId id="315" r:id="rId14"/>
    <p:sldId id="276" r:id="rId15"/>
    <p:sldId id="316" r:id="rId16"/>
    <p:sldId id="317" r:id="rId17"/>
    <p:sldId id="281" r:id="rId18"/>
    <p:sldId id="318" r:id="rId19"/>
    <p:sldId id="319" r:id="rId20"/>
    <p:sldId id="290" r:id="rId21"/>
    <p:sldId id="320" r:id="rId22"/>
    <p:sldId id="297" r:id="rId23"/>
    <p:sldId id="321" r:id="rId24"/>
    <p:sldId id="301" r:id="rId25"/>
    <p:sldId id="322" r:id="rId26"/>
    <p:sldId id="306" r:id="rId27"/>
    <p:sldId id="324" r:id="rId28"/>
    <p:sldId id="325" r:id="rId29"/>
    <p:sldId id="323" r:id="rId30"/>
    <p:sldId id="307" r:id="rId31"/>
  </p:sldIdLst>
  <p:sldSz cx="9144000" cy="6858000" type="screen4x3"/>
  <p:notesSz cx="6858000" cy="9313863"/>
  <p:embeddedFontLst>
    <p:embeddedFont>
      <p:font typeface="Wingdings 3" pitchFamily="18" charset="2"/>
      <p:regular r:id="rId3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fld id="{3EE76C1F-27A8-40F6-AE24-07A721B1F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976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23BDE4F-BEA1-4BD9-813B-D9A081922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90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A56DA-4BC6-4C02-9CB0-F842DF9FC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6A7F-DCD8-4AE5-8D70-06A45107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DC49-92A2-4801-AAD3-8FA46BEFD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E28F-CAB4-4B88-B1CE-6F0DC450A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7A1F-5B4F-4483-B438-77324858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6649-1EC2-409A-B3FF-AC2E477B1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F7A4-F9F0-4187-8787-6F711CCED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0197-4B49-4AB5-B063-5E7CAB724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E444E-53AD-46C2-A876-452AA0F53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8A6CF-17D1-4FA4-9394-0D4C3D084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E5AE-E2B0-454B-BE85-0D35A3B31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C627-3B14-479F-9433-4C126C484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973F23F-A559-4C24-9B4F-5D5DACDBD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2007 - 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0" y="98976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Microsoft Office </a:t>
            </a:r>
            <a:r>
              <a:rPr lang="en-US" sz="3400" dirty="0" smtClean="0"/>
              <a:t>2010 -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Illustrated </a:t>
            </a:r>
            <a:r>
              <a:rPr lang="en-US" sz="3400" dirty="0" smtClean="0"/>
              <a:t>Fundamentals</a:t>
            </a:r>
            <a:endParaRPr lang="en-US" sz="3400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196975" y="2286000"/>
            <a:ext cx="6705600" cy="104887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Unit F: Adding Special Elements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to a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1129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Creating a table with the Draw Table button</a:t>
            </a:r>
            <a:endParaRPr lang="en-US" sz="3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29554" y="1828800"/>
            <a:ext cx="7687422" cy="434975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You can use the Draw Table command to create a table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Drawing a table or cells into an existing table gives you more freedom to create tables with unequal columns, rows, or merged cells</a:t>
            </a:r>
            <a:endParaRPr lang="en-US" sz="2400" dirty="0">
              <a:effectLst/>
            </a:endParaRPr>
          </a:p>
        </p:txBody>
      </p:sp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8B1C0-BDFB-4F6D-B753-B6C13CEEC153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7C9E2-208F-47F5-B848-B43637C6FC0D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94" y="0"/>
            <a:ext cx="7334344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Formatting a Table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976" y="1418253"/>
            <a:ext cx="7794999" cy="476029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After creating a table, it can be quickly formatted by applying a built-in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table style</a:t>
            </a:r>
            <a:r>
              <a:rPr lang="en-US" sz="2400" dirty="0" smtClean="0">
                <a:effectLst/>
              </a:rPr>
              <a:t>, a predefined set of formatting attributes, including: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fonts, shading, border color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also format your table manually by choosing your own settings, but table styles are fast and professional looking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Once a table style is applied, you can further enhance and customize the table’s appearance using the Shading and Borders tools and adjusting column widths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7C9E2-208F-47F5-B848-B43637C6FC0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94" y="0"/>
            <a:ext cx="7334344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Formatting a </a:t>
            </a:r>
            <a:r>
              <a:rPr lang="en-US" sz="3400" dirty="0" smtClean="0"/>
              <a:t>Table (cont.)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2949523" y="1060820"/>
            <a:ext cx="3449582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Formatted table with table style/borders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325" y="2389106"/>
            <a:ext cx="79724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7C9E2-208F-47F5-B848-B43637C6FC0D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94" y="0"/>
            <a:ext cx="7334344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Adding </a:t>
            </a:r>
            <a:r>
              <a:rPr lang="en-US" sz="3400" dirty="0" err="1" smtClean="0"/>
              <a:t>SmartArt</a:t>
            </a:r>
            <a:endParaRPr lang="en-US" sz="3400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976" y="1604864"/>
            <a:ext cx="7794999" cy="457368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Microsoft Office 2010 offers many tools for adding graphics to your 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err="1" smtClean="0">
                <a:effectLst/>
              </a:rPr>
              <a:t>SmartArt</a:t>
            </a:r>
            <a:r>
              <a:rPr lang="en-US" sz="2400" dirty="0" smtClean="0">
                <a:effectLst/>
              </a:rPr>
              <a:t> is a feature that lets you easily create professional-looking business diagrams, organizational charts, process diagrams, and time lines</a:t>
            </a:r>
          </a:p>
          <a:p>
            <a:pPr eaLnBrk="1" hangingPunct="1">
              <a:buNone/>
              <a:defRPr/>
            </a:pPr>
            <a:endParaRPr 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2F2D1-0F30-40D2-8EC2-EA9097D58A6C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94129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Adding Clip Art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188" y="1317812"/>
            <a:ext cx="7848787" cy="48607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You can</a:t>
            </a:r>
            <a:r>
              <a:rPr lang="en-US" sz="2400" dirty="0">
                <a:solidFill>
                  <a:srgbClr val="3399FF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insert graphics in your document to add visual </a:t>
            </a:r>
            <a:r>
              <a:rPr lang="en-US" sz="2400" dirty="0" smtClean="0">
                <a:effectLst/>
              </a:rPr>
              <a:t>interest or illustrate a point</a:t>
            </a:r>
          </a:p>
          <a:p>
            <a:pPr eaLnBrk="1" hangingPunct="1">
              <a:defRPr/>
            </a:pPr>
            <a:endParaRPr lang="en-US" sz="2400" dirty="0" smtClean="0">
              <a:effectLst/>
            </a:endParaRPr>
          </a:p>
          <a:p>
            <a:pPr eaLnBrk="1" hangingPunct="1">
              <a:defRPr/>
            </a:pPr>
            <a:endParaRPr lang="en-US" sz="2400" dirty="0" smtClean="0">
              <a:effectLst/>
            </a:endParaRPr>
          </a:p>
          <a:p>
            <a:pPr eaLnBrk="1" hangingPunct="1">
              <a:defRPr/>
            </a:pPr>
            <a:endParaRPr lang="en-US" sz="2400" dirty="0">
              <a:effectLst/>
            </a:endParaRPr>
          </a:p>
          <a:p>
            <a:pPr eaLnBrk="1" hangingPunct="1">
              <a:defRPr/>
            </a:pPr>
            <a:endParaRPr lang="en-US" sz="2400" dirty="0" smtClean="0"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There are hundreds </a:t>
            </a:r>
            <a:r>
              <a:rPr lang="en-US" sz="2400" dirty="0">
                <a:effectLst/>
              </a:rPr>
              <a:t>of ready-made images, called clip art, using the Clip Art task </a:t>
            </a:r>
            <a:r>
              <a:rPr lang="en-US" sz="2400" dirty="0" smtClean="0">
                <a:effectLst/>
              </a:rPr>
              <a:t>pane which allows you search for clip art, animations, videos, photographs which are referred to as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clips</a:t>
            </a:r>
            <a:endParaRPr lang="en-US" sz="2400" dirty="0">
              <a:solidFill>
                <a:srgbClr val="3399FF"/>
              </a:solidFill>
              <a:effectLst/>
            </a:endParaRPr>
          </a:p>
          <a:p>
            <a:pPr lvl="1" eaLnBrk="1" hangingPunct="1">
              <a:buFontTx/>
              <a:buNone/>
              <a:defRPr/>
            </a:pPr>
            <a:endParaRPr lang="en-US" sz="2400" dirty="0">
              <a:solidFill>
                <a:srgbClr val="3399FF"/>
              </a:solidFill>
              <a:effectLst/>
            </a:endParaRPr>
          </a:p>
        </p:txBody>
      </p:sp>
      <p:pic>
        <p:nvPicPr>
          <p:cNvPr id="35845" name="Picture 8" descr="G:\Users\Your Name\AppData\Local\Microsoft\Windows\Temporary Internet Files\Content.IE5\WTXOCL1A\MCj041597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919" y="2299355"/>
            <a:ext cx="13557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2F2D1-0F30-40D2-8EC2-EA9097D58A6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94129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Adding Clip </a:t>
            </a:r>
            <a:r>
              <a:rPr lang="en-US" sz="3400" dirty="0" smtClean="0"/>
              <a:t>Art (cont.)</a:t>
            </a:r>
            <a:endParaRPr lang="en-US" sz="340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188" y="1317812"/>
            <a:ext cx="7848787" cy="48607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Word searches the clip art folders on your hard drive and searches the database of clips on the Office Web site, if connected to  the Internet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Search results appear as small pictures, called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thumbnails</a:t>
            </a:r>
            <a:r>
              <a:rPr lang="en-US" sz="2400" dirty="0">
                <a:effectLst/>
              </a:rPr>
              <a:t>,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</a:t>
            </a:r>
            <a:r>
              <a:rPr lang="en-US" sz="2400" dirty="0" smtClean="0">
                <a:effectLst/>
              </a:rPr>
              <a:t>in the task pane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After a clip is inserted into a document, you can enhance it by applying pictures styles, moving or resizing, or setting how the text wraps around it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images have round sizing handles in the corners and square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sizing handles </a:t>
            </a:r>
            <a:r>
              <a:rPr lang="en-US" sz="2000" dirty="0" smtClean="0">
                <a:effectLst/>
              </a:rPr>
              <a:t>on the side when the image is selected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2F2D1-0F30-40D2-8EC2-EA9097D58A6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94129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Adding Clip </a:t>
            </a:r>
            <a:r>
              <a:rPr lang="en-US" sz="3400" dirty="0" smtClean="0"/>
              <a:t>Art (cont.)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8217" y="977385"/>
            <a:ext cx="262922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Clip Art task pane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96287" y="5311081"/>
            <a:ext cx="3263154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Revised image with color and picture style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72" y="1382549"/>
            <a:ext cx="5772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109" y="3760396"/>
            <a:ext cx="35909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EF0BF-8C09-4280-98A8-623D27B1E83A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94" y="322728"/>
            <a:ext cx="7334344" cy="61856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</a:t>
            </a:r>
            <a:r>
              <a:rPr lang="en-US" sz="3400" dirty="0" smtClean="0"/>
              <a:t>Footnotes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8872" y="1586204"/>
            <a:ext cx="7768104" cy="4592346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Documents may include quotes or paraphrased material from other sources which need to be given credit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A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citation </a:t>
            </a:r>
            <a:r>
              <a:rPr lang="en-US" sz="2400" dirty="0" smtClean="0">
                <a:effectLst/>
              </a:rPr>
              <a:t>is a reference to a source which may include the author’s name and page number(s)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effectLst/>
              </a:rPr>
              <a:t>there are difference styles for using citations-MLA style is often used for research papers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effectLst/>
              </a:rPr>
              <a:t>citations that follow MLA guidelines appear in parentheses after a quote or paraphrase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EF0BF-8C09-4280-98A8-623D27B1E83A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94" y="322728"/>
            <a:ext cx="7334344" cy="61856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</a:t>
            </a:r>
            <a:r>
              <a:rPr lang="en-US" sz="3400" dirty="0" smtClean="0"/>
              <a:t>Footnotes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Citations (cont.)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8872" y="1398494"/>
            <a:ext cx="7768104" cy="4780056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If a document contains citations, it must also include a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bibliography</a:t>
            </a:r>
            <a:r>
              <a:rPr lang="en-US" sz="2400" dirty="0" smtClean="0">
                <a:effectLst/>
              </a:rPr>
              <a:t>, which is a listing of detailed source information for citations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The References tab in Word contains tools to manage sources, insert citations, and add a bibliography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use the References tab to add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footnotes</a:t>
            </a:r>
            <a:r>
              <a:rPr lang="en-US" sz="2400" dirty="0" smtClean="0">
                <a:effectLst/>
              </a:rPr>
              <a:t>, a comment that appears at the bottom of a page</a:t>
            </a:r>
          </a:p>
          <a:p>
            <a:pPr lvl="1"/>
            <a:r>
              <a:rPr lang="en-US" sz="2000" dirty="0" smtClean="0">
                <a:effectLst/>
              </a:rPr>
              <a:t>it consists of two linked parts, the reference mark in the body of the document and the corresponding note text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EF0BF-8C09-4280-98A8-623D27B1E83A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94" y="322728"/>
            <a:ext cx="7334344" cy="61856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</a:t>
            </a:r>
            <a:r>
              <a:rPr lang="en-US" sz="3400" dirty="0" smtClean="0"/>
              <a:t>Footnotes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Citations (cont.)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57554" y="1441987"/>
            <a:ext cx="353026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Footnote added to document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501" y="2324780"/>
            <a:ext cx="62007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BB26C-2096-4D54-9AB7-0C82DC30582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210236" y="1398494"/>
            <a:ext cx="7606740" cy="478005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Create a table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Insert and delete table columns and rows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Format a table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Add clip art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Add footnotes and citations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>
          <a:xfrm>
            <a:off x="1075766" y="0"/>
            <a:ext cx="7199872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B0D20-772D-42C8-BB77-9FEC2EA7DDD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88750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Inserting a Header or Footer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9554" y="1362269"/>
            <a:ext cx="7687422" cy="481628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easily add headers or footers to a document containing several pages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header</a:t>
            </a:r>
            <a:r>
              <a:rPr lang="en-US" sz="2400" dirty="0">
                <a:effectLst/>
              </a:rPr>
              <a:t> is text that appears in the top margin of </a:t>
            </a:r>
            <a:r>
              <a:rPr lang="en-US" sz="2400" dirty="0" smtClean="0">
                <a:effectLst/>
              </a:rPr>
              <a:t>each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footer </a:t>
            </a:r>
            <a:r>
              <a:rPr lang="en-US" sz="2400" dirty="0" smtClean="0">
                <a:effectLst/>
              </a:rPr>
              <a:t>is text that appears in the bottom margin of each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Page numbers, the date, author’s name, or filename are the types of information that can be included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headers and footers can be formatted as regular text, and add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B0D20-772D-42C8-BB77-9FEC2EA7DDD6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322728"/>
            <a:ext cx="7253662" cy="56477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Inserting a Header or </a:t>
            </a:r>
            <a:r>
              <a:rPr lang="en-US" sz="3400" dirty="0" smtClean="0"/>
              <a:t>Footer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8196" y="1193495"/>
            <a:ext cx="431074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Header with name and page number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217" y="2808082"/>
            <a:ext cx="73723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9C46A-188A-4189-89B3-C812EA5F821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188" y="0"/>
            <a:ext cx="7307450" cy="104887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Adding Borders and Shading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2660" y="1530220"/>
            <a:ext cx="7691716" cy="464833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To add visual interest, you </a:t>
            </a:r>
            <a:r>
              <a:rPr lang="en-US" sz="2400" dirty="0">
                <a:effectLst/>
              </a:rPr>
              <a:t>can add </a:t>
            </a:r>
            <a:r>
              <a:rPr lang="en-US" sz="2400" dirty="0">
                <a:solidFill>
                  <a:srgbClr val="3399FF"/>
                </a:solidFill>
                <a:effectLst/>
              </a:rPr>
              <a:t>borders</a:t>
            </a:r>
            <a:r>
              <a:rPr lang="en-US" sz="2400" dirty="0">
                <a:effectLst/>
              </a:rPr>
              <a:t> and </a:t>
            </a:r>
            <a:r>
              <a:rPr lang="en-US" sz="2400" dirty="0">
                <a:solidFill>
                  <a:srgbClr val="3399FF"/>
                </a:solidFill>
                <a:effectLst/>
              </a:rPr>
              <a:t>shading</a:t>
            </a:r>
            <a:r>
              <a:rPr lang="en-US" sz="2400" dirty="0">
                <a:effectLst/>
              </a:rPr>
              <a:t> around text or entire </a:t>
            </a:r>
            <a:r>
              <a:rPr lang="en-US" sz="2400" dirty="0" smtClean="0">
                <a:effectLst/>
              </a:rPr>
              <a:t>pages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set a block of text apart from the rest of the page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pply background shading to words, paragraphs, or graphics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Borders can be added at the top, bottom, left, or right edges of text or graphics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it is easiest to use the Shading and Borders buttons on the Home tab to add to a document</a:t>
            </a:r>
          </a:p>
          <a:p>
            <a:pPr lvl="1" eaLnBrk="1" hangingPunct="1">
              <a:defRPr/>
            </a:pPr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9C46A-188A-4189-89B3-C812EA5F8217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188" y="322729"/>
            <a:ext cx="7307450" cy="72614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Adding Borders and </a:t>
            </a:r>
            <a:r>
              <a:rPr lang="en-US" sz="3400" dirty="0" smtClean="0"/>
              <a:t>Shading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772888" y="1261896"/>
            <a:ext cx="381933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Box border and shading applied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275" y="2240478"/>
            <a:ext cx="7419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4" y="0"/>
            <a:ext cx="7334344" cy="94129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Working with Themes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76" y="1567543"/>
            <a:ext cx="7794999" cy="461100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theme</a:t>
            </a:r>
            <a:r>
              <a:rPr lang="en-US" sz="2400" dirty="0" smtClean="0">
                <a:effectLst/>
              </a:rPr>
              <a:t> is a coordinated set of colors fonts and effects that are applied consistently throughout a document providing a professional look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vary a theme’s fonts and color by applying different sets of theme font and colors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a theme is applied it updates any styles that had been previously applied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All themes are available in Word, Excel, Access, PowerPoint and Outlook</a:t>
            </a:r>
            <a:endParaRPr lang="en-US" sz="2400" dirty="0">
              <a:effectLst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7D2C6-340A-437A-BB43-12F58F171035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4" y="0"/>
            <a:ext cx="7334344" cy="94129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Working with Themes (cont.)</a:t>
            </a:r>
            <a:endParaRPr lang="en-US" sz="3400" dirty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7D2C6-340A-437A-BB43-12F58F17103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343" y="1851959"/>
            <a:ext cx="3799287" cy="167508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579" y="3599008"/>
            <a:ext cx="3650118" cy="1532829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760" y="4072437"/>
            <a:ext cx="3114675" cy="19526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86204" y="1424507"/>
            <a:ext cx="438538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Themes galley showing Live Preview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1954" y="5998436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Report with themes applied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1048" y="3288666"/>
            <a:ext cx="270295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Theme Colors gallery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919E0-EE6C-4ECD-9737-6CF855D0A5CD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88750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Formatting a Research Paper</a:t>
            </a:r>
            <a:endParaRPr lang="en-US" sz="3400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766" y="1362269"/>
            <a:ext cx="7741210" cy="481628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There are guidelines to follow when writing research papers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Modern Language Association (MLA) style is a popular standard for formatting academic research papers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Guidelines help, but for detailed information on MLA architecture, search online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919E0-EE6C-4ECD-9737-6CF855D0A5CD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349624"/>
            <a:ext cx="7253662" cy="53788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Formatting a Research Paper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3434813" y="1333711"/>
            <a:ext cx="224044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MLA guidelines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508" y="2096428"/>
            <a:ext cx="75247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919E0-EE6C-4ECD-9737-6CF855D0A5CD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349624"/>
            <a:ext cx="7253662" cy="53788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Formatting a Research Paper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670" y="1413899"/>
            <a:ext cx="3028950" cy="20574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86" y="3916958"/>
            <a:ext cx="4127155" cy="22642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65670" y="3471299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First page with MLA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5853" y="3609799"/>
            <a:ext cx="384146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page and Works Cited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919E0-EE6C-4ECD-9737-6CF855D0A5CD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88750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Summary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766" y="1567543"/>
            <a:ext cx="7741210" cy="461100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/>
              </a:rPr>
              <a:t>Organize detailed information in tables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Choose from a wide-variety of professionally-designed Table </a:t>
            </a:r>
            <a:r>
              <a:rPr lang="en-US" sz="2400" dirty="0" smtClean="0">
                <a:effectLst/>
              </a:rPr>
              <a:t>Styles</a:t>
            </a:r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</a:t>
            </a:r>
            <a:r>
              <a:rPr lang="en-US" sz="2400" dirty="0">
                <a:effectLst/>
              </a:rPr>
              <a:t>the Clip Art task pane to add graphics to documents </a:t>
            </a:r>
            <a:endParaRPr lang="en-US" sz="2400" dirty="0" smtClean="0">
              <a:effectLst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Insert footnotes to add citations to 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Insert a bibliography to display your sources in your document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E78D3-5BF4-4D94-9D1D-4CDD0740DE7E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860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 (cont’d)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3342" y="1682750"/>
            <a:ext cx="7633634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Insert a header or footer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Add </a:t>
            </a:r>
            <a:r>
              <a:rPr lang="en-US" dirty="0">
                <a:effectLst/>
              </a:rPr>
              <a:t>borders and </a:t>
            </a:r>
            <a:r>
              <a:rPr lang="en-US" dirty="0" smtClean="0">
                <a:effectLst/>
              </a:rPr>
              <a:t>shading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Work with themes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Format a research paper</a:t>
            </a:r>
            <a:endParaRPr lang="en-US" dirty="0">
              <a:effectLst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786CA-0314-4833-ACF0-E39F4F3D70AC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8188" y="0"/>
            <a:ext cx="7307450" cy="9681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 </a:t>
            </a:r>
            <a:r>
              <a:rPr lang="en-US" dirty="0" smtClean="0"/>
              <a:t>(cont</a:t>
            </a:r>
            <a:r>
              <a:rPr lang="en-US" sz="3400" dirty="0" smtClean="0"/>
              <a:t>.)</a:t>
            </a:r>
            <a:endParaRPr lang="en-US" sz="3400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2660" y="1548882"/>
            <a:ext cx="7714316" cy="462966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Add </a:t>
            </a:r>
            <a:r>
              <a:rPr lang="en-US" sz="2400" dirty="0">
                <a:effectLst/>
              </a:rPr>
              <a:t>important information such as the date and page numbers to headers and </a:t>
            </a:r>
            <a:r>
              <a:rPr lang="en-US" sz="2400" dirty="0" smtClean="0">
                <a:effectLst/>
              </a:rPr>
              <a:t>footers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Add borders and shading to draw attention to words, paragraphs, or an entire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themes to apply a coordinated set of fonts, colors, and effects across an entire document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MLA provides guidelines for </a:t>
            </a:r>
            <a:r>
              <a:rPr lang="en-US" sz="2400" smtClean="0">
                <a:effectLst/>
              </a:rPr>
              <a:t>formatting research papers</a:t>
            </a:r>
            <a:endParaRPr lang="en-US" sz="2400" dirty="0" smtClean="0">
              <a:effectLst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3399FF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endParaRPr lang="en-US" sz="2400" dirty="0">
              <a:solidFill>
                <a:srgbClr val="3399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E78D3-5BF4-4D94-9D1D-4CDD0740DE7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860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Introduction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3342" y="1212980"/>
            <a:ext cx="7633634" cy="496557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Word provides many tools to help in creating professional documents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You can insert a table, graphics, and other special elements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To add visual interest, Word provides a wide variety of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clip art</a:t>
            </a:r>
            <a:r>
              <a:rPr lang="en-US" sz="2400" dirty="0" smtClean="0">
                <a:effectLst/>
              </a:rPr>
              <a:t>, which are ready-made art objects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If your document is multiple pages, using headers and footers on each page is a good idea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To verify sources, Word makes it easy to insert footnotes and citations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98CF-979B-4A5C-A9E7-EC1959427F8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Creating a Table</a:t>
            </a:r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02660" y="1506071"/>
            <a:ext cx="7574809" cy="4672479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table</a:t>
            </a:r>
            <a:r>
              <a:rPr lang="en-US" sz="2400" dirty="0">
                <a:effectLst/>
              </a:rPr>
              <a:t> is a grid of rows and columns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he </a:t>
            </a:r>
            <a:r>
              <a:rPr lang="en-US" sz="2000" dirty="0">
                <a:effectLst/>
              </a:rPr>
              <a:t>intersection of a row and column is called  a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cell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cells can contain either text or graphics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create a table, you specify the number of rows and columns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you can also add and delete rows and columns as you modify a table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98CF-979B-4A5C-A9E7-EC1959427F82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Creating a </a:t>
            </a:r>
            <a:r>
              <a:rPr lang="en-US" sz="3400" dirty="0" smtClean="0"/>
              <a:t>Table (cont.)</a:t>
            </a:r>
            <a:endParaRPr lang="en-US" sz="3400" dirty="0"/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02660" y="1418253"/>
            <a:ext cx="7714316" cy="476029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use tabs to organize text into rows and columns, but working with tables can be easier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benefit of using tables is that Word provides a wide range of professionally designed table styles that can be applied to your table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Working with tables you will encounter: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3399FF"/>
                </a:solidFill>
                <a:effectLst/>
              </a:rPr>
              <a:t>Contextual tabs</a:t>
            </a:r>
            <a:r>
              <a:rPr lang="en-US" sz="2000" dirty="0" smtClean="0">
                <a:effectLst/>
              </a:rPr>
              <a:t>, meaning they appear only when a type of object is selected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the symbol in each cell is an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end-of-cell-mark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the marks to the right of each row are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end-of-row-marks</a:t>
            </a:r>
          </a:p>
          <a:p>
            <a:pPr lvl="1" eaLnBrk="1" hangingPunct="1">
              <a:buNone/>
              <a:defRPr/>
            </a:pPr>
            <a:endParaRPr lang="en-US" sz="2000" dirty="0" smtClean="0">
              <a:solidFill>
                <a:srgbClr val="3399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98CF-979B-4A5C-A9E7-EC1959427F82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76" y="0"/>
            <a:ext cx="7253662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Creating a </a:t>
            </a:r>
            <a:r>
              <a:rPr lang="en-US" sz="3400" dirty="0" smtClean="0"/>
              <a:t>Table (cont.)</a:t>
            </a:r>
            <a:endParaRPr lang="en-US" sz="3400" dirty="0"/>
          </a:p>
        </p:txBody>
      </p:sp>
      <p:sp>
        <p:nvSpPr>
          <p:cNvPr id="11" name="TextBox 10"/>
          <p:cNvSpPr txBox="1"/>
          <p:nvPr/>
        </p:nvSpPr>
        <p:spPr>
          <a:xfrm>
            <a:off x="905085" y="773276"/>
            <a:ext cx="278070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Inserting a 3 x 3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416" y="3687554"/>
            <a:ext cx="296457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Table with information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896" y="1281422"/>
            <a:ext cx="6457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559" y="4198361"/>
            <a:ext cx="6057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8B1C0-BDFB-4F6D-B753-B6C13CEEC153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94" y="-1"/>
            <a:ext cx="7334344" cy="1129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Inserting and Deleting Table Columns and Rows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9554" y="1679510"/>
            <a:ext cx="7738222" cy="449904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After you create a table, you might need to add more information or delete existing information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add rows to the top, bottom, or middle of a table; and you can add columns anywhere in a table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</a:t>
            </a:r>
            <a:r>
              <a:rPr lang="en-US" sz="2400" dirty="0">
                <a:effectLst/>
              </a:rPr>
              <a:t>the commands on the </a:t>
            </a:r>
            <a:r>
              <a:rPr lang="en-US" sz="2400" dirty="0" smtClean="0">
                <a:effectLst/>
              </a:rPr>
              <a:t>Table Tools Layout tab to </a:t>
            </a:r>
            <a:r>
              <a:rPr lang="en-US" sz="2400" dirty="0">
                <a:effectLst/>
              </a:rPr>
              <a:t>add or delete columns and 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8B1C0-BDFB-4F6D-B753-B6C13CEEC15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2007 - Illustrated Fundamentals</a:t>
            </a:r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94" y="-1"/>
            <a:ext cx="7334344" cy="1129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Inserting and Deleting Table Columns and </a:t>
            </a:r>
            <a:r>
              <a:rPr lang="en-US" sz="3400" dirty="0" smtClean="0"/>
              <a:t>Rows (cont.)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2868738" y="1686232"/>
            <a:ext cx="386506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Table with new row and column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247" y="2194832"/>
            <a:ext cx="80105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</TotalTime>
  <Words>1499</Words>
  <Application>Microsoft Office PowerPoint</Application>
  <PresentationFormat>On-screen Show (4:3)</PresentationFormat>
  <Paragraphs>185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Wingdings 3</vt:lpstr>
      <vt:lpstr>Times New Roman</vt:lpstr>
      <vt:lpstr>1_PPT Template</vt:lpstr>
      <vt:lpstr>Microsoft Office 2010 - Illustrated Fundamentals</vt:lpstr>
      <vt:lpstr>Objectives</vt:lpstr>
      <vt:lpstr>Objectives (cont’d)</vt:lpstr>
      <vt:lpstr>Unit Introduction</vt:lpstr>
      <vt:lpstr>Creating a Table</vt:lpstr>
      <vt:lpstr>Creating a Table (cont.)</vt:lpstr>
      <vt:lpstr>Creating a Table (cont.)</vt:lpstr>
      <vt:lpstr>Inserting and Deleting Table Columns and Rows</vt:lpstr>
      <vt:lpstr>Inserting and Deleting Table Columns and Rows (cont.)</vt:lpstr>
      <vt:lpstr>Creating a table with the Draw Table button</vt:lpstr>
      <vt:lpstr>Formatting a Table</vt:lpstr>
      <vt:lpstr>Formatting a Table (cont.)</vt:lpstr>
      <vt:lpstr>Adding SmartArt</vt:lpstr>
      <vt:lpstr>Adding Clip Art</vt:lpstr>
      <vt:lpstr>Adding Clip Art (cont.)</vt:lpstr>
      <vt:lpstr>Adding Clip Art (cont.)</vt:lpstr>
      <vt:lpstr>Adding Footnotes and  Citations</vt:lpstr>
      <vt:lpstr>Adding Footnotes and  Citations (cont.)</vt:lpstr>
      <vt:lpstr>Adding Footnotes and  Citations (cont.)</vt:lpstr>
      <vt:lpstr>Inserting a Header or Footer</vt:lpstr>
      <vt:lpstr>Inserting a Header or Footer (cont.)</vt:lpstr>
      <vt:lpstr>Adding Borders and Shading</vt:lpstr>
      <vt:lpstr>Adding Borders and Shading (cont.)</vt:lpstr>
      <vt:lpstr>Working with Themes</vt:lpstr>
      <vt:lpstr>Working with Themes (cont.)</vt:lpstr>
      <vt:lpstr>Formatting a Research Paper</vt:lpstr>
      <vt:lpstr>Formatting a Research Paper (cont.)</vt:lpstr>
      <vt:lpstr>Formatting a Research Paper (cont.)</vt:lpstr>
      <vt:lpstr>Summary</vt:lpstr>
      <vt:lpstr>Summary (cont.)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743</cp:revision>
  <dcterms:created xsi:type="dcterms:W3CDTF">2002-03-14T22:04:47Z</dcterms:created>
  <dcterms:modified xsi:type="dcterms:W3CDTF">2010-08-16T17:06:34Z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-1231495741</vt:i4>
  </property>
  <property fmtid="{D5CDD505-2E9C-101B-9397-08002B2CF9AE}" pid="3" name="_NewReviewCycle">
    <vt:lpwstr/>
  </property>
  <property fmtid="{D5CDD505-2E9C-101B-9397-08002B2CF9AE}" pid="4" name="_EmailSubject">
    <vt:lpwstr>Unit D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