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50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300" r:id="rId5"/>
    <p:sldId id="259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20" r:id="rId26"/>
    <p:sldId id="321" r:id="rId27"/>
    <p:sldId id="322" r:id="rId28"/>
    <p:sldId id="323" r:id="rId29"/>
    <p:sldId id="295" r:id="rId30"/>
    <p:sldId id="324" r:id="rId31"/>
  </p:sldIdLst>
  <p:sldSz cx="9144000" cy="6858000" type="screen4x3"/>
  <p:notesSz cx="6858000" cy="931386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CCFFCC"/>
    <a:srgbClr val="CC9900"/>
    <a:srgbClr val="FFFF66"/>
    <a:srgbClr val="FFFF99"/>
    <a:srgbClr val="CCECFF"/>
    <a:srgbClr val="99FF99"/>
    <a:srgbClr val="0099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31" autoAdjust="0"/>
    <p:restoredTop sz="94650" autoAdjust="0"/>
  </p:normalViewPr>
  <p:slideViewPr>
    <p:cSldViewPr snapToGrid="0">
      <p:cViewPr>
        <p:scale>
          <a:sx n="80" d="100"/>
          <a:sy n="80" d="100"/>
        </p:scale>
        <p:origin x="-198" y="-72"/>
      </p:cViewPr>
      <p:guideLst>
        <p:guide orient="horz" pos="2172"/>
        <p:guide pos="288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>
              <a:defRPr sz="1200" b="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 b="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872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>
              <a:defRPr sz="1200" b="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4872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 b="0">
                <a:effectLst/>
                <a:cs typeface="+mn-cs"/>
              </a:defRPr>
            </a:lvl1pPr>
          </a:lstStyle>
          <a:p>
            <a:pPr>
              <a:defRPr/>
            </a:pPr>
            <a:fld id="{264002A0-9E56-4DAF-AAB6-C756EEA1D3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2085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1725" y="698500"/>
            <a:ext cx="4656138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4363"/>
            <a:ext cx="5486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F4F2D054-EA0D-48EF-BC3F-3B260521E7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70108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01826DA-6488-4590-AF67-AA0B0E905F66}" type="slidenum">
              <a:rPr lang="en-US" b="0" smtClean="0">
                <a:latin typeface="Times New Roman" pitchFamily="18" charset="0"/>
              </a:rPr>
              <a:pPr eaLnBrk="1" hangingPunct="1"/>
              <a:t>1</a:t>
            </a:fld>
            <a:endParaRPr lang="en-US" b="0" smtClean="0">
              <a:latin typeface="Times New Roman" pitchFamily="18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EA0568-89DC-444F-B867-D72A9E16D679}" type="slidenum">
              <a:rPr lang="en-US" smtClean="0">
                <a:cs typeface="Arial" charset="0"/>
              </a:rPr>
              <a:pPr/>
              <a:t>10</a:t>
            </a:fld>
            <a:endParaRPr lang="en-US" smtClean="0">
              <a:cs typeface="Arial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EA0568-89DC-444F-B867-D72A9E16D679}" type="slidenum">
              <a:rPr lang="en-US" smtClean="0">
                <a:cs typeface="Arial" charset="0"/>
              </a:rPr>
              <a:pPr/>
              <a:t>11</a:t>
            </a:fld>
            <a:endParaRPr lang="en-US" smtClean="0">
              <a:cs typeface="Arial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EA0568-89DC-444F-B867-D72A9E16D679}" type="slidenum">
              <a:rPr lang="en-US" smtClean="0">
                <a:cs typeface="Arial" charset="0"/>
              </a:rPr>
              <a:pPr/>
              <a:t>12</a:t>
            </a:fld>
            <a:endParaRPr lang="en-US" smtClean="0">
              <a:cs typeface="Arial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EA0568-89DC-444F-B867-D72A9E16D679}" type="slidenum">
              <a:rPr lang="en-US" smtClean="0">
                <a:cs typeface="Arial" charset="0"/>
              </a:rPr>
              <a:pPr/>
              <a:t>13</a:t>
            </a:fld>
            <a:endParaRPr lang="en-US" smtClean="0">
              <a:cs typeface="Arial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EA0568-89DC-444F-B867-D72A9E16D679}" type="slidenum">
              <a:rPr lang="en-US" smtClean="0">
                <a:cs typeface="Arial" charset="0"/>
              </a:rPr>
              <a:pPr/>
              <a:t>14</a:t>
            </a:fld>
            <a:endParaRPr lang="en-US" smtClean="0">
              <a:cs typeface="Arial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EA0568-89DC-444F-B867-D72A9E16D679}" type="slidenum">
              <a:rPr lang="en-US" smtClean="0">
                <a:cs typeface="Arial" charset="0"/>
              </a:rPr>
              <a:pPr/>
              <a:t>15</a:t>
            </a:fld>
            <a:endParaRPr lang="en-US" smtClean="0">
              <a:cs typeface="Arial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EA0568-89DC-444F-B867-D72A9E16D679}" type="slidenum">
              <a:rPr lang="en-US" smtClean="0">
                <a:cs typeface="Arial" charset="0"/>
              </a:rPr>
              <a:pPr/>
              <a:t>16</a:t>
            </a:fld>
            <a:endParaRPr lang="en-US" smtClean="0">
              <a:cs typeface="Arial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EA0568-89DC-444F-B867-D72A9E16D679}" type="slidenum">
              <a:rPr lang="en-US" smtClean="0">
                <a:cs typeface="Arial" charset="0"/>
              </a:rPr>
              <a:pPr/>
              <a:t>17</a:t>
            </a:fld>
            <a:endParaRPr lang="en-US" smtClean="0">
              <a:cs typeface="Arial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EA0568-89DC-444F-B867-D72A9E16D679}" type="slidenum">
              <a:rPr lang="en-US" smtClean="0">
                <a:cs typeface="Arial" charset="0"/>
              </a:rPr>
              <a:pPr/>
              <a:t>18</a:t>
            </a:fld>
            <a:endParaRPr lang="en-US" smtClean="0">
              <a:cs typeface="Arial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EA0568-89DC-444F-B867-D72A9E16D679}" type="slidenum">
              <a:rPr lang="en-US" smtClean="0">
                <a:cs typeface="Arial" charset="0"/>
              </a:rPr>
              <a:pPr/>
              <a:t>19</a:t>
            </a:fld>
            <a:endParaRPr lang="en-US" smtClean="0">
              <a:cs typeface="Arial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822721-26BD-4A70-850D-4C9F55DF4B7B}" type="slidenum">
              <a:rPr lang="en-US" smtClean="0">
                <a:cs typeface="Arial" charset="0"/>
              </a:rPr>
              <a:pPr/>
              <a:t>2</a:t>
            </a:fld>
            <a:endParaRPr lang="en-US" smtClean="0">
              <a:cs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EA0568-89DC-444F-B867-D72A9E16D679}" type="slidenum">
              <a:rPr lang="en-US" smtClean="0">
                <a:cs typeface="Arial" charset="0"/>
              </a:rPr>
              <a:pPr/>
              <a:t>20</a:t>
            </a:fld>
            <a:endParaRPr lang="en-US" smtClean="0">
              <a:cs typeface="Arial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EA0568-89DC-444F-B867-D72A9E16D679}" type="slidenum">
              <a:rPr lang="en-US" smtClean="0">
                <a:cs typeface="Arial" charset="0"/>
              </a:rPr>
              <a:pPr/>
              <a:t>21</a:t>
            </a:fld>
            <a:endParaRPr lang="en-US" smtClean="0">
              <a:cs typeface="Arial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EA0568-89DC-444F-B867-D72A9E16D679}" type="slidenum">
              <a:rPr lang="en-US" smtClean="0">
                <a:cs typeface="Arial" charset="0"/>
              </a:rPr>
              <a:pPr/>
              <a:t>22</a:t>
            </a:fld>
            <a:endParaRPr lang="en-US" smtClean="0">
              <a:cs typeface="Arial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EA0568-89DC-444F-B867-D72A9E16D679}" type="slidenum">
              <a:rPr lang="en-US" smtClean="0">
                <a:cs typeface="Arial" charset="0"/>
              </a:rPr>
              <a:pPr/>
              <a:t>23</a:t>
            </a:fld>
            <a:endParaRPr lang="en-US" smtClean="0">
              <a:cs typeface="Arial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EA0568-89DC-444F-B867-D72A9E16D679}" type="slidenum">
              <a:rPr lang="en-US" smtClean="0">
                <a:cs typeface="Arial" charset="0"/>
              </a:rPr>
              <a:pPr/>
              <a:t>24</a:t>
            </a:fld>
            <a:endParaRPr lang="en-US" smtClean="0">
              <a:cs typeface="Arial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EA0568-89DC-444F-B867-D72A9E16D679}" type="slidenum">
              <a:rPr lang="en-US" smtClean="0">
                <a:cs typeface="Arial" charset="0"/>
              </a:rPr>
              <a:pPr/>
              <a:t>25</a:t>
            </a:fld>
            <a:endParaRPr lang="en-US" smtClean="0">
              <a:cs typeface="Arial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EA0568-89DC-444F-B867-D72A9E16D679}" type="slidenum">
              <a:rPr lang="en-US" smtClean="0">
                <a:cs typeface="Arial" charset="0"/>
              </a:rPr>
              <a:pPr/>
              <a:t>26</a:t>
            </a:fld>
            <a:endParaRPr lang="en-US" smtClean="0">
              <a:cs typeface="Arial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EA0568-89DC-444F-B867-D72A9E16D679}" type="slidenum">
              <a:rPr lang="en-US" smtClean="0">
                <a:cs typeface="Arial" charset="0"/>
              </a:rPr>
              <a:pPr/>
              <a:t>27</a:t>
            </a:fld>
            <a:endParaRPr lang="en-US" smtClean="0">
              <a:cs typeface="Arial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EA0568-89DC-444F-B867-D72A9E16D679}" type="slidenum">
              <a:rPr lang="en-US" smtClean="0">
                <a:cs typeface="Arial" charset="0"/>
              </a:rPr>
              <a:pPr/>
              <a:t>28</a:t>
            </a:fld>
            <a:endParaRPr lang="en-US" smtClean="0">
              <a:cs typeface="Arial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C1DB2D-A43D-4901-B9C3-B20DAD156B94}" type="slidenum">
              <a:rPr lang="en-US" smtClean="0">
                <a:cs typeface="Arial" charset="0"/>
              </a:rPr>
              <a:pPr/>
              <a:t>29</a:t>
            </a:fld>
            <a:endParaRPr lang="en-US" smtClean="0">
              <a:cs typeface="Arial" charset="0"/>
            </a:endParaRPr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1FEBEE-C49C-434A-BE8B-274360F13C33}" type="slidenum">
              <a:rPr lang="en-US" smtClean="0">
                <a:cs typeface="Arial" charset="0"/>
              </a:rPr>
              <a:pPr/>
              <a:t>3</a:t>
            </a:fld>
            <a:endParaRPr lang="en-US" smtClean="0">
              <a:cs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C1DB2D-A43D-4901-B9C3-B20DAD156B94}" type="slidenum">
              <a:rPr lang="en-US" smtClean="0">
                <a:cs typeface="Arial" charset="0"/>
              </a:rPr>
              <a:pPr/>
              <a:t>30</a:t>
            </a:fld>
            <a:endParaRPr lang="en-US" smtClean="0">
              <a:cs typeface="Arial" charset="0"/>
            </a:endParaRPr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1FEBEE-C49C-434A-BE8B-274360F13C33}" type="slidenum">
              <a:rPr lang="en-US" smtClean="0">
                <a:cs typeface="Arial" charset="0"/>
              </a:rPr>
              <a:pPr/>
              <a:t>4</a:t>
            </a:fld>
            <a:endParaRPr lang="en-US" smtClean="0">
              <a:cs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EA0568-89DC-444F-B867-D72A9E16D679}" type="slidenum">
              <a:rPr lang="en-US" smtClean="0">
                <a:cs typeface="Arial" charset="0"/>
              </a:rPr>
              <a:pPr/>
              <a:t>5</a:t>
            </a:fld>
            <a:endParaRPr lang="en-US" smtClean="0">
              <a:cs typeface="Arial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EA0568-89DC-444F-B867-D72A9E16D679}" type="slidenum">
              <a:rPr lang="en-US" smtClean="0">
                <a:cs typeface="Arial" charset="0"/>
              </a:rPr>
              <a:pPr/>
              <a:t>6</a:t>
            </a:fld>
            <a:endParaRPr lang="en-US" smtClean="0">
              <a:cs typeface="Arial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EA0568-89DC-444F-B867-D72A9E16D679}" type="slidenum">
              <a:rPr lang="en-US" smtClean="0">
                <a:cs typeface="Arial" charset="0"/>
              </a:rPr>
              <a:pPr/>
              <a:t>7</a:t>
            </a:fld>
            <a:endParaRPr lang="en-US" smtClean="0">
              <a:cs typeface="Arial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EA0568-89DC-444F-B867-D72A9E16D679}" type="slidenum">
              <a:rPr lang="en-US" smtClean="0">
                <a:cs typeface="Arial" charset="0"/>
              </a:rPr>
              <a:pPr/>
              <a:t>8</a:t>
            </a:fld>
            <a:endParaRPr lang="en-US" smtClean="0">
              <a:cs typeface="Arial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EA0568-89DC-444F-B867-D72A9E16D679}" type="slidenum">
              <a:rPr lang="en-US" smtClean="0">
                <a:cs typeface="Arial" charset="0"/>
              </a:rPr>
              <a:pPr/>
              <a:t>9</a:t>
            </a:fld>
            <a:endParaRPr lang="en-US" smtClean="0">
              <a:cs typeface="Arial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DDFC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28575" algn="ctr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97275"/>
            <a:ext cx="9144000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28575" algn="ctr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0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201738"/>
            <a:ext cx="9144000" cy="1143000"/>
          </a:xfrm>
          <a:ln w="9525"/>
        </p:spPr>
        <p:txBody>
          <a:bodyPr/>
          <a:lstStyle>
            <a:lvl1pPr algn="ctr">
              <a:defRPr sz="3800">
                <a:solidFill>
                  <a:srgbClr val="B6382E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 dirty="0"/>
              <a:t>Microsoft Office 2007-Illustrated Introductory, XP Edition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20775" y="2846388"/>
            <a:ext cx="6705600" cy="712787"/>
          </a:xfrm>
        </p:spPr>
        <p:txBody>
          <a:bodyPr wrap="none" anchor="ctr"/>
          <a:lstStyle>
            <a:lvl1pPr marL="0" indent="0">
              <a:spcBef>
                <a:spcPct val="0"/>
              </a:spcBef>
              <a:buClrTx/>
              <a:buFontTx/>
              <a:buNone/>
              <a:defRPr sz="36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491010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271FD-6814-43DB-BA91-C4655E8E19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0393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8488" y="698500"/>
            <a:ext cx="1868487" cy="5480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1438" y="698500"/>
            <a:ext cx="5454650" cy="5480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1D5F3-0DBB-4E7B-8CF8-C8A33E5F6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2990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438" y="698500"/>
            <a:ext cx="6934200" cy="755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7638" y="1682750"/>
            <a:ext cx="3622675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2713" y="1682750"/>
            <a:ext cx="3624262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4FF3D-74EE-49B5-9CF0-0898A53FD0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322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438" y="698500"/>
            <a:ext cx="6934200" cy="755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7638" y="1682750"/>
            <a:ext cx="3622675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92713" y="1682750"/>
            <a:ext cx="3624262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92713" y="4006850"/>
            <a:ext cx="3624262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D244A-1F8B-4945-9914-9BFDF27506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6099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AE5FD-BFF5-456A-9146-54A163367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3783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4434D-D1B1-47F3-9FFA-E30892B749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008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17638" y="1682750"/>
            <a:ext cx="3622675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2713" y="1682750"/>
            <a:ext cx="3624262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DF9C1-E70D-48E9-99B3-79726C4BA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83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D80B0-C8BD-49F9-AFC5-C9BFF03505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4007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1E472-6801-4AE1-928C-D350A29D66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9063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04702-05EF-4408-A5C6-CF8D7A635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8406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CDC13-9504-43C0-ABC1-B77DEE2E94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5604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6163F-C1C0-4B92-95F1-AE4DB25257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0258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1438" y="698500"/>
            <a:ext cx="6934200" cy="7556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17638" y="1682750"/>
            <a:ext cx="739933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9380" name="Line 4"/>
          <p:cNvSpPr>
            <a:spLocks noChangeShapeType="1"/>
          </p:cNvSpPr>
          <p:nvPr/>
        </p:nvSpPr>
        <p:spPr bwMode="auto">
          <a:xfrm>
            <a:off x="752475" y="0"/>
            <a:ext cx="0" cy="6858000"/>
          </a:xfrm>
          <a:prstGeom prst="line">
            <a:avLst/>
          </a:prstGeom>
          <a:noFill/>
          <a:ln w="57150">
            <a:solidFill>
              <a:srgbClr val="0066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70875" y="6477000"/>
            <a:ext cx="6254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57B8A16E-D0EF-429C-8C04-DFAEA197F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955675" y="158750"/>
            <a:ext cx="149225" cy="6540500"/>
            <a:chOff x="952" y="100"/>
            <a:chExt cx="94" cy="4120"/>
          </a:xfrm>
        </p:grpSpPr>
        <p:sp>
          <p:nvSpPr>
            <p:cNvPr id="229383" name="Freeform 7"/>
            <p:cNvSpPr>
              <a:spLocks/>
            </p:cNvSpPr>
            <p:nvPr userDrawn="1"/>
          </p:nvSpPr>
          <p:spPr bwMode="auto">
            <a:xfrm>
              <a:off x="952" y="100"/>
              <a:ext cx="94" cy="412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0" y="0"/>
                </a:cxn>
                <a:cxn ang="0">
                  <a:pos x="0" y="4120"/>
                </a:cxn>
              </a:cxnLst>
              <a:rect l="0" t="0" r="r" b="b"/>
              <a:pathLst>
                <a:path w="94" h="4120">
                  <a:moveTo>
                    <a:pt x="94" y="0"/>
                  </a:moveTo>
                  <a:lnTo>
                    <a:pt x="0" y="0"/>
                  </a:lnTo>
                  <a:lnTo>
                    <a:pt x="0" y="412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29384" name="AutoShape 8"/>
            <p:cNvSpPr>
              <a:spLocks noChangeArrowheads="1"/>
            </p:cNvSpPr>
            <p:nvPr userDrawn="1"/>
          </p:nvSpPr>
          <p:spPr bwMode="auto">
            <a:xfrm rot="5400000">
              <a:off x="967" y="4147"/>
              <a:ext cx="61" cy="84"/>
            </a:xfrm>
            <a:prstGeom prst="triangle">
              <a:avLst>
                <a:gd name="adj" fmla="val 46574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</p:grpSp>
      <p:sp>
        <p:nvSpPr>
          <p:cNvPr id="22938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2363" y="6477000"/>
            <a:ext cx="586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/>
          </a:p>
        </p:txBody>
      </p:sp>
      <p:pic>
        <p:nvPicPr>
          <p:cNvPr id="1033" name="Picture 16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4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28575" algn="ctr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32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914400" indent="-287338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8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423988" indent="-2794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4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828800" indent="-2603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233613" indent="-212725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6908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31480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6052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40624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6" name="Rectangle 38"/>
          <p:cNvSpPr>
            <a:spLocks noGrp="1" noChangeArrowheads="1"/>
          </p:cNvSpPr>
          <p:nvPr>
            <p:ph type="ctrTitle"/>
          </p:nvPr>
        </p:nvSpPr>
        <p:spPr>
          <a:xfrm>
            <a:off x="0" y="2411413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Unit G: Using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Complex Formulas, Functions, and Tables</a:t>
            </a:r>
          </a:p>
        </p:txBody>
      </p:sp>
      <p:sp>
        <p:nvSpPr>
          <p:cNvPr id="3075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0" y="1293813"/>
            <a:ext cx="9144000" cy="712787"/>
          </a:xfrm>
        </p:spPr>
        <p:txBody>
          <a:bodyPr/>
          <a:lstStyle/>
          <a:p>
            <a:pPr algn="ctr" eaLnBrk="1" hangingPunct="1"/>
            <a:r>
              <a:rPr lang="en-US" sz="3000" dirty="0">
                <a:solidFill>
                  <a:srgbClr val="B6382E"/>
                </a:solidFill>
                <a:latin typeface="+mj-lt"/>
                <a:ea typeface="+mj-ea"/>
                <a:cs typeface="+mj-cs"/>
              </a:rPr>
              <a:t>Microsoft Office 2010 </a:t>
            </a:r>
            <a:r>
              <a:rPr lang="en-US" sz="3000" dirty="0" smtClean="0">
                <a:solidFill>
                  <a:srgbClr val="B6382E"/>
                </a:solidFill>
                <a:latin typeface="+mj-lt"/>
                <a:ea typeface="+mj-ea"/>
                <a:cs typeface="+mj-cs"/>
              </a:rPr>
              <a:t>-</a:t>
            </a:r>
            <a:r>
              <a:rPr lang="en-US" sz="3000" dirty="0">
                <a:solidFill>
                  <a:srgbClr val="B6382E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000" dirty="0">
                <a:solidFill>
                  <a:srgbClr val="B6382E"/>
                </a:solidFill>
                <a:latin typeface="+mj-lt"/>
                <a:ea typeface="+mj-ea"/>
                <a:cs typeface="+mj-cs"/>
              </a:rPr>
            </a:br>
            <a:r>
              <a:rPr lang="en-US" sz="3000" dirty="0">
                <a:solidFill>
                  <a:srgbClr val="B6382E"/>
                </a:solidFill>
                <a:latin typeface="+mj-lt"/>
                <a:ea typeface="+mj-ea"/>
                <a:cs typeface="+mj-cs"/>
              </a:rPr>
              <a:t>Illustrated Fundamentals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052FD7-6DEA-440F-95F8-A84B373A7E60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 dirty="0"/>
          </a:p>
        </p:txBody>
      </p:sp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2323" y="158262"/>
            <a:ext cx="7273315" cy="738553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Entering Labels and Values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7832" y="1740876"/>
            <a:ext cx="7315199" cy="443767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effectLst/>
              </a:rPr>
              <a:t>Entering data in a worksheet is similar to typing in a Word table</a:t>
            </a:r>
          </a:p>
          <a:p>
            <a:pPr eaLnBrk="1" hangingPunct="1">
              <a:spcBef>
                <a:spcPts val="2400"/>
              </a:spcBef>
              <a:defRPr/>
            </a:pPr>
            <a:r>
              <a:rPr lang="en-US" sz="2400" dirty="0">
                <a:effectLst/>
              </a:rPr>
              <a:t>Select the cell in which you want to enter data, then type in the data</a:t>
            </a:r>
          </a:p>
          <a:p>
            <a:pPr eaLnBrk="1" hangingPunct="1">
              <a:spcBef>
                <a:spcPts val="2400"/>
              </a:spcBef>
              <a:defRPr/>
            </a:pPr>
            <a:r>
              <a:rPr lang="en-US" sz="2400" dirty="0">
                <a:effectLst/>
              </a:rPr>
              <a:t>After typing the data, you must accept the entry by pressing [Enter]. [Tab], or an arrow key</a:t>
            </a:r>
          </a:p>
          <a:p>
            <a:pPr marL="0" indent="0" eaLnBrk="1" hangingPunct="1">
              <a:buNone/>
              <a:defRPr/>
            </a:pP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946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052FD7-6DEA-440F-95F8-A84B373A7E60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 dirty="0"/>
          </a:p>
        </p:txBody>
      </p:sp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2323" y="158262"/>
            <a:ext cx="7273315" cy="738553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Entering Labels and Values</a:t>
            </a:r>
            <a:br>
              <a:rPr lang="en-US" sz="3400" dirty="0" smtClean="0"/>
            </a:br>
            <a:r>
              <a:rPr lang="en-US" sz="3400" dirty="0" smtClean="0"/>
              <a:t>(cont.)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7832" y="1441938"/>
            <a:ext cx="7631722" cy="4736611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effectLst/>
              </a:rPr>
              <a:t>Most worksheets contain labels and values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A </a:t>
            </a:r>
            <a:r>
              <a:rPr lang="en-US" sz="2400" dirty="0">
                <a:solidFill>
                  <a:srgbClr val="3399FF"/>
                </a:solidFill>
                <a:effectLst/>
              </a:rPr>
              <a:t>label</a:t>
            </a:r>
            <a:r>
              <a:rPr lang="en-US" sz="2400" dirty="0" smtClean="0">
                <a:effectLst/>
              </a:rPr>
              <a:t> is text that describes data in a worksheet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>
                <a:solidFill>
                  <a:srgbClr val="3399FF"/>
                </a:solidFill>
                <a:effectLst/>
              </a:rPr>
              <a:t>Values</a:t>
            </a:r>
            <a:r>
              <a:rPr lang="en-US" sz="2400" dirty="0" smtClean="0">
                <a:effectLst/>
              </a:rPr>
              <a:t> are numeric data that can be used in calculations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You can edit a cell entry by double-clicking the cell to put the cell in Edit mode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In Edit mode, select the part of the cell entry you want to correct and type the correction</a:t>
            </a: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254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052FD7-6DEA-440F-95F8-A84B373A7E60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 dirty="0"/>
          </a:p>
        </p:txBody>
      </p:sp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2323" y="158262"/>
            <a:ext cx="7273315" cy="738553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Entering Labels and Values</a:t>
            </a:r>
            <a:br>
              <a:rPr lang="en-US" sz="3400" dirty="0" smtClean="0"/>
            </a:br>
            <a:r>
              <a:rPr lang="en-US" sz="3400" dirty="0" smtClean="0"/>
              <a:t>(cont.)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694" y="1747193"/>
            <a:ext cx="5514975" cy="2638425"/>
          </a:xfrm>
          <a:prstGeom prst="rect">
            <a:avLst/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extrusionH="76200" contourW="12700" prstMaterial="flat">
            <a:bevelT w="6350"/>
            <a:extrusionClr>
              <a:srgbClr val="FFFF00"/>
            </a:extrusionClr>
            <a:contourClr>
              <a:srgbClr val="C0000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3412" y="3497896"/>
            <a:ext cx="4728319" cy="2646530"/>
          </a:xfrm>
          <a:prstGeom prst="rect">
            <a:avLst/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extrusionH="76200" contourW="12700" prstMaterial="flat">
            <a:bevelT w="6350"/>
            <a:extrusionClr>
              <a:srgbClr val="FFFF00"/>
            </a:extrusionClr>
            <a:contourClr>
              <a:srgbClr val="C0000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39906" y="1377861"/>
            <a:ext cx="5128928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Worksheet text in active cell  and formula bar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13412" y="3179768"/>
            <a:ext cx="4930590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Worksheet after entering labels and values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780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052FD7-6DEA-440F-95F8-A84B373A7E60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 dirty="0"/>
          </a:p>
        </p:txBody>
      </p:sp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2323" y="158262"/>
            <a:ext cx="7273315" cy="738553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Working with Columns </a:t>
            </a:r>
            <a:br>
              <a:rPr lang="en-US" sz="3400" dirty="0" smtClean="0"/>
            </a:br>
            <a:r>
              <a:rPr lang="en-US" sz="3400" dirty="0" smtClean="0"/>
              <a:t>and Rows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7831" y="1283678"/>
            <a:ext cx="7825153" cy="489487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effectLst/>
              </a:rPr>
              <a:t>You can adjust the width of a column or the height of a row using the mouse, Ribbon, or shortcut menu</a:t>
            </a:r>
          </a:p>
          <a:p>
            <a:pPr eaLnBrk="1" hangingPunct="1">
              <a:defRPr/>
            </a:pPr>
            <a:r>
              <a:rPr lang="en-US" sz="2400" dirty="0" smtClean="0">
                <a:effectLst/>
              </a:rPr>
              <a:t>You can also insert or delete columns and rows using the Insert and Delete buttons in the Cells group on the Home tab</a:t>
            </a:r>
          </a:p>
          <a:p>
            <a:pPr eaLnBrk="1" hangingPunct="1">
              <a:defRPr/>
            </a:pPr>
            <a:r>
              <a:rPr lang="en-US" sz="2400" dirty="0" smtClean="0">
                <a:effectLst/>
              </a:rPr>
              <a:t>The boxes containing letters are </a:t>
            </a:r>
            <a:r>
              <a:rPr lang="en-US" sz="2400" dirty="0">
                <a:solidFill>
                  <a:srgbClr val="3399FF"/>
                </a:solidFill>
                <a:effectLst/>
              </a:rPr>
              <a:t>column headings</a:t>
            </a:r>
          </a:p>
          <a:p>
            <a:pPr eaLnBrk="1" hangingPunct="1">
              <a:defRPr/>
            </a:pPr>
            <a:r>
              <a:rPr lang="en-US" sz="2400" dirty="0" smtClean="0">
                <a:effectLst/>
              </a:rPr>
              <a:t>The boxes containing numbers in front of each row are </a:t>
            </a:r>
            <a:r>
              <a:rPr lang="en-US" sz="2400" dirty="0">
                <a:solidFill>
                  <a:srgbClr val="3399FF"/>
                </a:solidFill>
                <a:effectLst/>
              </a:rPr>
              <a:t>row headings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rgbClr val="3399FF"/>
                </a:solidFill>
                <a:effectLst/>
              </a:rPr>
              <a:t>AutoFit</a:t>
            </a:r>
            <a:r>
              <a:rPr lang="en-US" sz="2400" dirty="0" smtClean="0">
                <a:effectLst/>
              </a:rPr>
              <a:t> is a feature that adjusts the width of the column to fit the longest entry </a:t>
            </a: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382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052FD7-6DEA-440F-95F8-A84B373A7E60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 dirty="0"/>
          </a:p>
        </p:txBody>
      </p:sp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2323" y="158262"/>
            <a:ext cx="7273315" cy="738553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Working with Columns </a:t>
            </a:r>
            <a:br>
              <a:rPr lang="en-US" sz="3400" dirty="0" smtClean="0"/>
            </a:br>
            <a:r>
              <a:rPr lang="en-US" sz="3400" dirty="0" smtClean="0"/>
              <a:t>and Rows (cont.)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23247" y="1297180"/>
            <a:ext cx="4686297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Changing column width in the worksheet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03954" y="3764918"/>
            <a:ext cx="4677331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Changing row height in the worksheet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3870" y="1630816"/>
            <a:ext cx="639127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04877" y="4131252"/>
            <a:ext cx="630555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7623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052FD7-6DEA-440F-95F8-A84B373A7E60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 dirty="0"/>
          </a:p>
        </p:txBody>
      </p:sp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2323" y="158262"/>
            <a:ext cx="7273315" cy="738553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Using Formulas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7831" y="1389184"/>
            <a:ext cx="7825153" cy="478936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effectLst/>
              </a:rPr>
              <a:t>To perform a calculation in a worksheet, you use a </a:t>
            </a:r>
            <a:r>
              <a:rPr lang="en-US" sz="2400" dirty="0">
                <a:solidFill>
                  <a:srgbClr val="3399FF"/>
                </a:solidFill>
                <a:effectLst/>
              </a:rPr>
              <a:t>formula</a:t>
            </a:r>
            <a:r>
              <a:rPr lang="en-US" sz="2400" dirty="0" smtClean="0">
                <a:effectLst/>
              </a:rPr>
              <a:t> which is an equation</a:t>
            </a:r>
          </a:p>
          <a:p>
            <a:pPr eaLnBrk="1" hangingPunct="1">
              <a:defRPr/>
            </a:pPr>
            <a:r>
              <a:rPr lang="en-US" sz="2400" dirty="0" smtClean="0">
                <a:effectLst/>
              </a:rPr>
              <a:t>Formulas start with an equal sign (=) and can contain numbers, mathematical operators, and references</a:t>
            </a:r>
          </a:p>
          <a:p>
            <a:pPr eaLnBrk="1" hangingPunct="1">
              <a:defRPr/>
            </a:pPr>
            <a:r>
              <a:rPr lang="en-US" sz="2400" dirty="0" smtClean="0">
                <a:effectLst/>
              </a:rPr>
              <a:t>A </a:t>
            </a:r>
            <a:r>
              <a:rPr lang="en-US" sz="2400" dirty="0">
                <a:solidFill>
                  <a:srgbClr val="3399FF"/>
                </a:solidFill>
                <a:effectLst/>
              </a:rPr>
              <a:t>cell reference </a:t>
            </a:r>
            <a:r>
              <a:rPr lang="en-US" sz="2400" dirty="0" smtClean="0">
                <a:effectLst/>
              </a:rPr>
              <a:t>is a cell address, such as E44, that identifies the location of a value used in a calculation</a:t>
            </a:r>
          </a:p>
          <a:p>
            <a:pPr eaLnBrk="1" hangingPunct="1">
              <a:defRPr/>
            </a:pPr>
            <a:r>
              <a:rPr lang="en-US" sz="2400" dirty="0" smtClean="0">
                <a:effectLst/>
              </a:rPr>
              <a:t>If more than one operator is used in a formulas, Excel performs the calculations in the </a:t>
            </a:r>
            <a:r>
              <a:rPr lang="en-US" sz="2400" dirty="0">
                <a:solidFill>
                  <a:srgbClr val="3399FF"/>
                </a:solidFill>
                <a:effectLst/>
              </a:rPr>
              <a:t>order of precedence</a:t>
            </a:r>
          </a:p>
        </p:txBody>
      </p:sp>
    </p:spTree>
    <p:extLst>
      <p:ext uri="{BB962C8B-B14F-4D97-AF65-F5344CB8AC3E}">
        <p14:creationId xmlns:p14="http://schemas.microsoft.com/office/powerpoint/2010/main" xmlns="" val="353640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052FD7-6DEA-440F-95F8-A84B373A7E60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 dirty="0"/>
          </a:p>
        </p:txBody>
      </p:sp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2323" y="158262"/>
            <a:ext cx="7273315" cy="738553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Using Formulas (cont.)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7831" y="1406768"/>
            <a:ext cx="7825153" cy="4771781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effectLst/>
              </a:rPr>
              <a:t>You can copy and move formulas just like the other data in a worksheet</a:t>
            </a:r>
          </a:p>
          <a:p>
            <a:pPr eaLnBrk="1" hangingPunct="1">
              <a:spcBef>
                <a:spcPts val="2400"/>
              </a:spcBef>
              <a:defRPr/>
            </a:pPr>
            <a:r>
              <a:rPr lang="en-US" sz="2400" dirty="0" smtClean="0">
                <a:effectLst/>
              </a:rPr>
              <a:t>When you copy a formula to a new cell, Excel automatically replaces the original cell references with cell references that are in the same relative position as those in the original formula called </a:t>
            </a:r>
            <a:r>
              <a:rPr lang="en-US" sz="2400" dirty="0">
                <a:solidFill>
                  <a:srgbClr val="3399FF"/>
                </a:solidFill>
                <a:effectLst/>
              </a:rPr>
              <a:t>relative cell </a:t>
            </a:r>
            <a:r>
              <a:rPr lang="en-US" sz="2400" dirty="0" smtClean="0">
                <a:solidFill>
                  <a:srgbClr val="3399FF"/>
                </a:solidFill>
                <a:effectLst/>
              </a:rPr>
              <a:t>referencing</a:t>
            </a:r>
          </a:p>
          <a:p>
            <a:pPr eaLnBrk="1" hangingPunct="1">
              <a:spcBef>
                <a:spcPts val="2400"/>
              </a:spcBef>
              <a:defRPr/>
            </a:pPr>
            <a:r>
              <a:rPr lang="en-US" sz="2400" dirty="0">
                <a:effectLst/>
              </a:rPr>
              <a:t>You can use the small black square at the bottom right corner of a</a:t>
            </a:r>
            <a:r>
              <a:rPr lang="en-US" sz="2400" dirty="0" smtClean="0">
                <a:effectLst/>
              </a:rPr>
              <a:t> cell, </a:t>
            </a:r>
            <a:r>
              <a:rPr lang="en-US" sz="2400" dirty="0">
                <a:effectLst/>
              </a:rPr>
              <a:t>known as the </a:t>
            </a:r>
            <a:r>
              <a:rPr lang="en-US" sz="2400" dirty="0">
                <a:solidFill>
                  <a:srgbClr val="3399FF"/>
                </a:solidFill>
                <a:effectLst/>
              </a:rPr>
              <a:t>fill </a:t>
            </a:r>
            <a:r>
              <a:rPr lang="en-US" sz="2400" dirty="0" smtClean="0">
                <a:solidFill>
                  <a:srgbClr val="3399FF"/>
                </a:solidFill>
                <a:effectLst/>
              </a:rPr>
              <a:t>handle, </a:t>
            </a:r>
            <a:r>
              <a:rPr lang="en-US" sz="2400" dirty="0">
                <a:effectLst/>
              </a:rPr>
              <a:t>to drag the content of a cell to other adjacent cell</a:t>
            </a:r>
          </a:p>
        </p:txBody>
      </p:sp>
    </p:spTree>
    <p:extLst>
      <p:ext uri="{BB962C8B-B14F-4D97-AF65-F5344CB8AC3E}">
        <p14:creationId xmlns:p14="http://schemas.microsoft.com/office/powerpoint/2010/main" xmlns="" val="338755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052FD7-6DEA-440F-95F8-A84B373A7E60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 dirty="0"/>
          </a:p>
        </p:txBody>
      </p:sp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2323" y="158262"/>
            <a:ext cx="7273315" cy="738553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Using Formulas (cont.)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76" y="1468509"/>
            <a:ext cx="4867275" cy="2695575"/>
          </a:xfrm>
          <a:prstGeom prst="rect">
            <a:avLst/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extrusionH="76200" contourW="12700" prstMaterial="flat">
            <a:bevelT w="6350"/>
            <a:extrusionClr>
              <a:srgbClr val="FFFF00"/>
            </a:extrusionClr>
            <a:contourClr>
              <a:srgbClr val="C0000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2155" y="3654476"/>
            <a:ext cx="4019550" cy="2638425"/>
          </a:xfrm>
          <a:prstGeom prst="rect">
            <a:avLst/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extrusionH="76200" contourW="12700" prstMaterial="flat">
            <a:bevelT w="6350"/>
            <a:extrusionClr>
              <a:srgbClr val="FFFF00"/>
            </a:extrusionClr>
            <a:contourClr>
              <a:srgbClr val="C0000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48751" y="1180638"/>
            <a:ext cx="2893357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Entering a formula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87034" y="3305273"/>
            <a:ext cx="2893357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Using fill handle to copy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9417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052FD7-6DEA-440F-95F8-A84B373A7E60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 dirty="0"/>
          </a:p>
        </p:txBody>
      </p:sp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2323" y="158262"/>
            <a:ext cx="7273315" cy="738553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Using Formulas (cont.)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8797" y="1969532"/>
            <a:ext cx="5952567" cy="646331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Mathematical operators /sample formulas listed in order of precedence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1094" y="3008787"/>
            <a:ext cx="650557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91441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052FD7-6DEA-440F-95F8-A84B373A7E60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 dirty="0"/>
          </a:p>
        </p:txBody>
      </p:sp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2323" y="158262"/>
            <a:ext cx="7273315" cy="738553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Using AutoSum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7831" y="1470212"/>
            <a:ext cx="7825153" cy="4708337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effectLst/>
              </a:rPr>
              <a:t>Excel comes with a wide variety of </a:t>
            </a:r>
            <a:r>
              <a:rPr lang="en-US" sz="2400" dirty="0">
                <a:solidFill>
                  <a:srgbClr val="3399FF"/>
                </a:solidFill>
                <a:effectLst/>
              </a:rPr>
              <a:t>functions</a:t>
            </a:r>
            <a:r>
              <a:rPr lang="en-US" sz="2400" dirty="0" smtClean="0">
                <a:effectLst/>
              </a:rPr>
              <a:t>, which are prewritten formulas designed for particular types of calculations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The most frequently used worksheet function, </a:t>
            </a:r>
            <a:r>
              <a:rPr lang="en-US" sz="2400" dirty="0">
                <a:solidFill>
                  <a:srgbClr val="3399FF"/>
                </a:solidFill>
                <a:effectLst/>
              </a:rPr>
              <a:t>SUM</a:t>
            </a:r>
            <a:r>
              <a:rPr lang="en-US" sz="2400" dirty="0" smtClean="0">
                <a:effectLst/>
              </a:rPr>
              <a:t>, totals all number and cell references included as function arguments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An </a:t>
            </a:r>
            <a:r>
              <a:rPr lang="en-US" sz="2400" dirty="0">
                <a:solidFill>
                  <a:srgbClr val="3399FF"/>
                </a:solidFill>
                <a:effectLst/>
              </a:rPr>
              <a:t>argument</a:t>
            </a:r>
            <a:r>
              <a:rPr lang="en-US" sz="2400" dirty="0" smtClean="0">
                <a:effectLst/>
              </a:rPr>
              <a:t> is information a function needs to make a calculation</a:t>
            </a:r>
          </a:p>
        </p:txBody>
      </p:sp>
    </p:spTree>
    <p:extLst>
      <p:ext uri="{BB962C8B-B14F-4D97-AF65-F5344CB8AC3E}">
        <p14:creationId xmlns:p14="http://schemas.microsoft.com/office/powerpoint/2010/main" xmlns="" val="288068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3B92CD-36BD-41E6-B58A-FC3BFDE3E04B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/>
          </a:p>
        </p:txBody>
      </p:sp>
      <p:sp>
        <p:nvSpPr>
          <p:cNvPr id="4118" name="Rectangle 22"/>
          <p:cNvSpPr>
            <a:spLocks noGrp="1" noChangeArrowheads="1"/>
          </p:cNvSpPr>
          <p:nvPr>
            <p:ph type="body" idx="1"/>
          </p:nvPr>
        </p:nvSpPr>
        <p:spPr>
          <a:xfrm>
            <a:off x="1213338" y="1682750"/>
            <a:ext cx="7603637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Navigate a workbook</a:t>
            </a:r>
          </a:p>
          <a:p>
            <a:pPr eaLnBrk="1" hangingPunct="1">
              <a:defRPr/>
            </a:pPr>
            <a:r>
              <a:rPr lang="en-US" dirty="0" smtClean="0"/>
              <a:t>Enter labels and values</a:t>
            </a:r>
          </a:p>
          <a:p>
            <a:pPr eaLnBrk="1" hangingPunct="1">
              <a:defRPr/>
            </a:pPr>
            <a:r>
              <a:rPr lang="en-US" dirty="0" smtClean="0"/>
              <a:t>Change columns and rows</a:t>
            </a:r>
          </a:p>
          <a:p>
            <a:pPr eaLnBrk="1" hangingPunct="1">
              <a:defRPr/>
            </a:pPr>
            <a:r>
              <a:rPr lang="en-US" dirty="0" smtClean="0"/>
              <a:t>Use formulas</a:t>
            </a:r>
          </a:p>
          <a:p>
            <a:pPr eaLnBrk="1" hangingPunct="1">
              <a:defRPr/>
            </a:pPr>
            <a:r>
              <a:rPr lang="en-US" dirty="0" smtClean="0"/>
              <a:t>Use AutoSum</a:t>
            </a:r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title"/>
          </p:nvPr>
        </p:nvSpPr>
        <p:spPr>
          <a:xfrm>
            <a:off x="984738" y="140677"/>
            <a:ext cx="7290900" cy="84406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Objectives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052FD7-6DEA-440F-95F8-A84B373A7E60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 dirty="0"/>
          </a:p>
        </p:txBody>
      </p:sp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2323" y="158262"/>
            <a:ext cx="7273315" cy="738553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Using AutoSum (cont.)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7831" y="1477108"/>
            <a:ext cx="7825153" cy="4701441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effectLst/>
              </a:rPr>
              <a:t>Functions save time and help ensure accuracy, and they are available for both simple calculations and extremely complex ones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Each Excel function has a name that you usually see in all capital letters such as AVERAGE or DATE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Because the SUM function is so commonly used, it has its own button on the Home tab also known as the AutoSum button</a:t>
            </a: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520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052FD7-6DEA-440F-95F8-A84B373A7E60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 dirty="0"/>
          </a:p>
        </p:txBody>
      </p:sp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2323" y="158262"/>
            <a:ext cx="7273315" cy="738553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Using AutoSum (cont.)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99548" y="1073760"/>
            <a:ext cx="3245225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Using the AutoSum button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413" y="1876425"/>
            <a:ext cx="8639175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8297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052FD7-6DEA-440F-95F8-A84B373A7E60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 dirty="0"/>
          </a:p>
        </p:txBody>
      </p:sp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2323" y="158262"/>
            <a:ext cx="7273315" cy="738553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Changing Alignment and</a:t>
            </a:r>
            <a:br>
              <a:rPr lang="en-US" sz="3400" dirty="0" smtClean="0"/>
            </a:br>
            <a:r>
              <a:rPr lang="en-US" sz="3400" dirty="0" smtClean="0"/>
              <a:t>Number Format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7832" y="1600200"/>
            <a:ext cx="7491046" cy="4578349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effectLst/>
              </a:rPr>
              <a:t>Excel automatically left-aligns text and right-aligns values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Cell alignments can be changed using the buttons in the Alignment group on the Home tab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You can also use the Merge and Center button to merge several cells into one cell and center the text in the merged cell</a:t>
            </a:r>
          </a:p>
          <a:p>
            <a:pPr lvl="1" eaLnBrk="1" hangingPunct="1">
              <a:defRPr/>
            </a:pPr>
            <a:r>
              <a:rPr lang="en-US" sz="2000" dirty="0">
                <a:effectLst/>
              </a:rPr>
              <a:t>t</a:t>
            </a:r>
            <a:r>
              <a:rPr lang="en-US" sz="2000" dirty="0" smtClean="0">
                <a:effectLst/>
              </a:rPr>
              <a:t>his is helpful in formatting a worksheet title so that it is centered above the worksheet data</a:t>
            </a:r>
          </a:p>
          <a:p>
            <a:pPr marL="0" indent="0" eaLnBrk="1" hangingPunct="1">
              <a:buNone/>
              <a:defRPr/>
            </a:pPr>
            <a:endParaRPr lang="en-US" sz="2400" dirty="0" smtClean="0">
              <a:effectLst/>
            </a:endParaRPr>
          </a:p>
          <a:p>
            <a:pPr eaLnBrk="1" hangingPunct="1">
              <a:defRPr/>
            </a:pP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98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052FD7-6DEA-440F-95F8-A84B373A7E60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 dirty="0"/>
          </a:p>
        </p:txBody>
      </p:sp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2323" y="158262"/>
            <a:ext cx="7273315" cy="738553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Changing Alignment and</a:t>
            </a:r>
            <a:br>
              <a:rPr lang="en-US" sz="3400" dirty="0" smtClean="0"/>
            </a:br>
            <a:r>
              <a:rPr lang="en-US" sz="3400" dirty="0" smtClean="0"/>
              <a:t>Number Format (cont.)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7831" y="1688123"/>
            <a:ext cx="7649307" cy="4490426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effectLst/>
              </a:rPr>
              <a:t>You can change the format of numbers to make your worksheet easier to read using the buttons in the Numbers group</a:t>
            </a:r>
          </a:p>
          <a:p>
            <a:pPr eaLnBrk="1" hangingPunct="1">
              <a:spcBef>
                <a:spcPts val="2400"/>
              </a:spcBef>
              <a:defRPr/>
            </a:pPr>
            <a:r>
              <a:rPr lang="en-US" sz="2400" dirty="0" smtClean="0">
                <a:effectLst/>
              </a:rPr>
              <a:t>You can also insert rows and columns in your worksheet, when you do so, any cell references are updated to reflect the change</a:t>
            </a:r>
          </a:p>
          <a:p>
            <a:pPr eaLnBrk="1" hangingPunct="1">
              <a:defRPr/>
            </a:pP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406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052FD7-6DEA-440F-95F8-A84B373A7E60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 dirty="0"/>
          </a:p>
        </p:txBody>
      </p:sp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2323" y="158262"/>
            <a:ext cx="7273315" cy="738553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Changing Alignment and</a:t>
            </a:r>
            <a:br>
              <a:rPr lang="en-US" sz="3400" dirty="0" smtClean="0"/>
            </a:br>
            <a:r>
              <a:rPr lang="en-US" sz="3400" dirty="0" smtClean="0"/>
              <a:t>Number Format (cont.)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84074" y="1337113"/>
            <a:ext cx="3269873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Alignment/number formats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7888" y="2119313"/>
            <a:ext cx="484822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9010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052FD7-6DEA-440F-95F8-A84B373A7E60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 dirty="0"/>
          </a:p>
        </p:txBody>
      </p:sp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2323" y="158262"/>
            <a:ext cx="7273315" cy="738553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Enhancing a Worksheet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7831" y="1565031"/>
            <a:ext cx="7649307" cy="4613518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effectLst/>
              </a:rPr>
              <a:t>You can enhance an Excel worksheet to make it look more professional and increase its visual appeal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In Page Layout view, you can add headers and footers containing information that you want to include at the top or bottom of each page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You can also apply a theme, and add shading and borders to set apart titles, labels, and values</a:t>
            </a: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870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052FD7-6DEA-440F-95F8-A84B373A7E60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 dirty="0"/>
          </a:p>
        </p:txBody>
      </p:sp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2323" y="158262"/>
            <a:ext cx="7273315" cy="738553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Enhancing a Worksheet (cont.)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33672" y="1114567"/>
            <a:ext cx="3413308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Theme, border and shading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2499" y="1911804"/>
            <a:ext cx="696277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3388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052FD7-6DEA-440F-95F8-A84B373A7E60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 dirty="0"/>
          </a:p>
        </p:txBody>
      </p:sp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2323" y="158262"/>
            <a:ext cx="7273315" cy="738553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Previewing and Printing a</a:t>
            </a:r>
            <a:br>
              <a:rPr lang="en-US" sz="3400" dirty="0" smtClean="0"/>
            </a:br>
            <a:r>
              <a:rPr lang="en-US" sz="3400" dirty="0" smtClean="0"/>
              <a:t>Worksheet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7831" y="1441937"/>
            <a:ext cx="7649307" cy="4736611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effectLst/>
              </a:rPr>
              <a:t>When you finish working with a worksheet and have saved your work, you are ready to print</a:t>
            </a:r>
          </a:p>
          <a:p>
            <a:pPr eaLnBrk="1" hangingPunct="1">
              <a:spcBef>
                <a:spcPts val="2400"/>
              </a:spcBef>
              <a:defRPr/>
            </a:pPr>
            <a:r>
              <a:rPr lang="en-US" sz="2400" dirty="0" smtClean="0">
                <a:effectLst/>
              </a:rPr>
              <a:t>Just like in Word, you can use the Print tab in Backstage view to preview the printed worksheet and specify settings</a:t>
            </a:r>
          </a:p>
          <a:p>
            <a:pPr lvl="1" eaLnBrk="1" hangingPunct="1">
              <a:defRPr/>
            </a:pPr>
            <a:r>
              <a:rPr lang="en-US" sz="2000" dirty="0">
                <a:effectLst/>
              </a:rPr>
              <a:t>y</a:t>
            </a:r>
            <a:r>
              <a:rPr lang="en-US" sz="2000" dirty="0" smtClean="0">
                <a:effectLst/>
              </a:rPr>
              <a:t>ou can change the orientation, adjust margins, specify the printer, specify the paper size and more</a:t>
            </a:r>
            <a:endParaRPr lang="en-US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147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052FD7-6DEA-440F-95F8-A84B373A7E60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 dirty="0"/>
          </a:p>
        </p:txBody>
      </p:sp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2323" y="158262"/>
            <a:ext cx="7273315" cy="738553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Previewing and Printing a</a:t>
            </a:r>
            <a:br>
              <a:rPr lang="en-US" sz="3400" dirty="0" smtClean="0"/>
            </a:br>
            <a:r>
              <a:rPr lang="en-US" sz="3400" dirty="0" smtClean="0"/>
              <a:t>Worksheet (cont.)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86118" y="1359932"/>
            <a:ext cx="3987049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Print Preview-Portrait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4063" y="1981200"/>
            <a:ext cx="50958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19076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55AFC3-F70A-476B-9B7E-748C96D5C93A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430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/>
          </a:p>
        </p:txBody>
      </p:sp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39906" y="197224"/>
            <a:ext cx="7235732" cy="824752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Summary</a:t>
            </a:r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7482" y="1362634"/>
            <a:ext cx="7669493" cy="481591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effectLst/>
              </a:rPr>
              <a:t>An Excel worksheet is an electronic grid of cells used to perform numeric calculations</a:t>
            </a:r>
          </a:p>
          <a:p>
            <a:pPr eaLnBrk="1" hangingPunct="1">
              <a:spcBef>
                <a:spcPts val="2400"/>
              </a:spcBef>
              <a:defRPr/>
            </a:pPr>
            <a:r>
              <a:rPr lang="en-US" sz="2400" dirty="0">
                <a:effectLst/>
              </a:rPr>
              <a:t>Using Excel you create a file called a workbook, made up of one or more </a:t>
            </a:r>
            <a:r>
              <a:rPr lang="en-US" sz="2400" dirty="0" smtClean="0">
                <a:effectLst/>
              </a:rPr>
              <a:t>worksheets</a:t>
            </a:r>
          </a:p>
          <a:p>
            <a:pPr eaLnBrk="1" hangingPunct="1">
              <a:spcBef>
                <a:spcPts val="2400"/>
              </a:spcBef>
              <a:defRPr/>
            </a:pPr>
            <a:r>
              <a:rPr lang="en-US" sz="2400" dirty="0">
                <a:effectLst/>
              </a:rPr>
              <a:t>You use formulas to perform </a:t>
            </a:r>
            <a:r>
              <a:rPr lang="en-US" sz="2400" dirty="0" smtClean="0">
                <a:effectLst/>
              </a:rPr>
              <a:t>calculations </a:t>
            </a:r>
            <a:r>
              <a:rPr lang="en-US" sz="2400" dirty="0">
                <a:effectLst/>
              </a:rPr>
              <a:t>in a worksheet</a:t>
            </a:r>
          </a:p>
          <a:p>
            <a:pPr eaLnBrk="1" hangingPunct="1">
              <a:spcBef>
                <a:spcPts val="2400"/>
              </a:spcBef>
              <a:defRPr/>
            </a:pPr>
            <a:r>
              <a:rPr lang="en-US" sz="2400" dirty="0">
                <a:effectLst/>
              </a:rPr>
              <a:t>Formulas can contains values, mathematical operators and cell </a:t>
            </a:r>
            <a:r>
              <a:rPr lang="en-US" sz="2400" dirty="0" smtClean="0">
                <a:effectLst/>
              </a:rPr>
              <a:t>references</a:t>
            </a:r>
          </a:p>
          <a:p>
            <a:pPr eaLnBrk="1" hangingPunct="1">
              <a:spcBef>
                <a:spcPts val="2400"/>
              </a:spcBef>
              <a:defRPr/>
            </a:pPr>
            <a:r>
              <a:rPr lang="en-US" sz="2400" dirty="0" smtClean="0">
                <a:effectLst/>
              </a:rPr>
              <a:t>Functions are already prepared formulas stored in Excel</a:t>
            </a:r>
            <a:endParaRPr lang="en-US" sz="2400" dirty="0">
              <a:effectLst/>
            </a:endParaRPr>
          </a:p>
          <a:p>
            <a:pPr eaLnBrk="1" hangingPunct="1">
              <a:defRPr/>
            </a:pPr>
            <a:endParaRPr lang="en-US" sz="2400" dirty="0" smtClean="0">
              <a:effectLst/>
            </a:endParaRPr>
          </a:p>
          <a:p>
            <a:pPr marL="0" indent="0" eaLnBrk="1" hangingPunct="1">
              <a:buNone/>
              <a:defRPr/>
            </a:pPr>
            <a:endParaRPr lang="en-US" sz="24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354EE2-D1F9-44DB-BA64-ACD38FC47892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/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02323" y="0"/>
            <a:ext cx="7273315" cy="103749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Objectives (cont’d)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Change alignment and number format</a:t>
            </a:r>
          </a:p>
          <a:p>
            <a:pPr eaLnBrk="1" hangingPunct="1">
              <a:defRPr/>
            </a:pPr>
            <a:r>
              <a:rPr lang="en-US" dirty="0" smtClean="0"/>
              <a:t>Enhance a worksheet</a:t>
            </a:r>
          </a:p>
          <a:p>
            <a:pPr eaLnBrk="1" hangingPunct="1">
              <a:defRPr/>
            </a:pPr>
            <a:r>
              <a:rPr lang="en-US" dirty="0" smtClean="0"/>
              <a:t>Preview and print a worksheet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55AFC3-F70A-476B-9B7E-748C96D5C93A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430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/>
          </a:p>
        </p:txBody>
      </p:sp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39906" y="197224"/>
            <a:ext cx="7235732" cy="824752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Summary</a:t>
            </a:r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7482" y="1524000"/>
            <a:ext cx="7669493" cy="46545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effectLst/>
              </a:rPr>
              <a:t>Cell content alignment can easily be changed</a:t>
            </a:r>
          </a:p>
          <a:p>
            <a:pPr eaLnBrk="1" hangingPunct="1">
              <a:lnSpc>
                <a:spcPct val="90000"/>
              </a:lnSpc>
              <a:spcBef>
                <a:spcPts val="2400"/>
              </a:spcBef>
              <a:defRPr/>
            </a:pPr>
            <a:r>
              <a:rPr lang="en-US" sz="2400" dirty="0" smtClean="0">
                <a:effectLst/>
              </a:rPr>
              <a:t>Enhancing an Excel worksheet can make it look more professional and visually appealing</a:t>
            </a:r>
          </a:p>
          <a:p>
            <a:pPr eaLnBrk="1" hangingPunct="1">
              <a:lnSpc>
                <a:spcPct val="90000"/>
              </a:lnSpc>
              <a:spcBef>
                <a:spcPts val="2400"/>
              </a:spcBef>
              <a:defRPr/>
            </a:pPr>
            <a:r>
              <a:rPr lang="en-US" sz="2400" dirty="0" smtClean="0">
                <a:effectLst/>
              </a:rPr>
              <a:t>You </a:t>
            </a:r>
            <a:r>
              <a:rPr lang="en-US" sz="2400" dirty="0">
                <a:effectLst/>
              </a:rPr>
              <a:t>can add headers or footers to a worksheet containing important info</a:t>
            </a:r>
          </a:p>
          <a:p>
            <a:pPr eaLnBrk="1" hangingPunct="1">
              <a:lnSpc>
                <a:spcPct val="90000"/>
              </a:lnSpc>
              <a:spcBef>
                <a:spcPts val="2400"/>
              </a:spcBef>
              <a:defRPr/>
            </a:pPr>
            <a:r>
              <a:rPr lang="en-US" sz="2400" dirty="0">
                <a:effectLst/>
              </a:rPr>
              <a:t>When your worksheet is finished, preview and print it</a:t>
            </a:r>
          </a:p>
          <a:p>
            <a:pPr eaLnBrk="1" hangingPunct="1">
              <a:defRPr/>
            </a:pPr>
            <a:endParaRPr lang="en-US" sz="2400" dirty="0">
              <a:effectLst/>
            </a:endParaRPr>
          </a:p>
          <a:p>
            <a:pPr marL="0" indent="0" eaLnBrk="1" hangingPunct="1">
              <a:buNone/>
              <a:defRPr/>
            </a:pP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083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354EE2-D1F9-44DB-BA64-ACD38FC47892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/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02323" y="0"/>
            <a:ext cx="7273315" cy="1037492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Unit G Introduction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0246" y="1512276"/>
            <a:ext cx="7726729" cy="466627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solidFill>
                  <a:srgbClr val="3399FF"/>
                </a:solidFill>
                <a:effectLst/>
              </a:rPr>
              <a:t>Worksheets</a:t>
            </a:r>
            <a:r>
              <a:rPr lang="en-US" sz="2400" dirty="0" smtClean="0">
                <a:effectLst/>
              </a:rPr>
              <a:t> are electronic grids in which you can perform numeric calculations including:</a:t>
            </a:r>
          </a:p>
          <a:p>
            <a:pPr lvl="1" eaLnBrk="1" hangingPunct="1">
              <a:defRPr/>
            </a:pPr>
            <a:r>
              <a:rPr lang="en-US" sz="2000" dirty="0">
                <a:effectLst/>
              </a:rPr>
              <a:t>a</a:t>
            </a:r>
            <a:r>
              <a:rPr lang="en-US" sz="2000" dirty="0" smtClean="0">
                <a:effectLst/>
              </a:rPr>
              <a:t>nalyzing sales data</a:t>
            </a:r>
          </a:p>
          <a:p>
            <a:pPr lvl="1" eaLnBrk="1" hangingPunct="1">
              <a:defRPr/>
            </a:pPr>
            <a:r>
              <a:rPr lang="en-US" sz="2000" dirty="0">
                <a:effectLst/>
              </a:rPr>
              <a:t>c</a:t>
            </a:r>
            <a:r>
              <a:rPr lang="en-US" sz="2000" dirty="0" smtClean="0">
                <a:effectLst/>
              </a:rPr>
              <a:t>alculating a loan payment</a:t>
            </a:r>
          </a:p>
          <a:p>
            <a:pPr lvl="1" eaLnBrk="1" hangingPunct="1">
              <a:defRPr/>
            </a:pPr>
            <a:r>
              <a:rPr lang="en-US" sz="2000" dirty="0">
                <a:effectLst/>
              </a:rPr>
              <a:t>o</a:t>
            </a:r>
            <a:r>
              <a:rPr lang="en-US" sz="2000" dirty="0" smtClean="0">
                <a:effectLst/>
              </a:rPr>
              <a:t>rganizing inventory</a:t>
            </a:r>
          </a:p>
          <a:p>
            <a:pPr lvl="1" eaLnBrk="1" hangingPunct="1">
              <a:defRPr/>
            </a:pPr>
            <a:r>
              <a:rPr lang="en-US" sz="2000" dirty="0">
                <a:effectLst/>
              </a:rPr>
              <a:t>d</a:t>
            </a:r>
            <a:r>
              <a:rPr lang="en-US" sz="2000" dirty="0" smtClean="0">
                <a:effectLst/>
              </a:rPr>
              <a:t>isplaying data in a chart</a:t>
            </a:r>
          </a:p>
          <a:p>
            <a:pPr eaLnBrk="1" hangingPunct="1">
              <a:defRPr/>
            </a:pPr>
            <a:r>
              <a:rPr lang="en-US" sz="2400" dirty="0" smtClean="0">
                <a:effectLst/>
              </a:rPr>
              <a:t>An Excel file, called a </a:t>
            </a:r>
            <a:r>
              <a:rPr lang="en-US" sz="2400" dirty="0">
                <a:solidFill>
                  <a:srgbClr val="3399FF"/>
                </a:solidFill>
                <a:effectLst/>
              </a:rPr>
              <a:t>workbook</a:t>
            </a:r>
            <a:r>
              <a:rPr lang="en-US" sz="2400" dirty="0" smtClean="0">
                <a:effectLst/>
              </a:rPr>
              <a:t>, can contain one or more worksheets</a:t>
            </a:r>
          </a:p>
          <a:p>
            <a:pPr eaLnBrk="1" hangingPunct="1">
              <a:defRPr/>
            </a:pPr>
            <a:r>
              <a:rPr lang="en-US" sz="2400" dirty="0" smtClean="0">
                <a:effectLst/>
              </a:rPr>
              <a:t>People sometimes refer to a worksheet or a workbook as a </a:t>
            </a:r>
            <a:r>
              <a:rPr lang="en-US" sz="2400" dirty="0">
                <a:solidFill>
                  <a:srgbClr val="3399FF"/>
                </a:solidFill>
                <a:effectLst/>
              </a:rPr>
              <a:t>spreadsheet</a:t>
            </a:r>
          </a:p>
        </p:txBody>
      </p:sp>
    </p:spTree>
    <p:extLst>
      <p:ext uri="{BB962C8B-B14F-4D97-AF65-F5344CB8AC3E}">
        <p14:creationId xmlns:p14="http://schemas.microsoft.com/office/powerpoint/2010/main" xmlns="" val="209218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052FD7-6DEA-440F-95F8-A84B373A7E60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 dirty="0"/>
          </a:p>
        </p:txBody>
      </p:sp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2323" y="158262"/>
            <a:ext cx="7273315" cy="931984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Navigating a Workbook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7832" y="1301262"/>
            <a:ext cx="7877906" cy="4877288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effectLst/>
              </a:rPr>
              <a:t>Every new Excel workbook contains three worksheets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>
                <a:effectLst/>
              </a:rPr>
              <a:t>You can use only one worksheet and leave the other sheets blank, or you can use more than one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>
                <a:effectLst/>
              </a:rPr>
              <a:t>Additional worksheets can be added if needed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>
                <a:effectLst/>
              </a:rPr>
              <a:t>An Excel worksheet consists of a grid of rows and columns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>
                <a:effectLst/>
              </a:rPr>
              <a:t>Similar to a Word table, the intersection of a row and column is called a </a:t>
            </a:r>
            <a:r>
              <a:rPr lang="en-US" sz="2400" dirty="0">
                <a:solidFill>
                  <a:srgbClr val="3399FF"/>
                </a:solidFill>
                <a:effectLst/>
              </a:rPr>
              <a:t>cell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052FD7-6DEA-440F-95F8-A84B373A7E60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 dirty="0"/>
          </a:p>
        </p:txBody>
      </p:sp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2323" y="158262"/>
            <a:ext cx="7273315" cy="738553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Navigating a Workbook (cont.)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7832" y="1477108"/>
            <a:ext cx="7877906" cy="470144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effectLst/>
              </a:rPr>
              <a:t>The cell with the dark border in the upper-left corner of the worksheet is the </a:t>
            </a:r>
            <a:r>
              <a:rPr lang="en-US" sz="2400" dirty="0">
                <a:solidFill>
                  <a:srgbClr val="3399FF"/>
                </a:solidFill>
                <a:effectLst/>
              </a:rPr>
              <a:t>active cell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>
                <a:effectLst/>
              </a:rPr>
              <a:t>The dark border surrounding the active cell is the </a:t>
            </a:r>
            <a:r>
              <a:rPr lang="en-US" sz="2400" dirty="0">
                <a:solidFill>
                  <a:srgbClr val="3399FF"/>
                </a:solidFill>
                <a:effectLst/>
              </a:rPr>
              <a:t>cell pointer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>
                <a:effectLst/>
              </a:rPr>
              <a:t>To make a cell active you need to click on it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>
                <a:effectLst/>
              </a:rPr>
              <a:t>Every cell in a worksheet has a unique </a:t>
            </a:r>
            <a:r>
              <a:rPr lang="en-US" sz="2400" dirty="0">
                <a:solidFill>
                  <a:srgbClr val="3399FF"/>
                </a:solidFill>
                <a:effectLst/>
              </a:rPr>
              <a:t>cell address</a:t>
            </a:r>
            <a:r>
              <a:rPr lang="en-US" sz="2400" dirty="0">
                <a:effectLst/>
              </a:rPr>
              <a:t>; the intersection of a column and a row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>
                <a:effectLst/>
              </a:rPr>
              <a:t>When you first start Excel, the active cell in the new workbook is cell A1</a:t>
            </a:r>
          </a:p>
        </p:txBody>
      </p:sp>
    </p:spTree>
    <p:extLst>
      <p:ext uri="{BB962C8B-B14F-4D97-AF65-F5344CB8AC3E}">
        <p14:creationId xmlns:p14="http://schemas.microsoft.com/office/powerpoint/2010/main" xmlns="" val="359344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052FD7-6DEA-440F-95F8-A84B373A7E60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 dirty="0"/>
          </a:p>
        </p:txBody>
      </p:sp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2323" y="158262"/>
            <a:ext cx="7273315" cy="738553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Navigating a Workbook (cont.)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7832" y="1477108"/>
            <a:ext cx="7631722" cy="470144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effectLst/>
              </a:rPr>
              <a:t>The </a:t>
            </a:r>
            <a:r>
              <a:rPr lang="en-US" sz="2400" dirty="0">
                <a:solidFill>
                  <a:srgbClr val="3399FF"/>
                </a:solidFill>
                <a:effectLst/>
              </a:rPr>
              <a:t>name box</a:t>
            </a:r>
            <a:r>
              <a:rPr lang="en-US" sz="2400" dirty="0" smtClean="0">
                <a:effectLst/>
              </a:rPr>
              <a:t> shows the address of the selected cell</a:t>
            </a:r>
          </a:p>
          <a:p>
            <a:pPr eaLnBrk="1" hangingPunct="1">
              <a:spcBef>
                <a:spcPts val="2400"/>
              </a:spcBef>
              <a:defRPr/>
            </a:pPr>
            <a:r>
              <a:rPr lang="en-US" sz="2400" dirty="0" smtClean="0">
                <a:effectLst/>
              </a:rPr>
              <a:t>The </a:t>
            </a:r>
            <a:r>
              <a:rPr lang="en-US" sz="2400" dirty="0">
                <a:solidFill>
                  <a:srgbClr val="3399FF"/>
                </a:solidFill>
                <a:effectLst/>
              </a:rPr>
              <a:t>formula bar</a:t>
            </a:r>
            <a:r>
              <a:rPr lang="en-US" sz="2400" dirty="0" smtClean="0">
                <a:effectLst/>
              </a:rPr>
              <a:t>, located just above the column headings, shows the contents of the selected cell</a:t>
            </a:r>
          </a:p>
          <a:p>
            <a:pPr eaLnBrk="1" hangingPunct="1">
              <a:spcBef>
                <a:spcPts val="2400"/>
              </a:spcBef>
              <a:defRPr/>
            </a:pPr>
            <a:r>
              <a:rPr lang="en-US" sz="2400" dirty="0" smtClean="0">
                <a:effectLst/>
              </a:rPr>
              <a:t>A group of cells that share boundaries and are selected is call a </a:t>
            </a:r>
            <a:r>
              <a:rPr lang="en-US" sz="2400" dirty="0">
                <a:solidFill>
                  <a:srgbClr val="3399FF"/>
                </a:solidFill>
                <a:effectLst/>
              </a:rPr>
              <a:t>cell range</a:t>
            </a:r>
          </a:p>
        </p:txBody>
      </p:sp>
    </p:spTree>
    <p:extLst>
      <p:ext uri="{BB962C8B-B14F-4D97-AF65-F5344CB8AC3E}">
        <p14:creationId xmlns:p14="http://schemas.microsoft.com/office/powerpoint/2010/main" xmlns="" val="123627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052FD7-6DEA-440F-95F8-A84B373A7E60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 dirty="0"/>
          </a:p>
        </p:txBody>
      </p:sp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2323" y="158262"/>
            <a:ext cx="7273315" cy="738553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Navigating a Workbook (cont.)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54753" y="965107"/>
            <a:ext cx="3227294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Selecting a range of cells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1150" y="1709738"/>
            <a:ext cx="598170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55685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052FD7-6DEA-440F-95F8-A84B373A7E60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 dirty="0"/>
          </a:p>
        </p:txBody>
      </p:sp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2323" y="158262"/>
            <a:ext cx="7273315" cy="738553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Navigating a Workbook (cont.)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8798" y="2223212"/>
            <a:ext cx="4679578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Methods for selecting worksheet cells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3975" y="2786063"/>
            <a:ext cx="64960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96251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PT Template">
  <a:themeElements>
    <a:clrScheme name="1_PPT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PPT 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1_PPT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1960</TotalTime>
  <Words>1426</Words>
  <Application>Microsoft Office PowerPoint</Application>
  <PresentationFormat>On-screen Show (4:3)</PresentationFormat>
  <Paragraphs>207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Times New Roman</vt:lpstr>
      <vt:lpstr>1_PPT Template</vt:lpstr>
      <vt:lpstr>Unit G: Using Complex Formulas, Functions, and Tables</vt:lpstr>
      <vt:lpstr>Objectives</vt:lpstr>
      <vt:lpstr>Objectives (cont’d)</vt:lpstr>
      <vt:lpstr>Unit G Introduction</vt:lpstr>
      <vt:lpstr>Navigating a Workbook</vt:lpstr>
      <vt:lpstr>Navigating a Workbook (cont.)</vt:lpstr>
      <vt:lpstr>Navigating a Workbook (cont.)</vt:lpstr>
      <vt:lpstr>Navigating a Workbook (cont.)</vt:lpstr>
      <vt:lpstr>Navigating a Workbook (cont.)</vt:lpstr>
      <vt:lpstr>Entering Labels and Values</vt:lpstr>
      <vt:lpstr>Entering Labels and Values (cont.)</vt:lpstr>
      <vt:lpstr>Entering Labels and Values (cont.)</vt:lpstr>
      <vt:lpstr>Working with Columns  and Rows</vt:lpstr>
      <vt:lpstr>Working with Columns  and Rows (cont.)</vt:lpstr>
      <vt:lpstr>Using Formulas</vt:lpstr>
      <vt:lpstr>Using Formulas (cont.)</vt:lpstr>
      <vt:lpstr>Using Formulas (cont.)</vt:lpstr>
      <vt:lpstr>Using Formulas (cont.)</vt:lpstr>
      <vt:lpstr>Using AutoSum</vt:lpstr>
      <vt:lpstr>Using AutoSum (cont.)</vt:lpstr>
      <vt:lpstr>Using AutoSum (cont.)</vt:lpstr>
      <vt:lpstr>Changing Alignment and Number Format</vt:lpstr>
      <vt:lpstr>Changing Alignment and Number Format (cont.)</vt:lpstr>
      <vt:lpstr>Changing Alignment and Number Format (cont.)</vt:lpstr>
      <vt:lpstr>Enhancing a Worksheet</vt:lpstr>
      <vt:lpstr>Enhancing a Worksheet (cont.)</vt:lpstr>
      <vt:lpstr>Previewing and Printing a Worksheet</vt:lpstr>
      <vt:lpstr>Previewing and Printing a Worksheet (cont.)</vt:lpstr>
      <vt:lpstr>Summary</vt:lpstr>
      <vt:lpstr>Summary</vt:lpstr>
    </vt:vector>
  </TitlesOfParts>
  <Company>Course Technology,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Windows Vista Essentials Illustrated Unit A</dc:title>
  <dc:creator>Harry Phillips</dc:creator>
  <cp:lastModifiedBy>Terminal Server Setup</cp:lastModifiedBy>
  <cp:revision>682</cp:revision>
  <dcterms:created xsi:type="dcterms:W3CDTF">2002-03-14T22:04:47Z</dcterms:created>
  <dcterms:modified xsi:type="dcterms:W3CDTF">2010-12-29T18:10:15Z</dcterms:modified>
</cp:coreProperties>
</file>