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81" r:id="rId5"/>
    <p:sldId id="301" r:id="rId6"/>
    <p:sldId id="260" r:id="rId7"/>
    <p:sldId id="282" r:id="rId8"/>
    <p:sldId id="283" r:id="rId9"/>
    <p:sldId id="284" r:id="rId10"/>
    <p:sldId id="285" r:id="rId11"/>
    <p:sldId id="263" r:id="rId12"/>
    <p:sldId id="286" r:id="rId13"/>
    <p:sldId id="298" r:id="rId14"/>
    <p:sldId id="287" r:id="rId15"/>
    <p:sldId id="267" r:id="rId16"/>
    <p:sldId id="289" r:id="rId17"/>
    <p:sldId id="292" r:id="rId18"/>
    <p:sldId id="290" r:id="rId19"/>
    <p:sldId id="291" r:id="rId20"/>
    <p:sldId id="293" r:id="rId21"/>
    <p:sldId id="271" r:id="rId22"/>
    <p:sldId id="294" r:id="rId23"/>
    <p:sldId id="273" r:id="rId24"/>
    <p:sldId id="295" r:id="rId25"/>
    <p:sldId id="296" r:id="rId26"/>
    <p:sldId id="297" r:id="rId27"/>
    <p:sldId id="277" r:id="rId28"/>
    <p:sldId id="299" r:id="rId29"/>
    <p:sldId id="300" r:id="rId30"/>
    <p:sldId id="279" r:id="rId31"/>
    <p:sldId id="280" r:id="rId32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1158" y="-678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F79C87C0-73C3-4106-9925-4CE40C676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4893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2AE5FF8-DC92-4185-B63A-E8816C545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6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F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275"/>
            <a:ext cx="9144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1738"/>
            <a:ext cx="9144000" cy="1143000"/>
          </a:xfrm>
          <a:ln w="9525"/>
        </p:spPr>
        <p:txBody>
          <a:bodyPr/>
          <a:lstStyle>
            <a:lvl1pPr algn="ctr">
              <a:defRPr sz="3800">
                <a:solidFill>
                  <a:srgbClr val="B638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Microsoft Office 2007-Illustrated Introductory, XP Edition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775" y="2846388"/>
            <a:ext cx="67056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3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17613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6377-9416-4C8E-989D-62391AC18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973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62CF9-3A9D-4600-B41F-CE51D1EF0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44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A268E-2FCA-48F2-874D-855718588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3478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DFAAB-E362-4256-A979-51B7F0538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974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7D8A6-71CB-419F-9A4A-2514B03B2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361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54073-3C78-45B4-8F22-F4FA7DB5C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458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8D2C-3078-4470-8D40-FD9275D0B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13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A639-B29E-4726-86D5-D6342F033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308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ADFC5-E27F-452C-815C-A6EC53D7B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81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95934-2433-4F05-B0B1-07C881BBC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558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F251D-A112-4C64-8EC9-45D9EC980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503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EE009-25D1-41F4-A797-7E0893E2F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083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698500"/>
            <a:ext cx="69342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8275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752475" y="0"/>
            <a:ext cx="0" cy="68580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1B68298D-3978-4484-8615-22A18D8B4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55675" y="158750"/>
            <a:ext cx="149225" cy="6540500"/>
            <a:chOff x="952" y="100"/>
            <a:chExt cx="94" cy="4120"/>
          </a:xfrm>
        </p:grpSpPr>
        <p:sp>
          <p:nvSpPr>
            <p:cNvPr id="229383" name="Freeform 7"/>
            <p:cNvSpPr>
              <a:spLocks/>
            </p:cNvSpPr>
            <p:nvPr userDrawn="1"/>
          </p:nvSpPr>
          <p:spPr bwMode="auto">
            <a:xfrm>
              <a:off x="952" y="100"/>
              <a:ext cx="94" cy="412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0"/>
                </a:cxn>
                <a:cxn ang="0">
                  <a:pos x="0" y="4120"/>
                </a:cxn>
              </a:cxnLst>
              <a:rect l="0" t="0" r="r" b="b"/>
              <a:pathLst>
                <a:path w="94" h="4120">
                  <a:moveTo>
                    <a:pt x="94" y="0"/>
                  </a:moveTo>
                  <a:lnTo>
                    <a:pt x="0" y="0"/>
                  </a:lnTo>
                  <a:lnTo>
                    <a:pt x="0" y="4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9384" name="AutoShape 8"/>
            <p:cNvSpPr>
              <a:spLocks noChangeArrowheads="1"/>
            </p:cNvSpPr>
            <p:nvPr userDrawn="1"/>
          </p:nvSpPr>
          <p:spPr bwMode="auto">
            <a:xfrm rot="5400000">
              <a:off x="967" y="4147"/>
              <a:ext cx="61" cy="84"/>
            </a:xfrm>
            <a:prstGeom prst="triangle">
              <a:avLst>
                <a:gd name="adj" fmla="val 465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 Office 2010-Illustrated Fundamentals</a:t>
            </a:r>
            <a:endParaRPr lang="en-US"/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3163"/>
            <a:ext cx="9144000" cy="8175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Microsoft Office 2010 </a:t>
            </a:r>
            <a:r>
              <a:rPr lang="en-US" sz="3200" dirty="0" smtClean="0"/>
              <a:t>-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Illustrated Fundamentals</a:t>
            </a:r>
            <a:endParaRPr 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71575" y="2573338"/>
            <a:ext cx="7151688" cy="7127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Unit H: Using Complex Formulas,</a:t>
            </a:r>
          </a:p>
          <a:p>
            <a:pPr algn="ctr"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Functions, and Tables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193432"/>
            <a:ext cx="7378823" cy="73855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Using Absolute Cell References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16056C-DB36-4217-848F-8587B92E77F1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585" y="1090391"/>
            <a:ext cx="395653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Using an absolute cell reference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985963"/>
            <a:ext cx="65722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0937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1238" cy="100232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Understanding Functions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9" y="1336431"/>
            <a:ext cx="7825153" cy="482783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Functions are </a:t>
            </a:r>
            <a:r>
              <a:rPr lang="en-US" sz="2400" dirty="0">
                <a:effectLst/>
              </a:rPr>
              <a:t>p</a:t>
            </a:r>
            <a:r>
              <a:rPr lang="en-US" sz="2400" dirty="0" smtClean="0">
                <a:effectLst/>
              </a:rPr>
              <a:t>rewritten formulas provided by Excel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You can use a function to compose the formula for you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s</a:t>
            </a:r>
            <a:r>
              <a:rPr lang="en-US" sz="2000" dirty="0" smtClean="0">
                <a:effectLst/>
              </a:rPr>
              <a:t>ave time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i</a:t>
            </a:r>
            <a:r>
              <a:rPr lang="en-US" sz="2000" dirty="0" smtClean="0">
                <a:effectLst/>
              </a:rPr>
              <a:t>mprove accuracy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c</a:t>
            </a:r>
            <a:r>
              <a:rPr lang="en-US" sz="2000" dirty="0" smtClean="0">
                <a:effectLst/>
              </a:rPr>
              <a:t>an be simple or complex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>
                <a:effectLst/>
              </a:rPr>
              <a:t>Each Excel function has a name, usually written in capital letters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the </a:t>
            </a:r>
            <a:r>
              <a:rPr lang="en-US" sz="2000" dirty="0">
                <a:effectLst/>
              </a:rPr>
              <a:t>SUM function adds values, the AVERAGE function calculates the average of a specified range</a:t>
            </a:r>
          </a:p>
          <a:p>
            <a:pPr marL="0" indent="0">
              <a:buNone/>
              <a:defRPr/>
            </a:pPr>
            <a:endParaRPr lang="en-US" sz="2400" dirty="0" smtClean="0">
              <a:effectLst/>
            </a:endParaRPr>
          </a:p>
          <a:p>
            <a:pPr lvl="1">
              <a:buFontTx/>
              <a:buNone/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33084C-2B68-47DA-8981-83FFB2A941F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1238" cy="100232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Understanding Functions 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9" y="1371599"/>
            <a:ext cx="7631723" cy="479266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There </a:t>
            </a:r>
            <a:r>
              <a:rPr lang="en-US" sz="2400" dirty="0">
                <a:effectLst/>
              </a:rPr>
              <a:t>are four parts to each function: 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equal </a:t>
            </a:r>
            <a:r>
              <a:rPr lang="en-US" sz="2000" dirty="0">
                <a:effectLst/>
              </a:rPr>
              <a:t>sign, </a:t>
            </a:r>
            <a:endParaRPr lang="en-US" sz="2000" dirty="0" smtClean="0">
              <a:effectLst/>
            </a:endParaRPr>
          </a:p>
          <a:p>
            <a:pPr lvl="1">
              <a:defRPr/>
            </a:pPr>
            <a:r>
              <a:rPr lang="en-US" sz="2000" dirty="0" smtClean="0">
                <a:effectLst/>
              </a:rPr>
              <a:t>function </a:t>
            </a:r>
            <a:r>
              <a:rPr lang="en-US" sz="2000" dirty="0">
                <a:effectLst/>
              </a:rPr>
              <a:t>name, </a:t>
            </a:r>
            <a:endParaRPr lang="en-US" sz="2000" dirty="0" smtClean="0">
              <a:effectLst/>
            </a:endParaRPr>
          </a:p>
          <a:p>
            <a:pPr lvl="1">
              <a:defRPr/>
            </a:pPr>
            <a:r>
              <a:rPr lang="en-US" sz="2000" dirty="0" smtClean="0">
                <a:effectLst/>
              </a:rPr>
              <a:t>a </a:t>
            </a:r>
            <a:r>
              <a:rPr lang="en-US" sz="2000" dirty="0">
                <a:effectLst/>
              </a:rPr>
              <a:t>set of parentheses, </a:t>
            </a:r>
            <a:endParaRPr lang="en-US" sz="2000" dirty="0" smtClean="0">
              <a:effectLst/>
            </a:endParaRPr>
          </a:p>
          <a:p>
            <a:pPr lvl="1">
              <a:defRPr/>
            </a:pPr>
            <a:r>
              <a:rPr lang="en-US" sz="2000" dirty="0" smtClean="0">
                <a:effectLst/>
              </a:rPr>
              <a:t>and </a:t>
            </a:r>
            <a:r>
              <a:rPr lang="en-US" sz="2000" dirty="0">
                <a:effectLst/>
              </a:rPr>
              <a:t>arguments separated by commas and enclosed in parentheses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Arguments</a:t>
            </a:r>
            <a:r>
              <a:rPr lang="en-US" sz="2400" dirty="0">
                <a:effectLst/>
              </a:rPr>
              <a:t> are all the information a function needs to perform a </a:t>
            </a:r>
            <a:r>
              <a:rPr lang="en-US" sz="2400" dirty="0" smtClean="0">
                <a:effectLst/>
              </a:rPr>
              <a:t>task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33084C-2B68-47DA-8981-83FFB2A941F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87137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1238" cy="100232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Understanding Functions 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9" y="1424353"/>
            <a:ext cx="7772399" cy="4739909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Arguments can be values such as (100 or .02), cell references (such as B3), or range references (such as A9:G16)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Anytime you type an equal sign followed by a letter, a list of valid functions and names beginning with that letter appear which is called </a:t>
            </a:r>
            <a:r>
              <a:rPr lang="en-US" sz="2400" dirty="0">
                <a:solidFill>
                  <a:srgbClr val="3399FF"/>
                </a:solidFill>
                <a:effectLst/>
              </a:rPr>
              <a:t>Formula AutoComplete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33084C-2B68-47DA-8981-83FFB2A941F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13938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1238" cy="100232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Understanding Functions (cont.)</a:t>
            </a:r>
            <a:endParaRPr lang="en-US" sz="34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33084C-2B68-47DA-8981-83FFB2A941F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6613" y="1227653"/>
            <a:ext cx="366863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Insert Function dialog box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2147888"/>
            <a:ext cx="52387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53806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85" y="0"/>
            <a:ext cx="7343653" cy="116058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Using Date and Time Functions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832" y="1441938"/>
            <a:ext cx="7807568" cy="4888524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The Excel date and time functions let you display the current date and/or time in the worksheet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Help you calculate time between events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Some date and time functions produce recognizable text values that can easily be displayed in a worksheet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Other date and time functions produce values that require special formatting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463FE5-A391-4B22-8634-B758CE4C049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85" y="0"/>
            <a:ext cx="7343653" cy="116058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Using Date and Time Functions (cont.)</a:t>
            </a:r>
            <a:endParaRPr lang="en-US" sz="3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463FE5-A391-4B22-8634-B758CE4C049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4377" y="1118823"/>
            <a:ext cx="366863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Inserting the TODAY function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286" y="2003467"/>
            <a:ext cx="7600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7680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23" y="211015"/>
            <a:ext cx="7273315" cy="861647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Understanding how dates are calculated using serial values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493" y="1828800"/>
            <a:ext cx="7772400" cy="4349750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Dates are stored as serial values (sequentially numbered since Jan. 1, 1900</a:t>
            </a:r>
            <a:r>
              <a:rPr lang="en-US" sz="2400" dirty="0" smtClean="0">
                <a:effectLst/>
              </a:rPr>
              <a:t>)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Dates are stored as serial values so that they can be used in calculations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Excel displays the serial value that represents the date and you can format the cell to display the date as you desire</a:t>
            </a:r>
            <a:endParaRPr lang="en-US" sz="2400" dirty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463FE5-A391-4B22-8634-B758CE4C049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452143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23" y="211015"/>
            <a:ext cx="7273315" cy="861647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Using Statistical Functions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492" y="1828800"/>
            <a:ext cx="7737231" cy="4349750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Excel includes many statistical functions with the most popular being AVERAGE, MIN and MAX</a:t>
            </a:r>
          </a:p>
          <a:p>
            <a:pPr lvl="1"/>
            <a:r>
              <a:rPr lang="en-US" sz="2000" dirty="0" smtClean="0">
                <a:effectLst/>
              </a:rPr>
              <a:t>Average - calculate the average of a range of cells</a:t>
            </a:r>
          </a:p>
          <a:p>
            <a:pPr lvl="1"/>
            <a:r>
              <a:rPr lang="en-US" sz="2000" dirty="0" smtClean="0">
                <a:effectLst/>
              </a:rPr>
              <a:t>MIN/MAX – calculate the smallest or largest value in a range of cells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These functions are available either on the AutoSum list arrow or under Statistical in the More Functions category of the Functions Library or the Insert Functions dialog box</a:t>
            </a:r>
            <a:endParaRPr lang="en-US" sz="2400" dirty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463FE5-A391-4B22-8634-B758CE4C049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2971215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85" y="0"/>
            <a:ext cx="7343653" cy="1055077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Using the status bar to view average and sum data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4738" y="1512277"/>
            <a:ext cx="7965831" cy="4666273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The status bar provides information on average and sum on any selected range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When a range of cells containing values is selected, the status bar displays data for the average of the selected cells and the sum of selected cells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The status bar also displays a value for Count, which represents the number of cells selected</a:t>
            </a:r>
            <a:endParaRPr lang="en-US" sz="2400" dirty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463FE5-A391-4B22-8634-B758CE4C049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70535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23" y="140678"/>
            <a:ext cx="7273315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832" y="1682750"/>
            <a:ext cx="7709144" cy="449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Create complex formulas</a:t>
            </a:r>
          </a:p>
          <a:p>
            <a:pPr>
              <a:defRPr/>
            </a:pPr>
            <a:r>
              <a:rPr lang="en-US" dirty="0" smtClean="0"/>
              <a:t>Use absolute cell references</a:t>
            </a:r>
          </a:p>
          <a:p>
            <a:pPr>
              <a:defRPr/>
            </a:pPr>
            <a:r>
              <a:rPr lang="en-US" dirty="0" smtClean="0"/>
              <a:t>Understand functions</a:t>
            </a:r>
          </a:p>
          <a:p>
            <a:pPr>
              <a:defRPr/>
            </a:pPr>
            <a:r>
              <a:rPr lang="en-US" dirty="0" smtClean="0"/>
              <a:t>Use date and time functions</a:t>
            </a:r>
          </a:p>
          <a:p>
            <a:pPr>
              <a:defRPr/>
            </a:pPr>
            <a:r>
              <a:rPr lang="en-US" dirty="0" smtClean="0"/>
              <a:t>Use statistical functions</a:t>
            </a: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2DD20A-DAA5-4376-8919-80A0DCA3C49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23" y="211015"/>
            <a:ext cx="7273315" cy="861647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Using Statistical Functions 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463FE5-A391-4B22-8634-B758CE4C049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94" y="1488465"/>
            <a:ext cx="5514975" cy="233362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91" y="4310060"/>
            <a:ext cx="3833447" cy="1951528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02" y="4310060"/>
            <a:ext cx="3698276" cy="1952307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35460" y="1131801"/>
            <a:ext cx="521349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Selecting a range using Function Arguments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7164" y="4021831"/>
            <a:ext cx="244357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Using MAX function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23892" y="4009818"/>
            <a:ext cx="245012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Using MIN function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8032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8" y="0"/>
            <a:ext cx="6981094" cy="1019908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Applying Conditional Formatting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324" y="1301261"/>
            <a:ext cx="7789984" cy="5064369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Conditional formatting </a:t>
            </a:r>
            <a:r>
              <a:rPr lang="en-US" sz="2400" dirty="0" smtClean="0">
                <a:effectLst/>
              </a:rPr>
              <a:t>is used to highlight or emphasize certain information in a worksheet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y</a:t>
            </a:r>
            <a:r>
              <a:rPr lang="en-US" sz="2000" dirty="0" smtClean="0">
                <a:effectLst/>
              </a:rPr>
              <a:t>ou specify the conditions to be met for the data to be emphasized such as highest and lowest product revenues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Excel applies conditional formatting to cells when specified criteria are met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Color scales </a:t>
            </a:r>
            <a:r>
              <a:rPr lang="en-US" sz="2000" dirty="0" smtClean="0">
                <a:effectLst/>
              </a:rPr>
              <a:t>are shading patterns that use two or three colors to show the relative values of a range of cells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Data bars </a:t>
            </a:r>
            <a:r>
              <a:rPr lang="en-US" sz="2000" dirty="0" smtClean="0">
                <a:effectLst/>
              </a:rPr>
              <a:t>make it easy to quickly identify the large and small values in a range of cells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6D926A-512D-4402-8585-20258344D70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8" y="0"/>
            <a:ext cx="6981094" cy="1019908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Applying Conditional Formatting (cont.)</a:t>
            </a:r>
            <a:endParaRPr lang="en-US" sz="34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6D926A-512D-4402-8585-20258344D70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419225"/>
            <a:ext cx="5829186" cy="21907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85" y="4167554"/>
            <a:ext cx="5893044" cy="2206503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5552" y="1150958"/>
            <a:ext cx="2599249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Color scales applied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08054" y="3852079"/>
            <a:ext cx="260674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Data bar applied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2410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0"/>
            <a:ext cx="7238146" cy="10902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Sorting Rows in a Table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832" y="1424354"/>
            <a:ext cx="7561383" cy="475419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table</a:t>
            </a:r>
            <a:r>
              <a:rPr lang="en-US" sz="2400" dirty="0" smtClean="0">
                <a:effectLst/>
              </a:rPr>
              <a:t> in Excel consists of rows and columns of data with a similar structure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manage this data separately from the rest of the worksheet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</a:t>
            </a:r>
            <a:r>
              <a:rPr lang="en-US" sz="2400" dirty="0">
                <a:solidFill>
                  <a:srgbClr val="3399FF"/>
                </a:solidFill>
                <a:effectLst/>
              </a:rPr>
              <a:t>sort</a:t>
            </a:r>
            <a:r>
              <a:rPr lang="en-US" sz="2400" dirty="0" smtClean="0">
                <a:effectLst/>
              </a:rPr>
              <a:t>, or change the order of the table rows,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use the Format as Table button to specify the cell range for the table and the appropriate style</a:t>
            </a:r>
          </a:p>
          <a:p>
            <a:pPr marL="0" indent="0">
              <a:buNone/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endParaRPr lang="en-US" sz="2400" dirty="0">
              <a:effectLst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1651CD-E524-425B-8120-299A04B904E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0"/>
            <a:ext cx="7238146" cy="10902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Sorting Rows in a Table 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832" y="1424354"/>
            <a:ext cx="7508630" cy="4754196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ffectLst/>
              </a:rPr>
              <a:t>An Excel table is similar to a table in 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database </a:t>
            </a:r>
            <a:r>
              <a:rPr lang="en-US" sz="2400" dirty="0">
                <a:effectLst/>
              </a:rPr>
              <a:t>because you can sort data in much the same way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Excel table </a:t>
            </a:r>
            <a:r>
              <a:rPr lang="en-US" sz="2400" dirty="0" smtClean="0">
                <a:effectLst/>
              </a:rPr>
              <a:t>columns </a:t>
            </a:r>
            <a:r>
              <a:rPr lang="en-US" sz="2400" dirty="0">
                <a:effectLst/>
              </a:rPr>
              <a:t>are often called </a:t>
            </a:r>
            <a:r>
              <a:rPr lang="en-US" sz="2400" dirty="0">
                <a:solidFill>
                  <a:srgbClr val="3399FF"/>
                </a:solidFill>
                <a:effectLst/>
              </a:rPr>
              <a:t>fields</a:t>
            </a:r>
            <a:r>
              <a:rPr lang="en-US" sz="2400" dirty="0">
                <a:effectLst/>
              </a:rPr>
              <a:t> and rows of data are called </a:t>
            </a:r>
            <a:r>
              <a:rPr lang="en-US" sz="2400" dirty="0">
                <a:solidFill>
                  <a:srgbClr val="3399FF"/>
                </a:solidFill>
                <a:effectLst/>
              </a:rPr>
              <a:t>records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 a table,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header row </a:t>
            </a:r>
            <a:r>
              <a:rPr lang="en-US" sz="2400" dirty="0" smtClean="0">
                <a:effectLst/>
              </a:rPr>
              <a:t>is the row at the top that contains column headings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total row </a:t>
            </a:r>
            <a:r>
              <a:rPr lang="en-US" sz="2400" dirty="0" smtClean="0">
                <a:effectLst/>
              </a:rPr>
              <a:t>can be added at the bottom of a table when you want to add totals</a:t>
            </a:r>
            <a:endParaRPr lang="en-US" sz="2400" dirty="0">
              <a:effectLst/>
            </a:endParaRPr>
          </a:p>
          <a:p>
            <a:pPr marL="0" indent="0">
              <a:buNone/>
              <a:defRPr/>
            </a:pPr>
            <a:endParaRPr lang="en-US" sz="2400" dirty="0" smtClean="0">
              <a:effectLst/>
            </a:endParaRPr>
          </a:p>
          <a:p>
            <a:pPr marL="0" indent="0"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1651CD-E524-425B-8120-299A04B904E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2143772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0"/>
            <a:ext cx="7238146" cy="10902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Sorting Rows in a Table (cont.)</a:t>
            </a:r>
            <a:endParaRPr lang="en-US" sz="34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1651CD-E524-425B-8120-299A04B904E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90" y="1674600"/>
            <a:ext cx="4514850" cy="196944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86" y="3933826"/>
            <a:ext cx="5010150" cy="21907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84936" y="1305268"/>
            <a:ext cx="439029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Choosing a table style and range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4662" y="3570201"/>
            <a:ext cx="349933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Sorting a list from A to Z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147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0"/>
            <a:ext cx="7238146" cy="10902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Sorting Rows in a Table (cont.)</a:t>
            </a:r>
            <a:endParaRPr lang="en-US" sz="34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1651CD-E524-425B-8120-299A04B904E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4208" y="1061137"/>
            <a:ext cx="405032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Table sorted by two sort criteria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450" y="2381250"/>
            <a:ext cx="84201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65010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23" y="0"/>
            <a:ext cx="7273315" cy="1019908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Filtering Table Data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247" y="1441938"/>
            <a:ext cx="7526216" cy="473661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filter</a:t>
            </a:r>
            <a:r>
              <a:rPr lang="en-US" sz="2400" dirty="0" smtClean="0">
                <a:effectLst/>
              </a:rPr>
              <a:t> displays only the data you need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specify the data you need by setting </a:t>
            </a:r>
            <a:r>
              <a:rPr lang="en-US" sz="2400" dirty="0">
                <a:solidFill>
                  <a:srgbClr val="3399FF"/>
                </a:solidFill>
                <a:effectLst/>
              </a:rPr>
              <a:t>criteria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apply a filer to a table by using the filter list arrows that appear to the right of each column heading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A filter does not change the order of the items in the table (like a sort); it temporarily hides data not meeting the specified criteria</a:t>
            </a:r>
          </a:p>
          <a:p>
            <a:pPr>
              <a:defRPr/>
            </a:pPr>
            <a:endParaRPr lang="en-US" sz="2400" dirty="0">
              <a:effectLst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054DFF-1037-4CD4-B80D-324AB881919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23" y="0"/>
            <a:ext cx="7273315" cy="1019908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Filtering Table Data (cont.)</a:t>
            </a:r>
            <a:endParaRPr lang="en-US" sz="34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054DFF-1037-4CD4-B80D-324AB881919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5460" y="1525103"/>
            <a:ext cx="521349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Applying filters to the State column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325" y="2448545"/>
            <a:ext cx="73533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023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23" y="0"/>
            <a:ext cx="7273315" cy="1019908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Filtering Table Data (cont.)</a:t>
            </a:r>
            <a:endParaRPr lang="en-US" sz="34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054DFF-1037-4CD4-B80D-324AB881919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784106"/>
            <a:ext cx="5457825" cy="13906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03" y="3799744"/>
            <a:ext cx="4695825" cy="22479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29022" y="1501133"/>
            <a:ext cx="521349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Worksheet with two filters applied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35769" y="3482278"/>
            <a:ext cx="4173416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Worksheet in Print Preview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85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154" y="123092"/>
            <a:ext cx="7308484" cy="89681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Apply conditional formatting</a:t>
            </a:r>
          </a:p>
          <a:p>
            <a:pPr>
              <a:defRPr/>
            </a:pPr>
            <a:r>
              <a:rPr lang="en-US" dirty="0" smtClean="0"/>
              <a:t>Sort rows in a table</a:t>
            </a:r>
          </a:p>
          <a:p>
            <a:pPr>
              <a:defRPr/>
            </a:pPr>
            <a:r>
              <a:rPr lang="en-US" dirty="0" smtClean="0"/>
              <a:t>Filter table data</a:t>
            </a: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4AEAFF-C8F5-4847-89AD-0C3A72D3A312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23" y="158262"/>
            <a:ext cx="7273315" cy="96715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662" y="1547446"/>
            <a:ext cx="7913076" cy="4631104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Excel provides powerful data analysis tools including: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Complex formulas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Functions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Tables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Sorting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Filtering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E523BF-FD39-4F51-AF7C-8F46D747601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9" y="0"/>
            <a:ext cx="7326069" cy="103749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9" y="1529862"/>
            <a:ext cx="7649308" cy="464868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use built-in date/time and statistical functions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Conditional formatting is useful for emphasizing certain data according to conditions you specify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1E7CB4-EF2D-4E4F-858D-FC38F6257BB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154" y="123092"/>
            <a:ext cx="7308484" cy="89681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Unit H Introduction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247" y="1459522"/>
            <a:ext cx="7666892" cy="471902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Excel includes power data analysis tools: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complex formulas</a:t>
            </a:r>
            <a:r>
              <a:rPr lang="en-US" sz="2000" dirty="0" smtClean="0">
                <a:effectLst/>
              </a:rPr>
              <a:t>, which perform more than on calculation at a time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Functions</a:t>
            </a:r>
            <a:r>
              <a:rPr lang="en-US" sz="2000" dirty="0" smtClean="0">
                <a:effectLst/>
              </a:rPr>
              <a:t> are prewritten formulas, many containing multiple operators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Excel </a:t>
            </a:r>
            <a:r>
              <a:rPr lang="en-US" sz="2400" dirty="0">
                <a:solidFill>
                  <a:srgbClr val="3399FF"/>
                </a:solidFill>
                <a:effectLst/>
              </a:rPr>
              <a:t>tables</a:t>
            </a:r>
            <a:r>
              <a:rPr lang="en-US" sz="2400" dirty="0" smtClean="0">
                <a:effectLst/>
              </a:rPr>
              <a:t> let you quickly analyze rows of data that has the same kind of information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4AEAFF-C8F5-4847-89AD-0C3A72D3A312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52923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154" y="123092"/>
            <a:ext cx="7308484" cy="89681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Unit H Introduction 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246" y="1477108"/>
            <a:ext cx="7614139" cy="470144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ffectLst/>
              </a:rPr>
              <a:t>To analyze table data, you can automatically </a:t>
            </a:r>
            <a:r>
              <a:rPr lang="en-US" sz="2400" dirty="0">
                <a:solidFill>
                  <a:srgbClr val="3399FF"/>
                </a:solidFill>
                <a:effectLst/>
              </a:rPr>
              <a:t>sort</a:t>
            </a:r>
            <a:r>
              <a:rPr lang="en-US" sz="2400" dirty="0">
                <a:effectLst/>
              </a:rPr>
              <a:t> the information to change its order and </a:t>
            </a:r>
            <a:r>
              <a:rPr lang="en-US" sz="2400" dirty="0">
                <a:solidFill>
                  <a:srgbClr val="3399FF"/>
                </a:solidFill>
                <a:effectLst/>
              </a:rPr>
              <a:t>filter</a:t>
            </a:r>
            <a:r>
              <a:rPr lang="en-US" sz="2400" dirty="0">
                <a:effectLst/>
              </a:rPr>
              <a:t> it to display only the type of data you specify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Certain data can be made to stand out by applying conditional formatting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4AEAFF-C8F5-4847-89AD-0C3A72D3A312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217467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193432"/>
            <a:ext cx="7238146" cy="86164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Complex Formulas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492" y="1354015"/>
            <a:ext cx="7779483" cy="494127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3399FF"/>
                </a:solidFill>
                <a:effectLst/>
              </a:rPr>
              <a:t>Complex formulas</a:t>
            </a:r>
            <a:r>
              <a:rPr lang="en-US" sz="2400" dirty="0" smtClean="0">
                <a:effectLst/>
              </a:rPr>
              <a:t> are </a:t>
            </a:r>
            <a:r>
              <a:rPr lang="en-US" sz="2400" dirty="0">
                <a:effectLst/>
              </a:rPr>
              <a:t>f</a:t>
            </a:r>
            <a:r>
              <a:rPr lang="en-US" sz="2400" dirty="0" smtClean="0">
                <a:effectLst/>
              </a:rPr>
              <a:t>ormulas that contain more than one operator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a formula contains multiple operators, Excel uses standard algebraic rules to determine which calculations to perform first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Calculations are performed in this order: calculations in parentheses first, </a:t>
            </a:r>
            <a:r>
              <a:rPr lang="en-US" sz="2400" dirty="0">
                <a:effectLst/>
              </a:rPr>
              <a:t>e</a:t>
            </a:r>
            <a:r>
              <a:rPr lang="en-US" sz="2400" dirty="0" smtClean="0">
                <a:effectLst/>
              </a:rPr>
              <a:t>xponential calculations, multiplication, division, addition, subtraction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m</a:t>
            </a:r>
            <a:r>
              <a:rPr lang="en-US" sz="2000" dirty="0" smtClean="0">
                <a:effectLst/>
              </a:rPr>
              <a:t>ultiple calculations within parentheses are performed to this same order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endParaRPr lang="en-US" sz="2400" dirty="0">
              <a:effectLst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16056C-DB36-4217-848F-8587B92E77F1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193432"/>
            <a:ext cx="7238146" cy="73855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Complex Formulas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16056C-DB36-4217-848F-8587B92E77F1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9026" y="2048725"/>
            <a:ext cx="366863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Review of order of operations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7434" y="2867025"/>
            <a:ext cx="65341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1515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2" y="193432"/>
            <a:ext cx="7238146" cy="73855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Complex Formulas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16056C-DB36-4217-848F-8587B92E77F1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1583" y="1090391"/>
            <a:ext cx="422030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 formula with returned value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759" y="1785257"/>
            <a:ext cx="6572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4120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193432"/>
            <a:ext cx="7378823" cy="73855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Using Absolute Cell References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492" y="1354015"/>
            <a:ext cx="7779483" cy="4941276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ffectLst/>
              </a:rPr>
              <a:t>When you copy a formula </a:t>
            </a:r>
            <a:r>
              <a:rPr lang="en-US" sz="2400" dirty="0" smtClean="0">
                <a:effectLst/>
              </a:rPr>
              <a:t>from </a:t>
            </a:r>
            <a:r>
              <a:rPr lang="en-US" sz="2400" dirty="0">
                <a:effectLst/>
              </a:rPr>
              <a:t>one cell to another, Excel automatically adjusts the cell </a:t>
            </a:r>
            <a:r>
              <a:rPr lang="en-US" sz="2400" dirty="0" smtClean="0">
                <a:effectLst/>
              </a:rPr>
              <a:t>references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There may be times that you do not want the cell reference to change, in this case you use an absolute cell reference in the formula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An </a:t>
            </a:r>
            <a:r>
              <a:rPr lang="en-US" sz="2400" dirty="0">
                <a:solidFill>
                  <a:srgbClr val="3399FF"/>
                </a:solidFill>
                <a:effectLst/>
              </a:rPr>
              <a:t>absolute cell reference </a:t>
            </a:r>
            <a:r>
              <a:rPr lang="en-US" sz="2400" dirty="0" smtClean="0">
                <a:effectLst/>
              </a:rPr>
              <a:t>is a cell reference that always stays the same, even when copying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bsolute cell references contain a $ symbol before the column letter and row number (such as $A$1)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t</a:t>
            </a:r>
            <a:r>
              <a:rPr lang="en-US" sz="2000" dirty="0" smtClean="0">
                <a:effectLst/>
              </a:rPr>
              <a:t>o insert an absolute reference, click the cell you want to use and then press [F4]</a:t>
            </a:r>
            <a:endParaRPr lang="en-US" sz="2000" dirty="0">
              <a:effectLst/>
            </a:endParaRPr>
          </a:p>
          <a:p>
            <a:pPr>
              <a:defRPr/>
            </a:pPr>
            <a:endParaRPr lang="en-US" sz="2400" dirty="0">
              <a:effectLst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16056C-DB36-4217-848F-8587B92E77F1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464080374"/>
      </p:ext>
    </p:extLst>
  </p:cSld>
  <p:clrMapOvr>
    <a:masterClrMapping/>
  </p:clrMapOvr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2669</TotalTime>
  <Words>1343</Words>
  <Application>Microsoft Office PowerPoint</Application>
  <PresentationFormat>On-screen Show (4:3)</PresentationFormat>
  <Paragraphs>186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Times New Roman</vt:lpstr>
      <vt:lpstr>1_PPT Template</vt:lpstr>
      <vt:lpstr>Microsoft Office 2010 - Illustrated Fundamentals</vt:lpstr>
      <vt:lpstr>Objectives</vt:lpstr>
      <vt:lpstr>Objectives (cont.)</vt:lpstr>
      <vt:lpstr>Unit H Introduction</vt:lpstr>
      <vt:lpstr>Unit H Introduction (cont.)</vt:lpstr>
      <vt:lpstr>Creating Complex Formulas</vt:lpstr>
      <vt:lpstr>Creating Complex Formulas (cont.)</vt:lpstr>
      <vt:lpstr>Creating Complex Formulas (cont.)</vt:lpstr>
      <vt:lpstr>Using Absolute Cell References</vt:lpstr>
      <vt:lpstr>Using Absolute Cell References (cont.)</vt:lpstr>
      <vt:lpstr>Understanding Functions</vt:lpstr>
      <vt:lpstr>Understanding Functions (cont.)</vt:lpstr>
      <vt:lpstr>Understanding Functions (cont.)</vt:lpstr>
      <vt:lpstr>Understanding Functions (cont.)</vt:lpstr>
      <vt:lpstr>Using Date and Time Functions</vt:lpstr>
      <vt:lpstr>Using Date and Time Functions (cont.)</vt:lpstr>
      <vt:lpstr>Understanding how dates are calculated using serial values</vt:lpstr>
      <vt:lpstr>Using Statistical Functions</vt:lpstr>
      <vt:lpstr>Using the status bar to view average and sum data</vt:lpstr>
      <vt:lpstr>Using Statistical Functions  (cont.)</vt:lpstr>
      <vt:lpstr>Applying Conditional Formatting</vt:lpstr>
      <vt:lpstr>Applying Conditional Formatting (cont.)</vt:lpstr>
      <vt:lpstr>Sorting Rows in a Table</vt:lpstr>
      <vt:lpstr>Sorting Rows in a Table (cont.)</vt:lpstr>
      <vt:lpstr>Sorting Rows in a Table (cont.)</vt:lpstr>
      <vt:lpstr>Sorting Rows in a Table (cont.)</vt:lpstr>
      <vt:lpstr>Filtering Table Data</vt:lpstr>
      <vt:lpstr>Filtering Table Data (cont.)</vt:lpstr>
      <vt:lpstr>Filtering Table Data (cont.)</vt:lpstr>
      <vt:lpstr>Summary</vt:lpstr>
      <vt:lpstr>Summary</vt:lpstr>
    </vt:vector>
  </TitlesOfParts>
  <Company>Course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Michelle Camisa</cp:lastModifiedBy>
  <cp:revision>710</cp:revision>
  <dcterms:created xsi:type="dcterms:W3CDTF">2002-03-14T22:04:47Z</dcterms:created>
  <dcterms:modified xsi:type="dcterms:W3CDTF">2010-08-16T16:45:36Z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-192997997</vt:i4>
  </property>
  <property fmtid="{D5CDD505-2E9C-101B-9397-08002B2CF9AE}" pid="3" name="_NewReviewCycle">
    <vt:lpwstr/>
  </property>
  <property fmtid="{D5CDD505-2E9C-101B-9397-08002B2CF9AE}" pid="4" name="_EmailSubject">
    <vt:lpwstr>Unit G 2010.pptx</vt:lpwstr>
  </property>
  <property fmtid="{D5CDD505-2E9C-101B-9397-08002B2CF9AE}" pid="5" name="_AuthorEmail">
    <vt:lpwstr>DBass@anthem.edu</vt:lpwstr>
  </property>
  <property fmtid="{D5CDD505-2E9C-101B-9397-08002B2CF9AE}" pid="6" name="_AuthorEmailDisplayName">
    <vt:lpwstr>Bass, Desiree</vt:lpwstr>
  </property>
</Properties>
</file>