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81" r:id="rId5"/>
    <p:sldId id="282" r:id="rId6"/>
    <p:sldId id="283" r:id="rId7"/>
    <p:sldId id="284" r:id="rId8"/>
    <p:sldId id="285" r:id="rId9"/>
    <p:sldId id="264" r:id="rId10"/>
    <p:sldId id="265" r:id="rId11"/>
    <p:sldId id="286" r:id="rId12"/>
    <p:sldId id="287" r:id="rId13"/>
    <p:sldId id="266" r:id="rId14"/>
    <p:sldId id="288" r:id="rId15"/>
    <p:sldId id="268" r:id="rId16"/>
    <p:sldId id="289" r:id="rId17"/>
    <p:sldId id="271" r:id="rId18"/>
    <p:sldId id="290" r:id="rId19"/>
    <p:sldId id="273" r:id="rId20"/>
    <p:sldId id="291" r:id="rId21"/>
    <p:sldId id="292" r:id="rId22"/>
    <p:sldId id="293" r:id="rId23"/>
    <p:sldId id="294" r:id="rId24"/>
    <p:sldId id="295" r:id="rId25"/>
    <p:sldId id="296" r:id="rId26"/>
    <p:sldId id="279" r:id="rId27"/>
    <p:sldId id="280" r:id="rId28"/>
  </p:sldIdLst>
  <p:sldSz cx="9144000" cy="6858000" type="screen4x3"/>
  <p:notesSz cx="6858000" cy="9313863"/>
  <p:embeddedFontLst>
    <p:embeddedFont>
      <p:font typeface="Copperplate Gothic Bold" pitchFamily="34" charset="0"/>
      <p:regular r:id="rId31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158" y="-678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6F4061F8-B962-4085-AF7C-11EB38CAF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12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380CB2B-F43F-48FE-A65C-9C9161161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4530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4016C8-D548-4EC3-8774-F956BD480F23}" type="slidenum">
              <a:rPr lang="en-US" b="0" smtClean="0">
                <a:latin typeface="Times New Roman" pitchFamily="18" charset="0"/>
              </a:rPr>
              <a:pPr eaLnBrk="1" hangingPunct="1"/>
              <a:t>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3949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7273-B4F6-42E7-984D-7DB7D426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40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7039-3FF2-4C9A-A2C2-4CB12CA2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8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B46A4-3ABC-49D7-9D7B-0ACB59EF2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26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67B3-7DA5-4847-9D9C-31A61EFC8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774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D4B6A-D1FE-465B-9014-F0DD25C4F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310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A56B-F1EC-495A-A6D9-5E333647D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30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0420C-70DC-406D-ACE1-7ABBA64C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23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6175-8104-4D93-8C1A-8656C6EB6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42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A414-ED95-4998-ABFD-7E7018B95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466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B6F84-1B26-4741-B0A7-9340C231F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77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8EE29-DAE7-4FD5-BD27-544C0F721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26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89780-8EF8-4861-B951-EACEF19EA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583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CB8DD3F-1037-4BE6-B57F-9147A5C7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0" y="98266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Microsoft Office 2010 </a:t>
            </a:r>
            <a:r>
              <a:rPr lang="en-US" sz="2800" dirty="0" smtClean="0"/>
              <a:t>-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Illustrated Fundamentals</a:t>
            </a:r>
            <a:endParaRPr lang="en-US" sz="3000" dirty="0" smtClean="0"/>
          </a:p>
        </p:txBody>
      </p:sp>
      <p:sp>
        <p:nvSpPr>
          <p:cNvPr id="307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0" y="2461677"/>
            <a:ext cx="9144000" cy="7127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I: Working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Charts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0"/>
            <a:ext cx="7343653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Chart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246" y="1336431"/>
            <a:ext cx="7726729" cy="4842119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create Excel charts from your worksheet data automatically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Select the cells containing data you want to place in a chart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Use commands in the Charts group  (Insert tab) to specify the chart type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Changes to the worksheet data are automatically reflected in the chart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You can change the chart type to what will best illustrate the data</a:t>
            </a:r>
            <a:endParaRPr lang="en-US" sz="2400" dirty="0">
              <a:effectLst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5919FC-B18C-4CB2-9D8D-0C87CC2CBBF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0"/>
            <a:ext cx="7343653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Chart (cont.)</a:t>
            </a:r>
            <a:endParaRPr lang="en-US" sz="34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5919FC-B18C-4CB2-9D8D-0C87CC2CBBF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9862" y="3209995"/>
            <a:ext cx="189913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Line chart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1100" y="975220"/>
            <a:ext cx="36686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Choosing a line chart type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080" y="1393990"/>
            <a:ext cx="6219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533" y="3801094"/>
            <a:ext cx="5229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872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0"/>
            <a:ext cx="7343653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Chart (cont.)</a:t>
            </a:r>
            <a:endParaRPr lang="en-US" sz="34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5919FC-B18C-4CB2-9D8D-0C87CC2CBBF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0291" y="1103724"/>
            <a:ext cx="25673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Change Chart Type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4370" y="3256202"/>
            <a:ext cx="313006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Column chart in worksheet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270" y="1916442"/>
            <a:ext cx="3762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6036" y="3774869"/>
            <a:ext cx="4095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9892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0"/>
            <a:ext cx="7273315" cy="11078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Moving and Resizing a Chart and Chart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8" y="1336431"/>
            <a:ext cx="7913076" cy="4842119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Charts can be moved and sized so that they do not obscure your worksheet data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y</a:t>
            </a:r>
            <a:r>
              <a:rPr lang="en-US" sz="2000" dirty="0" smtClean="0">
                <a:effectLst/>
              </a:rPr>
              <a:t>ou can also move and resize many of the individual components, sometimes called chart objects such as the legend or background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Select and drag to move a chart to the desired location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Resize a chart by dragging one of the sizing handles</a:t>
            </a:r>
            <a:endParaRPr lang="en-US" sz="2400" dirty="0">
              <a:effectLst/>
            </a:endParaRP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Note that some chart objects cannot be moved and that others cannot be resize by dragging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1E8E47-B4F9-48AF-863C-D96F17E46F1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0"/>
            <a:ext cx="7273315" cy="11078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Moving and Resizing a Chart and Chart Objects (cont.)</a:t>
            </a: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1E8E47-B4F9-48AF-863C-D96F17E46F1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239" y="1193931"/>
            <a:ext cx="226841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Resizing a chart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643" y="1901660"/>
            <a:ext cx="64674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9631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0"/>
            <a:ext cx="7273315" cy="107266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Applying Chart Layouts and Styles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92" y="1406768"/>
            <a:ext cx="7889021" cy="4771781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Chart layout</a:t>
            </a:r>
            <a:r>
              <a:rPr lang="en-US" sz="2400" dirty="0" smtClean="0">
                <a:effectLst/>
              </a:rPr>
              <a:t>: A built-in arrangement of chart elements such as the title and legend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Chart style</a:t>
            </a:r>
            <a:r>
              <a:rPr lang="en-US" sz="2400" dirty="0" smtClean="0">
                <a:effectLst/>
              </a:rPr>
              <a:t>: A pre-defined set of chart colors and fills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instantly change the way chart elements are positioned, displayed or hidden by choosing a different layout from the Chart Layouts gallery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change fill colors and textures using the Chart Styles</a:t>
            </a:r>
            <a:endParaRPr lang="en-US" sz="2400" dirty="0">
              <a:effectLst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6EF1D9-59EB-4DFB-875F-9E6E411BA17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0"/>
            <a:ext cx="7273315" cy="107266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Applying Chart Layouts and Styles (cont.)</a:t>
            </a:r>
            <a:endParaRPr lang="en-US" sz="34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6EF1D9-59EB-4DFB-875F-9E6E411BA17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41" y="1550246"/>
            <a:ext cx="4686300" cy="204748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0" y="3634353"/>
            <a:ext cx="4371975" cy="1979879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31" y="4241923"/>
            <a:ext cx="3810000" cy="20669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2047" y="1204664"/>
            <a:ext cx="471267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Chart with rows and columns switched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359" y="3265022"/>
            <a:ext cx="230807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Customized chart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4278" y="3883386"/>
            <a:ext cx="269044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Applying a chart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7614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0"/>
            <a:ext cx="7343653" cy="105507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Customizing Chart Objects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832" y="1283677"/>
            <a:ext cx="7709144" cy="489487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Chart objects have default settings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Customizable chart objects are the chart title, axis titles, legend, data labels, axes, gridlines, plot area &amp; data table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Data table</a:t>
            </a:r>
            <a:r>
              <a:rPr lang="en-US" sz="2400" dirty="0" smtClean="0">
                <a:effectLst/>
              </a:rPr>
              <a:t>: A grid containing the chart’s worksheet data 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his grid is added below the x-axis in certain kinds of charts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easily change the positioning and attributes of individual chart objects by choosing from additional preset options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90CB06-4EAB-4C84-8021-63BA1D7391F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0"/>
            <a:ext cx="7343653" cy="105507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Customizing Chart Objects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90CB06-4EAB-4C84-8021-63BA1D7391F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6" y="1174623"/>
            <a:ext cx="5019675" cy="23812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72780"/>
            <a:ext cx="2209800" cy="16954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57" y="4032005"/>
            <a:ext cx="4562475" cy="23812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8873" y="3754433"/>
            <a:ext cx="287732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table with legend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28338" y="3203448"/>
            <a:ext cx="221566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Format Legend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847110"/>
            <a:ext cx="386275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Vertical axis title/chart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726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9" y="0"/>
            <a:ext cx="7326069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Enhancing a Chart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662" y="1354015"/>
            <a:ext cx="7744313" cy="482453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Enhancing a chart with styles and effects improves its visual appeal and effectiveness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Any </a:t>
            </a:r>
            <a:r>
              <a:rPr lang="en-US" sz="2400" u="sng" dirty="0" smtClean="0">
                <a:effectLst/>
              </a:rPr>
              <a:t>selected</a:t>
            </a:r>
            <a:r>
              <a:rPr lang="en-US" sz="2400" dirty="0" smtClean="0">
                <a:effectLst/>
              </a:rPr>
              <a:t> chart object can be modified in a variety of ways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pply a shape style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djust the fill, outline and shape effects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pply WordArt styles</a:t>
            </a:r>
          </a:p>
          <a:p>
            <a:pPr lvl="1">
              <a:defRPr/>
            </a:pPr>
            <a:endParaRPr lang="en-US" sz="20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An example of an enhanced chart object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effectLst/>
              </a:rPr>
              <a:t>			</a:t>
            </a:r>
          </a:p>
          <a:p>
            <a:pPr>
              <a:buFontTx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2268" y="5059604"/>
            <a:ext cx="40640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Copperplate Gothic Bold" pitchFamily="34" charset="0"/>
              </a:rPr>
              <a:t>Chart 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54" y="0"/>
            <a:ext cx="7308484" cy="109024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Understand and plan a chart</a:t>
            </a:r>
          </a:p>
          <a:p>
            <a:pPr>
              <a:defRPr/>
            </a:pPr>
            <a:r>
              <a:rPr lang="en-US" dirty="0" smtClean="0"/>
              <a:t>Create a chart</a:t>
            </a:r>
          </a:p>
          <a:p>
            <a:pPr>
              <a:defRPr/>
            </a:pPr>
            <a:r>
              <a:rPr lang="en-US" dirty="0" smtClean="0"/>
              <a:t>Move and reside a chart and chart objects</a:t>
            </a:r>
          </a:p>
          <a:p>
            <a:pPr>
              <a:defRPr/>
            </a:pPr>
            <a:r>
              <a:rPr lang="en-US" dirty="0" smtClean="0"/>
              <a:t>Apply chart layouts and styles</a:t>
            </a: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C2F354-6C59-4425-8E0D-FBC7EBB4E4D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9" y="0"/>
            <a:ext cx="7326069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Enhancing a Chart (cont.)</a:t>
            </a:r>
            <a:endParaRPr lang="en-US" sz="3400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9385" y="1006458"/>
            <a:ext cx="317109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Formatting enhancements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3" y="2114550"/>
            <a:ext cx="4333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7424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9" y="0"/>
            <a:ext cx="7326069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Pie Chart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662" y="1617785"/>
            <a:ext cx="7744313" cy="456076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pie chart is an effective tool for comparing the relative values of pasts to a whole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Add a pie chart to the worksheet or add it as a separate chart sheet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chart sheet </a:t>
            </a:r>
            <a:r>
              <a:rPr lang="en-US" sz="2400" dirty="0" smtClean="0">
                <a:effectLst/>
              </a:rPr>
              <a:t>is a sheet in a workbook that contains only a chart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effectLst/>
              </a:rPr>
              <a:t>			</a:t>
            </a:r>
          </a:p>
          <a:p>
            <a:pPr>
              <a:buFontTx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290152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9" y="0"/>
            <a:ext cx="7326069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Pie Chart (cont.)</a:t>
            </a:r>
            <a:endParaRPr lang="en-US" sz="3400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2224" y="1140262"/>
            <a:ext cx="467750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Completed pie chart in Backstage view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704975"/>
            <a:ext cx="6781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50541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9" y="0"/>
            <a:ext cx="7326069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</a:t>
            </a:r>
            <a:r>
              <a:rPr lang="en-US" sz="3400" dirty="0" err="1" smtClean="0"/>
              <a:t>Sparklines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662" y="1617785"/>
            <a:ext cx="7744313" cy="4560765"/>
          </a:xfrm>
        </p:spPr>
        <p:txBody>
          <a:bodyPr/>
          <a:lstStyle/>
          <a:p>
            <a:pPr>
              <a:defRPr/>
            </a:pPr>
            <a:r>
              <a:rPr lang="en-US" sz="2400" dirty="0" err="1">
                <a:solidFill>
                  <a:srgbClr val="3399FF"/>
                </a:solidFill>
                <a:effectLst/>
              </a:rPr>
              <a:t>Sparklines</a:t>
            </a:r>
            <a:r>
              <a:rPr lang="en-US" sz="2400" dirty="0" smtClean="0">
                <a:effectLst/>
              </a:rPr>
              <a:t> are tiny charts that fit in one cell and illustrate trends in selected cells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There are three types of </a:t>
            </a:r>
            <a:r>
              <a:rPr lang="en-US" sz="2400" dirty="0" err="1" smtClean="0">
                <a:effectLst/>
              </a:rPr>
              <a:t>sparklines</a:t>
            </a:r>
            <a:r>
              <a:rPr lang="en-US" sz="2400" dirty="0" smtClean="0">
                <a:effectLst/>
              </a:rPr>
              <a:t> you can add to a worksheet: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Line </a:t>
            </a:r>
            <a:r>
              <a:rPr lang="en-US" sz="2000" dirty="0" err="1">
                <a:solidFill>
                  <a:srgbClr val="3399FF"/>
                </a:solidFill>
                <a:effectLst/>
                <a:ea typeface="+mn-ea"/>
              </a:rPr>
              <a:t>sparkline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 </a:t>
            </a:r>
            <a:r>
              <a:rPr lang="en-US" sz="2000" dirty="0" smtClean="0">
                <a:effectLst/>
              </a:rPr>
              <a:t>is a miniature line chart that is ideal for showing a trend over time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Column </a:t>
            </a:r>
            <a:r>
              <a:rPr lang="en-US" sz="2000" dirty="0" err="1">
                <a:solidFill>
                  <a:srgbClr val="3399FF"/>
                </a:solidFill>
                <a:effectLst/>
                <a:ea typeface="+mn-ea"/>
              </a:rPr>
              <a:t>sparkline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 </a:t>
            </a:r>
            <a:r>
              <a:rPr lang="en-US" sz="2000" dirty="0" smtClean="0">
                <a:effectLst/>
              </a:rPr>
              <a:t>is a tiny column chart that includes a bar for each cell in a selected range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Win/Loss </a:t>
            </a:r>
            <a:r>
              <a:rPr lang="en-US" sz="2000" dirty="0" err="1">
                <a:solidFill>
                  <a:srgbClr val="3399FF"/>
                </a:solidFill>
                <a:effectLst/>
                <a:ea typeface="+mn-ea"/>
              </a:rPr>
              <a:t>sparkline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 </a:t>
            </a:r>
            <a:r>
              <a:rPr lang="en-US" sz="2000" dirty="0" smtClean="0">
                <a:effectLst/>
              </a:rPr>
              <a:t>shows tow types of bars—one for wins and one for losses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effectLst/>
              </a:rPr>
              <a:t>			</a:t>
            </a:r>
          </a:p>
          <a:p>
            <a:pPr>
              <a:buFontTx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164112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9" y="0"/>
            <a:ext cx="7326069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</a:t>
            </a:r>
            <a:r>
              <a:rPr lang="en-US" sz="3400" dirty="0" err="1" smtClean="0"/>
              <a:t>Sparklines</a:t>
            </a:r>
            <a:r>
              <a:rPr lang="en-US" sz="3400" dirty="0" smtClean="0"/>
              <a:t> (cont.)</a:t>
            </a:r>
            <a:endParaRPr lang="en-US" sz="3400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954"/>
            <a:ext cx="5105400" cy="15525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99" y="3307740"/>
            <a:ext cx="5076825" cy="28098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29841" y="1362925"/>
            <a:ext cx="36686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Create </a:t>
            </a:r>
            <a:r>
              <a:rPr lang="en-US" dirty="0" err="1" smtClean="0"/>
              <a:t>sparklines</a:t>
            </a:r>
            <a:r>
              <a:rPr lang="en-US" dirty="0" smtClean="0"/>
              <a:t> dialog box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7472" y="2925197"/>
            <a:ext cx="36686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Sparklines</a:t>
            </a:r>
            <a:r>
              <a:rPr lang="en-US" dirty="0" smtClean="0"/>
              <a:t> added to worksheet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554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9" y="0"/>
            <a:ext cx="7326069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</a:t>
            </a:r>
            <a:r>
              <a:rPr lang="en-US" sz="3400" dirty="0" err="1" smtClean="0"/>
              <a:t>Sparklines</a:t>
            </a:r>
            <a:r>
              <a:rPr lang="en-US" sz="3400" dirty="0" smtClean="0"/>
              <a:t> (cont.)</a:t>
            </a:r>
            <a:endParaRPr lang="en-US" sz="3400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5104" y="2538039"/>
            <a:ext cx="36686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Sparkline types and uses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2548" y="3341606"/>
            <a:ext cx="6638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21501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54" y="0"/>
            <a:ext cx="7308484" cy="107266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6" y="1389185"/>
            <a:ext cx="7860322" cy="478936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Charts are an immediately visual way of easily communicating numerical data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Excel provides many types and styles of charts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It is critical to choose a chart type that appropriately shows your data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Use the variety of colors, fills, and effects to enhance your chart</a:t>
            </a:r>
          </a:p>
          <a:p>
            <a:pPr>
              <a:defRPr/>
            </a:pPr>
            <a:r>
              <a:rPr lang="en-US" sz="2400" dirty="0">
                <a:effectLst/>
              </a:rPr>
              <a:t>Keep in mind that it is easy to overdo colors and effects, with the result that your chart is hard to understand and “busy”</a:t>
            </a:r>
          </a:p>
          <a:p>
            <a:pPr>
              <a:defRPr/>
            </a:pPr>
            <a:r>
              <a:rPr lang="en-US" sz="2400" dirty="0">
                <a:effectLst/>
              </a:rPr>
              <a:t>Add text as needed to your chart sheet using headers, footers or text boxes</a:t>
            </a: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3B779C-14E5-4842-8F22-C1C33E0C527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Keep in mind that it is easy to overdo colors and effects, with the result that your chart is hard to understand and “busy”</a:t>
            </a:r>
          </a:p>
          <a:p>
            <a:pPr>
              <a:defRPr/>
            </a:pPr>
            <a:r>
              <a:rPr lang="en-US" dirty="0" smtClean="0"/>
              <a:t>Add text as needed to your chart sheet using headers, footers or text boxes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42B376-9856-4508-89AA-DD936D45243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0"/>
            <a:ext cx="7290900" cy="10550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Customize chart objects</a:t>
            </a:r>
          </a:p>
          <a:p>
            <a:pPr>
              <a:defRPr/>
            </a:pPr>
            <a:r>
              <a:rPr lang="en-US" dirty="0" smtClean="0"/>
              <a:t>Enhance a chart</a:t>
            </a:r>
          </a:p>
          <a:p>
            <a:pPr>
              <a:defRPr/>
            </a:pPr>
            <a:r>
              <a:rPr lang="en-US" dirty="0" smtClean="0"/>
              <a:t>Create a pie chart</a:t>
            </a:r>
          </a:p>
          <a:p>
            <a:pPr>
              <a:defRPr/>
            </a:pPr>
            <a:r>
              <a:rPr lang="en-US" dirty="0" smtClean="0"/>
              <a:t>Create </a:t>
            </a:r>
            <a:r>
              <a:rPr lang="en-US" dirty="0" err="1" smtClean="0"/>
              <a:t>sparklines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0"/>
            <a:ext cx="7290900" cy="105507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Unit I Introduction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08" y="1529862"/>
            <a:ext cx="7772400" cy="46486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An effective way to communicate worksheet information is to present the data as a chart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chart</a:t>
            </a:r>
            <a:r>
              <a:rPr lang="en-US" sz="2400" dirty="0" smtClean="0">
                <a:effectLst/>
              </a:rPr>
              <a:t> is a visual representation of worksheet data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Excel provides many tools for creating charts to help you communicate key trends and facts about your worksheet data</a:t>
            </a:r>
            <a:endParaRPr lang="en-US" sz="2400" dirty="0">
              <a:effectLst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4152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0"/>
            <a:ext cx="7290900" cy="105507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and Planning a Chart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08" y="1354015"/>
            <a:ext cx="7772400" cy="482453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To create a chart you need to review some basic concepts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Understand the different parts of a chart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Horizontal axis </a:t>
            </a:r>
            <a:r>
              <a:rPr lang="en-US" sz="2000" dirty="0" smtClean="0">
                <a:effectLst/>
              </a:rPr>
              <a:t>(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x-axis</a:t>
            </a:r>
            <a:r>
              <a:rPr lang="en-US" sz="2000" dirty="0" smtClean="0">
                <a:effectLst/>
              </a:rPr>
              <a:t>); horizontal line at the base of the chart displaying categories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Vertical axis </a:t>
            </a:r>
            <a:r>
              <a:rPr lang="en-US" sz="2000" dirty="0" smtClean="0">
                <a:effectLst/>
              </a:rPr>
              <a:t>(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y-axis</a:t>
            </a:r>
            <a:r>
              <a:rPr lang="en-US" sz="2000" dirty="0" smtClean="0">
                <a:effectLst/>
              </a:rPr>
              <a:t>); vertical line at the left edge of the chart provides values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Axis titles</a:t>
            </a:r>
            <a:r>
              <a:rPr lang="en-US" sz="2000" dirty="0" smtClean="0">
                <a:effectLst/>
              </a:rPr>
              <a:t>; identify the values on each axis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Data series</a:t>
            </a:r>
            <a:r>
              <a:rPr lang="en-US" sz="2000" dirty="0" smtClean="0">
                <a:effectLst/>
              </a:rPr>
              <a:t>; sequence of related numbers that shows a trend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Data Marker</a:t>
            </a:r>
            <a:r>
              <a:rPr lang="en-US" sz="2000" dirty="0">
                <a:effectLst/>
              </a:rPr>
              <a:t>; single chart symbol that represents one value in a data series</a:t>
            </a:r>
          </a:p>
          <a:p>
            <a:pPr marL="627062" lvl="1" indent="0">
              <a:buNone/>
              <a:defRPr/>
            </a:pPr>
            <a:endParaRPr lang="en-US" sz="2000" dirty="0" smtClean="0">
              <a:effectLst/>
            </a:endParaRPr>
          </a:p>
          <a:p>
            <a:pPr marL="627062" lvl="1" indent="0">
              <a:buNone/>
              <a:defRPr/>
            </a:pPr>
            <a:endParaRPr lang="en-US" sz="2000" dirty="0" smtClean="0">
              <a:effectLst/>
            </a:endParaRP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17652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0"/>
            <a:ext cx="7290900" cy="105507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and Planning a Chart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08" y="1336431"/>
            <a:ext cx="7772400" cy="4842119"/>
          </a:xfrm>
        </p:spPr>
        <p:txBody>
          <a:bodyPr/>
          <a:lstStyle/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Legend</a:t>
            </a:r>
            <a:r>
              <a:rPr lang="en-US" sz="2000" dirty="0" smtClean="0">
                <a:effectLst/>
              </a:rPr>
              <a:t>; identifies what each data series represents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Gridlines</a:t>
            </a:r>
            <a:r>
              <a:rPr lang="en-US" sz="2000" dirty="0" smtClean="0">
                <a:effectLst/>
              </a:rPr>
              <a:t>; vertical and horizontal lines that help identify the value for each data series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Plot area</a:t>
            </a:r>
            <a:r>
              <a:rPr lang="en-US" sz="2000" dirty="0" smtClean="0">
                <a:effectLst/>
              </a:rPr>
              <a:t>; part of the chart contained within the horizontal and vertical axes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Chart area; entire chart and all the chart elements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Identify the purpose of the data and choose an appropriate chart type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Design the worksheet so that Excel creates the chart you want</a:t>
            </a:r>
          </a:p>
          <a:p>
            <a:pPr marL="627062" lvl="1" indent="0">
              <a:buNone/>
              <a:defRPr/>
            </a:pPr>
            <a:endParaRPr lang="en-US" sz="2000" dirty="0" smtClean="0">
              <a:effectLst/>
            </a:endParaRPr>
          </a:p>
          <a:p>
            <a:pPr marL="0" indent="0"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424434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0"/>
            <a:ext cx="7290900" cy="105507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and Planning a Chart (cont.)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7253" y="1264490"/>
            <a:ext cx="256735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Column Chart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232" y="1956088"/>
            <a:ext cx="66865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086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0"/>
            <a:ext cx="7290900" cy="105507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and Planning a Chart (cont.)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967" y="1640853"/>
            <a:ext cx="36686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Sample folder and file hierarchy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860" y="2516826"/>
            <a:ext cx="6686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2551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54" y="0"/>
            <a:ext cx="7279909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Examples of Types of Charts</a:t>
            </a:r>
            <a:endParaRPr lang="en-US" sz="3400" dirty="0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25A2A8-BEB3-4959-9DC0-45BA6546626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93838" y="1371600"/>
            <a:ext cx="2062162" cy="15557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538" y="1276350"/>
            <a:ext cx="2193925" cy="1735138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3919538"/>
            <a:ext cx="2281237" cy="1554162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6463" y="3913188"/>
            <a:ext cx="2301875" cy="1646237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717455" y="3033713"/>
            <a:ext cx="132600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Line Chart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8081" y="3087138"/>
            <a:ext cx="171072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Column Chart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4605" y="5601128"/>
            <a:ext cx="119776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Pie Chart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8819" y="5748338"/>
            <a:ext cx="136447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Area Chart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1139</Words>
  <Application>Microsoft Office PowerPoint</Application>
  <PresentationFormat>On-screen Show (4:3)</PresentationFormat>
  <Paragraphs>174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Copperplate Gothic Bold</vt:lpstr>
      <vt:lpstr>Times New Roman</vt:lpstr>
      <vt:lpstr>1_PPT Template</vt:lpstr>
      <vt:lpstr>Microsoft Office 2010 - Illustrated Fundamentals</vt:lpstr>
      <vt:lpstr>Objectives</vt:lpstr>
      <vt:lpstr>Objectives (cont’d)</vt:lpstr>
      <vt:lpstr>Unit I Introduction</vt:lpstr>
      <vt:lpstr>Understanding and Planning a Chart</vt:lpstr>
      <vt:lpstr>Understanding and Planning a Chart (cont.)</vt:lpstr>
      <vt:lpstr>Understanding and Planning a Chart (cont.)</vt:lpstr>
      <vt:lpstr>Understanding and Planning a Chart (cont.)</vt:lpstr>
      <vt:lpstr>Examples of Types of Charts</vt:lpstr>
      <vt:lpstr>Creating a Chart</vt:lpstr>
      <vt:lpstr>Creating a Chart (cont.)</vt:lpstr>
      <vt:lpstr>Creating a Chart (cont.)</vt:lpstr>
      <vt:lpstr>Moving and Resizing a Chart and Chart Objects</vt:lpstr>
      <vt:lpstr>Moving and Resizing a Chart and Chart Objects (cont.)</vt:lpstr>
      <vt:lpstr>Applying Chart Layouts and Styles</vt:lpstr>
      <vt:lpstr>Applying Chart Layouts and Styles (cont.)</vt:lpstr>
      <vt:lpstr>Customizing Chart Objects</vt:lpstr>
      <vt:lpstr>Customizing Chart Objects  (cont.)</vt:lpstr>
      <vt:lpstr>Enhancing a Chart</vt:lpstr>
      <vt:lpstr>Enhancing a Chart (cont.)</vt:lpstr>
      <vt:lpstr>Creating a Pie Chart</vt:lpstr>
      <vt:lpstr>Creating a Pie Chart (cont.)</vt:lpstr>
      <vt:lpstr>Creating Sparklines</vt:lpstr>
      <vt:lpstr>Creating Sparklines (cont.)</vt:lpstr>
      <vt:lpstr>Creating Sparklines (cont.)</vt:lpstr>
      <vt:lpstr>Summary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Michelle Camisa</cp:lastModifiedBy>
  <cp:revision>701</cp:revision>
  <dcterms:created xsi:type="dcterms:W3CDTF">2002-03-14T22:04:47Z</dcterms:created>
  <dcterms:modified xsi:type="dcterms:W3CDTF">2010-08-16T16:28:41Z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-1811794926</vt:i4>
  </property>
  <property fmtid="{D5CDD505-2E9C-101B-9397-08002B2CF9AE}" pid="3" name="_NewReviewCycle">
    <vt:lpwstr/>
  </property>
  <property fmtid="{D5CDD505-2E9C-101B-9397-08002B2CF9AE}" pid="4" name="_EmailSubject">
    <vt:lpwstr>Unit G 2010.pptx</vt:lpwstr>
  </property>
  <property fmtid="{D5CDD505-2E9C-101B-9397-08002B2CF9AE}" pid="5" name="_AuthorEmail">
    <vt:lpwstr>DBass@anthem.edu</vt:lpwstr>
  </property>
  <property fmtid="{D5CDD505-2E9C-101B-9397-08002B2CF9AE}" pid="6" name="_AuthorEmailDisplayName">
    <vt:lpwstr>Bass, Desiree</vt:lpwstr>
  </property>
</Properties>
</file>