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50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8" r:id="rId3"/>
    <p:sldId id="25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63" r:id="rId12"/>
    <p:sldId id="287" r:id="rId13"/>
    <p:sldId id="288" r:id="rId14"/>
    <p:sldId id="289" r:id="rId15"/>
    <p:sldId id="265" r:id="rId16"/>
    <p:sldId id="290" r:id="rId17"/>
    <p:sldId id="291" r:id="rId18"/>
    <p:sldId id="292" r:id="rId19"/>
    <p:sldId id="293" r:id="rId20"/>
    <p:sldId id="294" r:id="rId21"/>
    <p:sldId id="268" r:id="rId22"/>
    <p:sldId id="295" r:id="rId23"/>
    <p:sldId id="296" r:id="rId24"/>
    <p:sldId id="270" r:id="rId25"/>
    <p:sldId id="297" r:id="rId26"/>
    <p:sldId id="271" r:id="rId27"/>
    <p:sldId id="298" r:id="rId28"/>
    <p:sldId id="299" r:id="rId29"/>
    <p:sldId id="300" r:id="rId30"/>
    <p:sldId id="274" r:id="rId31"/>
    <p:sldId id="301" r:id="rId32"/>
    <p:sldId id="279" r:id="rId33"/>
  </p:sldIdLst>
  <p:sldSz cx="9144000" cy="6858000" type="screen4x3"/>
  <p:notesSz cx="6858000" cy="931386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CCFFCC"/>
    <a:srgbClr val="CC9900"/>
    <a:srgbClr val="FFFF66"/>
    <a:srgbClr val="FFFF99"/>
    <a:srgbClr val="CCECFF"/>
    <a:srgbClr val="99FF99"/>
    <a:srgbClr val="0099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4650" autoAdjust="0"/>
  </p:normalViewPr>
  <p:slideViewPr>
    <p:cSldViewPr snapToGrid="0">
      <p:cViewPr>
        <p:scale>
          <a:sx n="80" d="100"/>
          <a:sy n="80" d="100"/>
        </p:scale>
        <p:origin x="-210" y="-72"/>
      </p:cViewPr>
      <p:guideLst>
        <p:guide orient="horz" pos="2172"/>
        <p:guide pos="288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>
              <a:defRPr sz="1200" b="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 b="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872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>
              <a:defRPr sz="1200" b="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4872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 b="0">
                <a:effectLst/>
                <a:cs typeface="+mn-cs"/>
              </a:defRPr>
            </a:lvl1pPr>
          </a:lstStyle>
          <a:p>
            <a:pPr>
              <a:defRPr/>
            </a:pPr>
            <a:fld id="{0748A546-48A9-4AAB-9C5A-CC8DB0EE8F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2046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1725" y="698500"/>
            <a:ext cx="4656138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363"/>
            <a:ext cx="5486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0AF4CAB-3A84-4E79-8D17-55775FF4F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91346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3089A92-8908-47EB-B09E-974A71D1BF16}" type="slidenum">
              <a:rPr lang="en-US" b="0" smtClean="0">
                <a:latin typeface="Times New Roman" pitchFamily="18" charset="0"/>
              </a:rPr>
              <a:pPr eaLnBrk="1" hangingPunct="1"/>
              <a:t>1</a:t>
            </a:fld>
            <a:endParaRPr lang="en-US" b="0" smtClean="0">
              <a:latin typeface="Times New Roman" pitchFamily="18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DDFC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28575" algn="ctr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97275"/>
            <a:ext cx="9144000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28575" algn="ctr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0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201738"/>
            <a:ext cx="9144000" cy="1143000"/>
          </a:xfrm>
          <a:ln w="9525"/>
        </p:spPr>
        <p:txBody>
          <a:bodyPr/>
          <a:lstStyle>
            <a:lvl1pPr algn="ctr">
              <a:defRPr sz="3800">
                <a:solidFill>
                  <a:srgbClr val="B6382E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dirty="0"/>
              <a:t>Microsoft Office 2007-Illustrated Introductory, XP Edition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20775" y="2846388"/>
            <a:ext cx="6705600" cy="712787"/>
          </a:xfrm>
        </p:spPr>
        <p:txBody>
          <a:bodyPr wrap="none" anchor="ctr"/>
          <a:lstStyle>
            <a:lvl1pPr marL="0" indent="0">
              <a:spcBef>
                <a:spcPct val="0"/>
              </a:spcBef>
              <a:buClrTx/>
              <a:buFontTx/>
              <a:buNone/>
              <a:defRPr sz="36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430232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438BA-3371-46ED-ACC4-84BAF369BC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0944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8488" y="698500"/>
            <a:ext cx="1868487" cy="5480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1438" y="698500"/>
            <a:ext cx="5454650" cy="5480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12361-FCA1-4F78-8799-2FC042E50B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8219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438" y="698500"/>
            <a:ext cx="6934200" cy="755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7638" y="1682750"/>
            <a:ext cx="3622675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2713" y="1682750"/>
            <a:ext cx="3624262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2E81E-C3DB-4EB7-AD9C-721E1071FE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6622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438" y="698500"/>
            <a:ext cx="6934200" cy="755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7638" y="1682750"/>
            <a:ext cx="3622675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92713" y="1682750"/>
            <a:ext cx="3624262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92713" y="4006850"/>
            <a:ext cx="3624262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B9045-7BCB-424C-B490-8C4D2B7BDB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9746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393EE-50C0-4716-B375-20E8A3B15E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4395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35A25-8DA5-4FF7-ABAB-B9804CF77F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4828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17638" y="1682750"/>
            <a:ext cx="3622675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2713" y="1682750"/>
            <a:ext cx="3624262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F94FA-1087-41CB-B09C-C1A8E619A2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0020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27C60-6514-4E84-A086-72206A0BF0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053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D9728-0A32-4315-B09B-84315EA96A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8704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340C4-D05A-4531-B1EB-8DBCBCCE2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5601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5D207-F818-4984-95F1-39BFD911A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1255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A681D-5213-4A8B-AD89-2F1C5264F3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7519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1438" y="698500"/>
            <a:ext cx="6934200" cy="7556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17638" y="1682750"/>
            <a:ext cx="739933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9380" name="Line 4"/>
          <p:cNvSpPr>
            <a:spLocks noChangeShapeType="1"/>
          </p:cNvSpPr>
          <p:nvPr/>
        </p:nvSpPr>
        <p:spPr bwMode="auto">
          <a:xfrm>
            <a:off x="752475" y="0"/>
            <a:ext cx="0" cy="6858000"/>
          </a:xfrm>
          <a:prstGeom prst="line">
            <a:avLst/>
          </a:prstGeom>
          <a:noFill/>
          <a:ln w="57150">
            <a:solidFill>
              <a:srgbClr val="0066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70875" y="6477000"/>
            <a:ext cx="6254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52B5451A-F673-4A24-AFA5-8E78F95A0E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955675" y="158750"/>
            <a:ext cx="149225" cy="6540500"/>
            <a:chOff x="952" y="100"/>
            <a:chExt cx="94" cy="4120"/>
          </a:xfrm>
        </p:grpSpPr>
        <p:sp>
          <p:nvSpPr>
            <p:cNvPr id="229383" name="Freeform 7"/>
            <p:cNvSpPr>
              <a:spLocks/>
            </p:cNvSpPr>
            <p:nvPr userDrawn="1"/>
          </p:nvSpPr>
          <p:spPr bwMode="auto">
            <a:xfrm>
              <a:off x="952" y="100"/>
              <a:ext cx="94" cy="412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0" y="0"/>
                </a:cxn>
                <a:cxn ang="0">
                  <a:pos x="0" y="4120"/>
                </a:cxn>
              </a:cxnLst>
              <a:rect l="0" t="0" r="r" b="b"/>
              <a:pathLst>
                <a:path w="94" h="4120">
                  <a:moveTo>
                    <a:pt x="94" y="0"/>
                  </a:moveTo>
                  <a:lnTo>
                    <a:pt x="0" y="0"/>
                  </a:lnTo>
                  <a:lnTo>
                    <a:pt x="0" y="412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29384" name="AutoShape 8"/>
            <p:cNvSpPr>
              <a:spLocks noChangeArrowheads="1"/>
            </p:cNvSpPr>
            <p:nvPr userDrawn="1"/>
          </p:nvSpPr>
          <p:spPr bwMode="auto">
            <a:xfrm rot="5400000">
              <a:off x="967" y="4147"/>
              <a:ext cx="61" cy="84"/>
            </a:xfrm>
            <a:prstGeom prst="triangle">
              <a:avLst>
                <a:gd name="adj" fmla="val 46574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</p:grpSp>
      <p:sp>
        <p:nvSpPr>
          <p:cNvPr id="22938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2363" y="6477000"/>
            <a:ext cx="586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  <p:pic>
        <p:nvPicPr>
          <p:cNvPr id="1033" name="Picture 16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4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28575" algn="ctr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32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914400" indent="-287338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8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423988" indent="-2794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4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828800" indent="-2603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233613" indent="-212725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6908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31480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6052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40624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6" name="Rectangle 38"/>
          <p:cNvSpPr>
            <a:spLocks noGrp="1" noChangeArrowheads="1"/>
          </p:cNvSpPr>
          <p:nvPr>
            <p:ph type="ctrTitle"/>
          </p:nvPr>
        </p:nvSpPr>
        <p:spPr>
          <a:xfrm>
            <a:off x="0" y="2411413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Unit J: Creating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a Database</a:t>
            </a:r>
          </a:p>
        </p:txBody>
      </p:sp>
      <p:sp>
        <p:nvSpPr>
          <p:cNvPr id="3075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0" y="1293813"/>
            <a:ext cx="9144000" cy="712787"/>
          </a:xfrm>
        </p:spPr>
        <p:txBody>
          <a:bodyPr/>
          <a:lstStyle/>
          <a:p>
            <a:pPr algn="ctr" eaLnBrk="1" hangingPunct="1"/>
            <a:r>
              <a:rPr lang="en-US" sz="3200" dirty="0">
                <a:solidFill>
                  <a:srgbClr val="B6382E"/>
                </a:solidFill>
                <a:latin typeface="+mj-lt"/>
                <a:ea typeface="+mj-ea"/>
                <a:cs typeface="+mj-cs"/>
              </a:rPr>
              <a:t>Microsoft Office </a:t>
            </a:r>
            <a:r>
              <a:rPr lang="en-US" sz="3200" dirty="0" smtClean="0">
                <a:solidFill>
                  <a:srgbClr val="B6382E"/>
                </a:solidFill>
                <a:latin typeface="+mj-lt"/>
                <a:ea typeface="+mj-ea"/>
                <a:cs typeface="+mj-cs"/>
              </a:rPr>
              <a:t>2010 - </a:t>
            </a:r>
            <a:r>
              <a:rPr lang="en-US" sz="3200" dirty="0">
                <a:solidFill>
                  <a:srgbClr val="B6382E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200" dirty="0">
                <a:solidFill>
                  <a:srgbClr val="B6382E"/>
                </a:solidFill>
                <a:latin typeface="+mj-lt"/>
                <a:ea typeface="+mj-ea"/>
                <a:cs typeface="+mj-cs"/>
              </a:rPr>
            </a:br>
            <a:r>
              <a:rPr lang="en-US" sz="3200" dirty="0">
                <a:solidFill>
                  <a:srgbClr val="B6382E"/>
                </a:solidFill>
                <a:latin typeface="+mj-lt"/>
                <a:ea typeface="+mj-ea"/>
                <a:cs typeface="+mj-cs"/>
              </a:rPr>
              <a:t>Illustrated Fundamentals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181" y="130628"/>
            <a:ext cx="6934200" cy="870857"/>
          </a:xfrm>
        </p:spPr>
        <p:txBody>
          <a:bodyPr/>
          <a:lstStyle/>
          <a:p>
            <a:r>
              <a:rPr lang="en-US" sz="3400" dirty="0" smtClean="0"/>
              <a:t>Understanding Databases</a:t>
            </a:r>
            <a:br>
              <a:rPr lang="en-US" sz="3400" dirty="0" smtClean="0"/>
            </a:br>
            <a:r>
              <a:rPr lang="en-US" sz="3400" dirty="0" smtClean="0"/>
              <a:t>(cont.)</a:t>
            </a:r>
            <a:endParaRPr lang="en-US" sz="3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E393EE-50C0-4716-B375-20E8A3B15E4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55079" y="1134228"/>
            <a:ext cx="3668635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Relational database report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7721" y="1874696"/>
            <a:ext cx="8124825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054948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045" y="0"/>
            <a:ext cx="7286593" cy="1082351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Creating a Database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2352" y="1287624"/>
            <a:ext cx="7557795" cy="4890926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There are two basic ways to create an Access database:</a:t>
            </a:r>
          </a:p>
          <a:p>
            <a:pPr lvl="1">
              <a:defRPr/>
            </a:pPr>
            <a:r>
              <a:rPr lang="en-US" sz="2000" dirty="0">
                <a:effectLst/>
              </a:rPr>
              <a:t>s</a:t>
            </a:r>
            <a:r>
              <a:rPr lang="en-US" sz="2000" dirty="0" smtClean="0">
                <a:effectLst/>
              </a:rPr>
              <a:t>tarting with a blank database, or</a:t>
            </a:r>
          </a:p>
          <a:p>
            <a:pPr lvl="1">
              <a:defRPr/>
            </a:pPr>
            <a:r>
              <a:rPr lang="en-US" sz="2000" dirty="0">
                <a:effectLst/>
              </a:rPr>
              <a:t>u</a:t>
            </a:r>
            <a:r>
              <a:rPr lang="en-US" sz="2000" dirty="0" smtClean="0">
                <a:effectLst/>
              </a:rPr>
              <a:t>sing a template</a:t>
            </a:r>
            <a:endParaRPr lang="en-US" sz="1600" dirty="0">
              <a:effectLst/>
            </a:endParaRP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Creating a database from a template can save time as it contains ready-made database objects such as tables with field names appropriate to a particular type of database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In Backstage view, the New tab provides options for creating a new blank database or from a variety of templates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07ED5D7-DEA1-4E4B-89F1-0AB89414A191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150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2010-Illustrated Fundamentals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045" y="0"/>
            <a:ext cx="7286593" cy="1082351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Creating a Database (cont.)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2353" y="1586204"/>
            <a:ext cx="7389844" cy="4366726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With the Access program window open, below the ribbon there are two panes</a:t>
            </a:r>
            <a:endParaRPr lang="en-US" sz="2400" dirty="0">
              <a:effectLst/>
            </a:endParaRPr>
          </a:p>
          <a:p>
            <a:pPr lvl="1">
              <a:spcBef>
                <a:spcPts val="1800"/>
              </a:spcBef>
              <a:defRPr/>
            </a:pPr>
            <a:r>
              <a:rPr lang="en-US" sz="2000" dirty="0" smtClean="0">
                <a:effectLst/>
              </a:rPr>
              <a:t>the right pane, is a blank table datasheet with a temporary table name, Table 1</a:t>
            </a:r>
          </a:p>
          <a:p>
            <a:pPr lvl="1">
              <a:spcBef>
                <a:spcPts val="1800"/>
              </a:spcBef>
              <a:defRPr/>
            </a:pPr>
            <a:r>
              <a:rPr lang="en-US" sz="2000" dirty="0">
                <a:effectLst/>
              </a:rPr>
              <a:t>t</a:t>
            </a:r>
            <a:r>
              <a:rPr lang="en-US" sz="2000" dirty="0" smtClean="0">
                <a:effectLst/>
              </a:rPr>
              <a:t>he left pane is called the Navigation Pane, this is where all database objects for the open database are listed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07ED5D7-DEA1-4E4B-89F1-0AB89414A191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150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2010-Illustrated Fundamentals</a:t>
            </a:r>
          </a:p>
        </p:txBody>
      </p:sp>
    </p:spTree>
    <p:extLst>
      <p:ext uri="{BB962C8B-B14F-4D97-AF65-F5344CB8AC3E}">
        <p14:creationId xmlns:p14="http://schemas.microsoft.com/office/powerpoint/2010/main" xmlns="" val="2116805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045" y="0"/>
            <a:ext cx="7286593" cy="1082351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Understand Access File formats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2352" y="1324947"/>
            <a:ext cx="7763067" cy="4627983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By default, Access 2010 saves new databases with the file extension .</a:t>
            </a:r>
            <a:r>
              <a:rPr lang="en-US" sz="2400" dirty="0" err="1" smtClean="0">
                <a:effectLst/>
              </a:rPr>
              <a:t>accdb</a:t>
            </a:r>
            <a:r>
              <a:rPr lang="en-US" sz="2400" dirty="0" smtClean="0">
                <a:effectLst/>
              </a:rPr>
              <a:t> (the file format established for Access 2007)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The Access program window title bar displays (Access 2007) in the title bar 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The Access 2007 file format allows for features that are not supported by previous Access versions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If you need to share a database with users of Access 2003, you can create a copy of it in the .</a:t>
            </a:r>
            <a:r>
              <a:rPr lang="en-US" sz="2400" dirty="0" err="1" smtClean="0">
                <a:effectLst/>
              </a:rPr>
              <a:t>mdb</a:t>
            </a:r>
            <a:r>
              <a:rPr lang="en-US" sz="2400" dirty="0" smtClean="0">
                <a:effectLst/>
              </a:rPr>
              <a:t> format</a:t>
            </a:r>
            <a:endParaRPr lang="en-US" sz="2000" dirty="0" smtClean="0">
              <a:effectLst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07ED5D7-DEA1-4E4B-89F1-0AB89414A191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150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2010-Illustrated Fundamentals</a:t>
            </a:r>
          </a:p>
        </p:txBody>
      </p:sp>
    </p:spTree>
    <p:extLst>
      <p:ext uri="{BB962C8B-B14F-4D97-AF65-F5344CB8AC3E}">
        <p14:creationId xmlns:p14="http://schemas.microsoft.com/office/powerpoint/2010/main" xmlns="" val="2279779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045" y="0"/>
            <a:ext cx="7286593" cy="1082351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Creating a Database (cont.)</a:t>
            </a:r>
            <a:endParaRPr lang="en-US" sz="3400" dirty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07ED5D7-DEA1-4E4B-89F1-0AB89414A191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150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2010-Illustrated Fundamentals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14636" y="964499"/>
            <a:ext cx="2892489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Blank table datasheet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0857" y="1735097"/>
            <a:ext cx="697230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856755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045" y="0"/>
            <a:ext cx="7286593" cy="1101012"/>
          </a:xfrm>
        </p:spPr>
        <p:txBody>
          <a:bodyPr/>
          <a:lstStyle/>
          <a:p>
            <a:pPr>
              <a:defRPr/>
            </a:pPr>
            <a:r>
              <a:rPr lang="en-US" sz="3400" dirty="0" smtClean="0">
                <a:effectLst/>
              </a:rPr>
              <a:t>Creating a Table in Datasheet</a:t>
            </a:r>
            <a:br>
              <a:rPr lang="en-US" sz="3400" dirty="0" smtClean="0">
                <a:effectLst/>
              </a:rPr>
            </a:br>
            <a:r>
              <a:rPr lang="en-US" sz="3400" dirty="0" smtClean="0">
                <a:effectLst/>
              </a:rPr>
              <a:t>View</a:t>
            </a:r>
            <a:endParaRPr lang="en-US" sz="34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2352" y="1455576"/>
            <a:ext cx="7734624" cy="4722974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When working in a new database, a blank table opens in Datasheet view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In </a:t>
            </a:r>
            <a:r>
              <a:rPr lang="en-US" sz="2400" dirty="0">
                <a:solidFill>
                  <a:srgbClr val="3399FF"/>
                </a:solidFill>
                <a:effectLst/>
              </a:rPr>
              <a:t>Datasheet view</a:t>
            </a:r>
            <a:r>
              <a:rPr lang="en-US" sz="2400" dirty="0" smtClean="0">
                <a:effectLst/>
              </a:rPr>
              <a:t>, you can add fields and view the data contained in the table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Before beginning to add fields to a table it is a good idea to save the table with an appropriate name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Each object within an Access database that you create will need to be saved</a:t>
            </a:r>
            <a:endParaRPr lang="en-US" sz="2400" dirty="0">
              <a:effectLst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C4F952F-9825-4AA2-B943-6B474BAB623E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2355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2010-Illustrated Fundamentals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045" y="0"/>
            <a:ext cx="7286593" cy="1101012"/>
          </a:xfrm>
        </p:spPr>
        <p:txBody>
          <a:bodyPr/>
          <a:lstStyle/>
          <a:p>
            <a:pPr>
              <a:defRPr/>
            </a:pPr>
            <a:r>
              <a:rPr lang="en-US" sz="3400" dirty="0" smtClean="0">
                <a:effectLst/>
              </a:rPr>
              <a:t>Creating a Table in Datasheet</a:t>
            </a:r>
            <a:br>
              <a:rPr lang="en-US" sz="3400" dirty="0" smtClean="0">
                <a:effectLst/>
              </a:rPr>
            </a:br>
            <a:r>
              <a:rPr lang="en-US" sz="3400" dirty="0" smtClean="0">
                <a:effectLst/>
              </a:rPr>
              <a:t>View (cont.)</a:t>
            </a:r>
            <a:endParaRPr lang="en-US" sz="34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2352" y="1492898"/>
            <a:ext cx="7734624" cy="4685652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To add a field to a table, you need to specify its data type, such as text, currency, etc. and then specify a name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Every table in a database must contain one field that is designated as the </a:t>
            </a:r>
            <a:r>
              <a:rPr lang="en-US" sz="2400" dirty="0">
                <a:solidFill>
                  <a:srgbClr val="3399FF"/>
                </a:solidFill>
                <a:effectLst/>
              </a:rPr>
              <a:t>primary key field</a:t>
            </a:r>
            <a:r>
              <a:rPr lang="en-US" sz="2400" dirty="0" smtClean="0">
                <a:effectLst/>
              </a:rPr>
              <a:t>, which uniquely identifies each record among all other records in the database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Be default, every blank new table in Access includes a blank ID field which is automatically designated the primary key field, but can be changed</a:t>
            </a:r>
            <a:endParaRPr lang="en-US" sz="2400" dirty="0">
              <a:effectLst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C4F952F-9825-4AA2-B943-6B474BAB623E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2355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2010-Illustrated Fundamentals</a:t>
            </a:r>
          </a:p>
        </p:txBody>
      </p:sp>
    </p:spTree>
    <p:extLst>
      <p:ext uri="{BB962C8B-B14F-4D97-AF65-F5344CB8AC3E}">
        <p14:creationId xmlns:p14="http://schemas.microsoft.com/office/powerpoint/2010/main" xmlns="" val="610650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045" y="0"/>
            <a:ext cx="7286593" cy="1101012"/>
          </a:xfrm>
        </p:spPr>
        <p:txBody>
          <a:bodyPr/>
          <a:lstStyle/>
          <a:p>
            <a:pPr>
              <a:defRPr/>
            </a:pPr>
            <a:r>
              <a:rPr lang="en-US" sz="3400" dirty="0" smtClean="0">
                <a:effectLst/>
              </a:rPr>
              <a:t>Creating a Table in Datasheet</a:t>
            </a:r>
            <a:br>
              <a:rPr lang="en-US" sz="3400" dirty="0" smtClean="0">
                <a:effectLst/>
              </a:rPr>
            </a:br>
            <a:r>
              <a:rPr lang="en-US" sz="3400" dirty="0" smtClean="0">
                <a:effectLst/>
              </a:rPr>
              <a:t>View (cont.)</a:t>
            </a:r>
            <a:endParaRPr lang="en-US" sz="3400" dirty="0">
              <a:effectLst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C4F952F-9825-4AA2-B943-6B474BAB623E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355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2010-Illustrated Fundamentals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43967" y="1196432"/>
            <a:ext cx="3282372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Table with four fields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2295" y="2390775"/>
            <a:ext cx="730567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19049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045" y="0"/>
            <a:ext cx="7286593" cy="1101012"/>
          </a:xfrm>
        </p:spPr>
        <p:txBody>
          <a:bodyPr/>
          <a:lstStyle/>
          <a:p>
            <a:pPr>
              <a:defRPr/>
            </a:pPr>
            <a:r>
              <a:rPr lang="en-US" sz="3400" dirty="0" smtClean="0">
                <a:effectLst/>
              </a:rPr>
              <a:t>Creating a Table in Datasheet</a:t>
            </a:r>
            <a:br>
              <a:rPr lang="en-US" sz="3400" dirty="0" smtClean="0">
                <a:effectLst/>
              </a:rPr>
            </a:br>
            <a:r>
              <a:rPr lang="en-US" sz="3400" dirty="0" smtClean="0">
                <a:effectLst/>
              </a:rPr>
              <a:t>View (cont.)</a:t>
            </a:r>
            <a:endParaRPr lang="en-US" sz="3400" dirty="0">
              <a:effectLst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C4F952F-9825-4AA2-B943-6B474BAB623E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355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2010-Illustrated Fundamentals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08447" y="1339502"/>
            <a:ext cx="4314960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Common field data types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0789" y="2530867"/>
            <a:ext cx="721995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518822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079" y="0"/>
            <a:ext cx="7398560" cy="1101012"/>
          </a:xfrm>
        </p:spPr>
        <p:txBody>
          <a:bodyPr/>
          <a:lstStyle/>
          <a:p>
            <a:pPr>
              <a:defRPr/>
            </a:pPr>
            <a:r>
              <a:rPr lang="en-US" sz="3400" dirty="0" smtClean="0">
                <a:effectLst/>
              </a:rPr>
              <a:t>Creating a Table in Design View</a:t>
            </a:r>
            <a:endParaRPr lang="en-US" sz="34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2352" y="1268963"/>
            <a:ext cx="7651101" cy="4909587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It is often easier to add fields to a new or an existing table using Design view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In Design view, you use a grid to enter fields and specify field data types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In addition you can add </a:t>
            </a:r>
            <a:r>
              <a:rPr lang="en-US" sz="2400" dirty="0">
                <a:solidFill>
                  <a:srgbClr val="3399FF"/>
                </a:solidFill>
                <a:effectLst/>
              </a:rPr>
              <a:t>field descriptions </a:t>
            </a:r>
            <a:r>
              <a:rPr lang="en-US" sz="2400" dirty="0" smtClean="0">
                <a:effectLst/>
              </a:rPr>
              <a:t>that identify the purpose of a field and help users understand the information that the field is meant to contain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Use Design view to view and change the designated primary key field</a:t>
            </a:r>
            <a:endParaRPr lang="en-US" sz="2400" dirty="0">
              <a:effectLst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C4F952F-9825-4AA2-B943-6B474BAB623E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355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2010-Illustrated Fundamentals</a:t>
            </a:r>
          </a:p>
        </p:txBody>
      </p:sp>
    </p:spTree>
    <p:extLst>
      <p:ext uri="{BB962C8B-B14F-4D97-AF65-F5344CB8AC3E}">
        <p14:creationId xmlns:p14="http://schemas.microsoft.com/office/powerpoint/2010/main" xmlns="" val="1813160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61238" cy="100148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82750"/>
            <a:ext cx="7597775" cy="4495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Understand databases</a:t>
            </a:r>
          </a:p>
          <a:p>
            <a:pPr>
              <a:defRPr/>
            </a:pPr>
            <a:r>
              <a:rPr lang="en-US" dirty="0" smtClean="0"/>
              <a:t>Create a database</a:t>
            </a:r>
          </a:p>
          <a:p>
            <a:pPr>
              <a:defRPr/>
            </a:pPr>
            <a:r>
              <a:rPr lang="en-US" dirty="0" smtClean="0"/>
              <a:t>Create a table in Datasheet view</a:t>
            </a:r>
          </a:p>
          <a:p>
            <a:pPr>
              <a:defRPr/>
            </a:pPr>
            <a:r>
              <a:rPr lang="en-US" dirty="0" smtClean="0"/>
              <a:t>Create a table in Design view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5506122-BCDF-422A-9DDC-1EF731296737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638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2010-Illustrated Fundamentals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079" y="0"/>
            <a:ext cx="7398560" cy="1101012"/>
          </a:xfrm>
        </p:spPr>
        <p:txBody>
          <a:bodyPr/>
          <a:lstStyle/>
          <a:p>
            <a:pPr>
              <a:defRPr/>
            </a:pPr>
            <a:r>
              <a:rPr lang="en-US" sz="3400" dirty="0" smtClean="0">
                <a:effectLst/>
              </a:rPr>
              <a:t>Creating a Table in Design View</a:t>
            </a:r>
            <a:br>
              <a:rPr lang="en-US" sz="3400" dirty="0" smtClean="0">
                <a:effectLst/>
              </a:rPr>
            </a:br>
            <a:r>
              <a:rPr lang="en-US" sz="3400" dirty="0" smtClean="0">
                <a:effectLst/>
              </a:rPr>
              <a:t>(cont.)</a:t>
            </a:r>
            <a:endParaRPr lang="en-US" sz="3400" dirty="0">
              <a:effectLst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C4F952F-9825-4AA2-B943-6B474BAB623E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2355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2010-Illustrated Fundamentals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50736" y="1113870"/>
            <a:ext cx="4314960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Specifying a data type in Design view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1628" y="1738313"/>
            <a:ext cx="715327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800809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367" y="0"/>
            <a:ext cx="7249271" cy="1045029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Modifying a Table and Setting Properties</a:t>
            </a:r>
            <a:endParaRPr lang="en-US" sz="3400" dirty="0"/>
          </a:p>
        </p:txBody>
      </p:sp>
      <p:sp>
        <p:nvSpPr>
          <p:cNvPr id="266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9C99805-9293-45B9-AE8D-CAEB3A5C78B5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2010-Illustrated Fundamentals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38336" y="1436914"/>
            <a:ext cx="7678640" cy="4741636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After creating a table, you may need to make changes to it such as adding or deleting a field, descriptions, or renaming a field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Design View is the best view for modifying a table structure</a:t>
            </a:r>
            <a:endParaRPr lang="en-US" sz="2400" dirty="0">
              <a:effectLst/>
            </a:endParaRP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In  Design view you can set Field properties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>
                <a:solidFill>
                  <a:srgbClr val="3399FF"/>
                </a:solidFill>
                <a:effectLst/>
              </a:rPr>
              <a:t>Field properties </a:t>
            </a:r>
            <a:r>
              <a:rPr lang="en-US" sz="2400" dirty="0" smtClean="0">
                <a:effectLst/>
              </a:rPr>
              <a:t>are data characteristics that dictate how Access stores, handles, and displays field data</a:t>
            </a:r>
          </a:p>
          <a:p>
            <a:pPr>
              <a:defRPr/>
            </a:pPr>
            <a:endParaRPr lang="en-US" sz="2400" dirty="0">
              <a:effectLst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367" y="0"/>
            <a:ext cx="7249271" cy="1045029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Modifying a Table and Setting Properties (cont.)</a:t>
            </a:r>
            <a:endParaRPr lang="en-US" sz="3400" dirty="0"/>
          </a:p>
        </p:txBody>
      </p:sp>
      <p:sp>
        <p:nvSpPr>
          <p:cNvPr id="266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9C99805-9293-45B9-AE8D-CAEB3A5C78B5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2010-Illustrated Fundamentals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38336" y="1418252"/>
            <a:ext cx="7678640" cy="4760297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If a field name is long, is technical, or uses abbreviations, you may want to change its Caption property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The </a:t>
            </a:r>
            <a:r>
              <a:rPr lang="en-US" sz="2400" dirty="0">
                <a:solidFill>
                  <a:srgbClr val="3399FF"/>
                </a:solidFill>
                <a:effectLst/>
              </a:rPr>
              <a:t>Caption property </a:t>
            </a:r>
            <a:r>
              <a:rPr lang="en-US" sz="2400" dirty="0" smtClean="0">
                <a:effectLst/>
              </a:rPr>
              <a:t>is a label that appears in a form or in Datasheet view in place of a field name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Use the Field Properties pane to view and change properties for a selected field</a:t>
            </a:r>
          </a:p>
          <a:p>
            <a:pPr marL="0" indent="0">
              <a:buNone/>
              <a:defRPr/>
            </a:pP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25373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367" y="0"/>
            <a:ext cx="7249271" cy="1045029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Modifying a Table and Setting Properties (cont.)</a:t>
            </a:r>
            <a:endParaRPr lang="en-US" sz="3400" dirty="0"/>
          </a:p>
        </p:txBody>
      </p:sp>
      <p:sp>
        <p:nvSpPr>
          <p:cNvPr id="266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9C99805-9293-45B9-AE8D-CAEB3A5C78B5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2010-Illustrated Fundamentals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53011" y="1339056"/>
            <a:ext cx="4314960" cy="646331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Design view with added field and changing properties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1420" y="2296268"/>
            <a:ext cx="701992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458197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367" y="0"/>
            <a:ext cx="7355633" cy="895739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Entering Data in a Table</a:t>
            </a:r>
            <a:endParaRPr lang="en-US" sz="3400" dirty="0"/>
          </a:p>
        </p:txBody>
      </p:sp>
      <p:sp>
        <p:nvSpPr>
          <p:cNvPr id="286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606C929-C747-4608-8D9D-B11BDE13EF83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2010-Illustrated Fundamentals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63690" y="1362269"/>
            <a:ext cx="7753285" cy="4816281"/>
          </a:xfrm>
        </p:spPr>
        <p:txBody>
          <a:bodyPr/>
          <a:lstStyle/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To enter data in a table using Datasheet view, click where you want to enter a value and start typing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Each row of the table is one record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A </a:t>
            </a:r>
            <a:r>
              <a:rPr lang="en-US" sz="2400" dirty="0">
                <a:solidFill>
                  <a:srgbClr val="3399FF"/>
                </a:solidFill>
                <a:effectLst/>
              </a:rPr>
              <a:t>Row selector </a:t>
            </a:r>
            <a:r>
              <a:rPr lang="en-US" sz="2400" dirty="0" smtClean="0">
                <a:effectLst/>
              </a:rPr>
              <a:t>to the left of each record lets you select a record or records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The field names at the top of each column identify the fields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The data you enter in each field is called a </a:t>
            </a:r>
            <a:r>
              <a:rPr lang="en-US" sz="2400" dirty="0">
                <a:solidFill>
                  <a:srgbClr val="3399FF"/>
                </a:solidFill>
                <a:effectLst/>
              </a:rPr>
              <a:t>field value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367" y="0"/>
            <a:ext cx="7355633" cy="895739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Entering Data in a Table (cont.)</a:t>
            </a:r>
            <a:endParaRPr lang="en-US" sz="3400" dirty="0"/>
          </a:p>
        </p:txBody>
      </p:sp>
      <p:sp>
        <p:nvSpPr>
          <p:cNvPr id="286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606C929-C747-4608-8D9D-B11BDE13EF83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2010-Illustrated Fundamentals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82260" y="875503"/>
            <a:ext cx="3526971" cy="646331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Field values entered in tables in Datasheet view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9616" y="2319586"/>
            <a:ext cx="744855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379624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22" y="0"/>
            <a:ext cx="7620778" cy="1082351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Entering Data in Datasheet </a:t>
            </a:r>
            <a:br>
              <a:rPr lang="en-US" sz="3400" dirty="0" smtClean="0"/>
            </a:br>
            <a:r>
              <a:rPr lang="en-US" sz="3400" dirty="0" smtClean="0"/>
              <a:t>View</a:t>
            </a:r>
            <a:endParaRPr lang="en-US" sz="3400" dirty="0"/>
          </a:p>
        </p:txBody>
      </p:sp>
      <p:sp>
        <p:nvSpPr>
          <p:cNvPr id="296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7C30FCF-64B8-49DD-9758-20397CEE9337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Office 2010-Illustrated Fundamentals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19674" y="1418253"/>
            <a:ext cx="7697302" cy="4760297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The data in a database is dynamic and always changing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The data constantly need updating to reflect changes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To keep the data in a database current, you need to add and delete records and make edits to individual fields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You can easily edit data in a table in Datasheet view using the editing skills you learned for Word and Excel</a:t>
            </a:r>
            <a:endParaRPr lang="en-US" sz="2400" dirty="0">
              <a:effectLst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22" y="0"/>
            <a:ext cx="7620778" cy="1082351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Entering Data in Datasheet </a:t>
            </a:r>
            <a:br>
              <a:rPr lang="en-US" sz="3400" dirty="0" smtClean="0"/>
            </a:br>
            <a:r>
              <a:rPr lang="en-US" sz="3400" dirty="0" smtClean="0"/>
              <a:t>View (cont.)</a:t>
            </a:r>
            <a:endParaRPr lang="en-US" sz="3400" dirty="0"/>
          </a:p>
        </p:txBody>
      </p:sp>
      <p:sp>
        <p:nvSpPr>
          <p:cNvPr id="296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7C30FCF-64B8-49DD-9758-20397CEE9337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2010-Illustrated Fundamentals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19674" y="1418253"/>
            <a:ext cx="7697302" cy="4760297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To edit a field value, you need to select either the entire field value or the part of it you want to edit and type the replacement data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When making edits in a datasheet, you may find it helpful to resize the columns to make the data easier to see</a:t>
            </a:r>
          </a:p>
          <a:p>
            <a:pPr lvl="1">
              <a:spcBef>
                <a:spcPts val="1800"/>
              </a:spcBef>
              <a:defRPr/>
            </a:pPr>
            <a:r>
              <a:rPr lang="en-US" sz="2000" dirty="0">
                <a:effectLst/>
              </a:rPr>
              <a:t>t</a:t>
            </a:r>
            <a:r>
              <a:rPr lang="en-US" sz="2000" dirty="0" smtClean="0">
                <a:effectLst/>
              </a:rPr>
              <a:t>he border between the field names is called the column separator </a:t>
            </a:r>
          </a:p>
          <a:p>
            <a:pPr lvl="1">
              <a:spcBef>
                <a:spcPts val="1800"/>
              </a:spcBef>
              <a:defRPr/>
            </a:pPr>
            <a:r>
              <a:rPr lang="en-US" sz="2000" dirty="0" smtClean="0">
                <a:effectLst/>
              </a:rPr>
              <a:t>double-click on the separator to have the column automatically resize larger or smaller to fit the widest field name or content</a:t>
            </a:r>
            <a:endParaRPr lang="en-US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56048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22" y="0"/>
            <a:ext cx="7620778" cy="1082351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Entering Data in Datasheet </a:t>
            </a:r>
            <a:br>
              <a:rPr lang="en-US" sz="3400" dirty="0" smtClean="0"/>
            </a:br>
            <a:r>
              <a:rPr lang="en-US" sz="3400" dirty="0" smtClean="0"/>
              <a:t>View (cont.)</a:t>
            </a:r>
            <a:endParaRPr lang="en-US" sz="3400" dirty="0"/>
          </a:p>
        </p:txBody>
      </p:sp>
      <p:sp>
        <p:nvSpPr>
          <p:cNvPr id="296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7C30FCF-64B8-49DD-9758-20397CEE9337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2010-Illustrated Fundamentals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4962" y="1898031"/>
            <a:ext cx="4695825" cy="1962150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extrusionH="76200" contourW="12700" prstMaterial="flat">
            <a:bevelT w="6350"/>
            <a:extrusionClr>
              <a:srgbClr val="FFFF00"/>
            </a:extrusionClr>
            <a:contourClr>
              <a:srgbClr val="C0000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1957" y="4217437"/>
            <a:ext cx="4657725" cy="1371600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extrusionH="76200" contourW="12700" prstMaterial="flat">
            <a:bevelT w="6350"/>
            <a:extrusionClr>
              <a:srgbClr val="FFFF00"/>
            </a:extrusionClr>
            <a:contourClr>
              <a:srgbClr val="C0000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03081" y="1543078"/>
            <a:ext cx="4314960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Resizing a column in Datasheet view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65620" y="3860181"/>
            <a:ext cx="4314960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Edited records in Datasheet 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754535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22" y="0"/>
            <a:ext cx="7620778" cy="1082351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Printing objects in Access</a:t>
            </a:r>
            <a:endParaRPr lang="en-US" sz="3400" dirty="0"/>
          </a:p>
        </p:txBody>
      </p:sp>
      <p:sp>
        <p:nvSpPr>
          <p:cNvPr id="296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7C30FCF-64B8-49DD-9758-20397CEE9337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Office 2010-Illustrated Fundamentals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19674" y="1418253"/>
            <a:ext cx="7697302" cy="4760297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When printing information in Access you usually create a report that includes selected fields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There may also be times that you want to print a datasheet or form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To print any object in Access, select the object in the Navigation pane, open the file tab and select Print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In Print Preview, you can use the tools on the Print Preview tab to adjust settings</a:t>
            </a:r>
            <a:endParaRPr lang="en-US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3595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486" y="0"/>
            <a:ext cx="7274152" cy="104502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Objectives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Modify a table and set properties</a:t>
            </a:r>
          </a:p>
          <a:p>
            <a:pPr>
              <a:defRPr/>
            </a:pPr>
            <a:r>
              <a:rPr lang="en-US" dirty="0"/>
              <a:t>Enter data in </a:t>
            </a:r>
            <a:r>
              <a:rPr lang="en-US" dirty="0" smtClean="0"/>
              <a:t>a table</a:t>
            </a:r>
            <a:endParaRPr lang="en-US" dirty="0"/>
          </a:p>
          <a:p>
            <a:pPr>
              <a:defRPr/>
            </a:pPr>
            <a:r>
              <a:rPr lang="en-US" dirty="0" smtClean="0"/>
              <a:t>Edit data in Datasheet view</a:t>
            </a:r>
          </a:p>
          <a:p>
            <a:pPr>
              <a:defRPr/>
            </a:pPr>
            <a:r>
              <a:rPr lang="en-US" dirty="0" smtClean="0"/>
              <a:t>Create and use a form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7D4F213-D7BA-4C0C-99E7-D188E8D0C51D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2010-Illustrated Fundamentals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06" y="0"/>
            <a:ext cx="7564794" cy="1082351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Creating and Using a Form</a:t>
            </a:r>
            <a:endParaRPr lang="en-US" sz="3400" dirty="0"/>
          </a:p>
        </p:txBody>
      </p:sp>
      <p:sp>
        <p:nvSpPr>
          <p:cNvPr id="327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2FBD2DC-92BD-4B96-AF36-C0245D1D4577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327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2010-Illustrated Fundamentals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82352" y="1380931"/>
            <a:ext cx="7734624" cy="4797619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A form is an efficient way to enter and edit data; it is easier to use and there are fewer data entry errors and less eyestrain</a:t>
            </a:r>
          </a:p>
          <a:p>
            <a:pPr lvl="1">
              <a:defRPr/>
            </a:pPr>
            <a:r>
              <a:rPr lang="en-US" sz="2000" dirty="0" smtClean="0">
                <a:effectLst/>
              </a:rPr>
              <a:t>the </a:t>
            </a:r>
            <a:r>
              <a:rPr lang="en-US" sz="2000" dirty="0">
                <a:effectLst/>
              </a:rPr>
              <a:t>simplest way to create a form is to click the Form button on the Create </a:t>
            </a:r>
            <a:r>
              <a:rPr lang="en-US" sz="2000" dirty="0" smtClean="0">
                <a:effectLst/>
              </a:rPr>
              <a:t>tab</a:t>
            </a:r>
            <a:endParaRPr lang="en-US" sz="2400" dirty="0" smtClean="0">
              <a:effectLst/>
            </a:endParaRP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A form usually displays one record at a time and contains form controls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>
                <a:solidFill>
                  <a:srgbClr val="3399FF"/>
                </a:solidFill>
                <a:effectLst/>
              </a:rPr>
              <a:t>Form controls </a:t>
            </a:r>
            <a:r>
              <a:rPr lang="en-US" sz="2400" dirty="0" smtClean="0">
                <a:effectLst/>
              </a:rPr>
              <a:t>are devices for inputting data; for example, text box, scroll bar, or check box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To view different records, you use the buttons on the navigation bar</a:t>
            </a:r>
            <a:endParaRPr lang="en-US" sz="2400" dirty="0">
              <a:effectLst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06" y="0"/>
            <a:ext cx="7564794" cy="1082351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Creating and Using a Form</a:t>
            </a:r>
            <a:br>
              <a:rPr lang="en-US" sz="3400" dirty="0" smtClean="0"/>
            </a:br>
            <a:r>
              <a:rPr lang="en-US" sz="3400" dirty="0" smtClean="0"/>
              <a:t>(cont.)</a:t>
            </a:r>
            <a:endParaRPr lang="en-US" sz="3400" dirty="0"/>
          </a:p>
        </p:txBody>
      </p:sp>
      <p:sp>
        <p:nvSpPr>
          <p:cNvPr id="327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2FBD2DC-92BD-4B96-AF36-C0245D1D4577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327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2010-Illustrated Fundamentals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55167" y="1151193"/>
            <a:ext cx="3116424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New form in Layout view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0650" y="1943100"/>
            <a:ext cx="63627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1821441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518400" cy="1082351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8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8495E30-9474-437D-9992-C19EA29B544F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378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2010-Illustrated Fundamentals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63690" y="1268963"/>
            <a:ext cx="7753285" cy="4909587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A database is an efficient way to store, retrieve, and connect information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>
                <a:effectLst/>
              </a:rPr>
              <a:t>You can create a table in either design or datasheet view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Tables and forms are two of the ways to enter and organize data in a database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In a table, records are row, and fields (columns)hold values (representing a specific part of the record)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Tables can be modified and Field and Caption properties easily changed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486" y="0"/>
            <a:ext cx="7274152" cy="104502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Unit J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5658" y="1530220"/>
            <a:ext cx="7240554" cy="4648330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You can use Access to create a database to help you manage and track a large collection of related data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A </a:t>
            </a:r>
            <a:r>
              <a:rPr lang="en-US" sz="2400" dirty="0">
                <a:solidFill>
                  <a:srgbClr val="3399FF"/>
                </a:solidFill>
                <a:effectLst/>
              </a:rPr>
              <a:t>database</a:t>
            </a:r>
            <a:r>
              <a:rPr lang="en-US" sz="2400" dirty="0" smtClean="0">
                <a:effectLst/>
              </a:rPr>
              <a:t> is an organized collection of related information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Any type of information can be contained in a database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7D4F213-D7BA-4C0C-99E7-D188E8D0C51D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2010-Illustrated Fundamentals</a:t>
            </a:r>
          </a:p>
        </p:txBody>
      </p:sp>
    </p:spTree>
    <p:extLst>
      <p:ext uri="{BB962C8B-B14F-4D97-AF65-F5344CB8AC3E}">
        <p14:creationId xmlns:p14="http://schemas.microsoft.com/office/powerpoint/2010/main" xmlns="" val="4168323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181" y="0"/>
            <a:ext cx="6934200" cy="1001486"/>
          </a:xfrm>
        </p:spPr>
        <p:txBody>
          <a:bodyPr/>
          <a:lstStyle/>
          <a:p>
            <a:r>
              <a:rPr lang="en-US" sz="3400" dirty="0" smtClean="0"/>
              <a:t>Understanding Databases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5658" y="1735494"/>
            <a:ext cx="7641318" cy="4443056"/>
          </a:xfrm>
        </p:spPr>
        <p:txBody>
          <a:bodyPr/>
          <a:lstStyle/>
          <a:p>
            <a:r>
              <a:rPr lang="en-US" sz="2400" dirty="0" smtClean="0">
                <a:effectLst/>
              </a:rPr>
              <a:t>Access is a database system (DBMS)</a:t>
            </a:r>
          </a:p>
          <a:p>
            <a:pPr>
              <a:spcBef>
                <a:spcPts val="2400"/>
              </a:spcBef>
            </a:pPr>
            <a:r>
              <a:rPr lang="en-US" sz="2400" dirty="0" smtClean="0">
                <a:effectLst/>
              </a:rPr>
              <a:t>A database is a powerful tool for:</a:t>
            </a:r>
          </a:p>
          <a:p>
            <a:pPr lvl="1"/>
            <a:r>
              <a:rPr lang="en-US" sz="2400" dirty="0" smtClean="0">
                <a:effectLst/>
              </a:rPr>
              <a:t>Storing</a:t>
            </a:r>
          </a:p>
          <a:p>
            <a:pPr lvl="1"/>
            <a:r>
              <a:rPr lang="en-US" sz="2400" dirty="0" smtClean="0">
                <a:effectLst/>
              </a:rPr>
              <a:t>Organizing</a:t>
            </a:r>
          </a:p>
          <a:p>
            <a:pPr lvl="1"/>
            <a:r>
              <a:rPr lang="en-US" sz="2400" dirty="0" smtClean="0">
                <a:effectLst/>
              </a:rPr>
              <a:t>Retrieving information</a:t>
            </a:r>
          </a:p>
          <a:p>
            <a:pPr>
              <a:spcBef>
                <a:spcPts val="1800"/>
              </a:spcBef>
            </a:pPr>
            <a:r>
              <a:rPr lang="en-US" sz="2400" dirty="0">
                <a:effectLst/>
              </a:rPr>
              <a:t>A database containing just one table is called a </a:t>
            </a:r>
            <a:r>
              <a:rPr lang="en-US" sz="2400" dirty="0">
                <a:solidFill>
                  <a:srgbClr val="3399FF"/>
                </a:solidFill>
                <a:effectLst/>
              </a:rPr>
              <a:t>simple database</a:t>
            </a:r>
            <a:r>
              <a:rPr lang="en-US" sz="2400" dirty="0">
                <a:effectLst/>
              </a:rPr>
              <a:t>; two or more tables of related information is called a </a:t>
            </a:r>
            <a:r>
              <a:rPr lang="en-US" sz="2400" dirty="0">
                <a:solidFill>
                  <a:srgbClr val="3399FF"/>
                </a:solidFill>
                <a:effectLst/>
              </a:rPr>
              <a:t>relational database</a:t>
            </a:r>
          </a:p>
          <a:p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E393EE-50C0-4716-B375-20E8A3B15E4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881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181" y="223934"/>
            <a:ext cx="6934200" cy="777551"/>
          </a:xfrm>
        </p:spPr>
        <p:txBody>
          <a:bodyPr/>
          <a:lstStyle/>
          <a:p>
            <a:r>
              <a:rPr lang="en-US" sz="3400" dirty="0" smtClean="0"/>
              <a:t>Understanding Databases</a:t>
            </a:r>
            <a:br>
              <a:rPr lang="en-US" sz="3400" dirty="0" smtClean="0"/>
            </a:br>
            <a:r>
              <a:rPr lang="en-US" sz="3400" dirty="0" smtClean="0"/>
              <a:t>(cont.)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5658" y="1586204"/>
            <a:ext cx="7427166" cy="4592346"/>
          </a:xfrm>
        </p:spPr>
        <p:txBody>
          <a:bodyPr/>
          <a:lstStyle/>
          <a:p>
            <a:r>
              <a:rPr lang="en-US" sz="2400" dirty="0" smtClean="0">
                <a:effectLst/>
              </a:rPr>
              <a:t>A database stores data in or more spreadsheet-like lists called </a:t>
            </a:r>
            <a:r>
              <a:rPr lang="en-US" sz="2400" dirty="0">
                <a:solidFill>
                  <a:srgbClr val="3399FF"/>
                </a:solidFill>
                <a:effectLst/>
              </a:rPr>
              <a:t>tables</a:t>
            </a:r>
          </a:p>
          <a:p>
            <a:pPr marL="457200" lvl="1" indent="-457200">
              <a:spcBef>
                <a:spcPts val="1800"/>
              </a:spcBef>
            </a:pPr>
            <a:r>
              <a:rPr lang="en-US" sz="2400" dirty="0">
                <a:effectLst/>
              </a:rPr>
              <a:t>E</a:t>
            </a:r>
            <a:r>
              <a:rPr lang="en-US" sz="2400" dirty="0" smtClean="0">
                <a:effectLst/>
              </a:rPr>
              <a:t>ach row in a table is called a </a:t>
            </a:r>
            <a:r>
              <a:rPr lang="en-US" sz="2400" dirty="0">
                <a:solidFill>
                  <a:srgbClr val="3399FF"/>
                </a:solidFill>
                <a:effectLst/>
                <a:ea typeface="+mn-ea"/>
              </a:rPr>
              <a:t>record</a:t>
            </a:r>
          </a:p>
          <a:p>
            <a:pPr lvl="1"/>
            <a:r>
              <a:rPr lang="en-US" sz="2000" dirty="0">
                <a:effectLst/>
              </a:rPr>
              <a:t>r</a:t>
            </a:r>
            <a:r>
              <a:rPr lang="en-US" sz="2000" dirty="0" smtClean="0">
                <a:effectLst/>
              </a:rPr>
              <a:t>ecords consists of </a:t>
            </a:r>
            <a:r>
              <a:rPr lang="en-US" sz="2000" dirty="0">
                <a:solidFill>
                  <a:srgbClr val="3399FF"/>
                </a:solidFill>
                <a:effectLst/>
                <a:ea typeface="+mn-ea"/>
              </a:rPr>
              <a:t>fields</a:t>
            </a:r>
            <a:r>
              <a:rPr lang="en-US" sz="2000" dirty="0" smtClean="0">
                <a:effectLst/>
              </a:rPr>
              <a:t>, which are columns holding information about one aspect of a record</a:t>
            </a:r>
          </a:p>
          <a:p>
            <a:pPr lvl="1"/>
            <a:r>
              <a:rPr lang="en-US" sz="2000" dirty="0">
                <a:effectLst/>
              </a:rPr>
              <a:t>c</a:t>
            </a:r>
            <a:r>
              <a:rPr lang="en-US" sz="2000" dirty="0" smtClean="0">
                <a:effectLst/>
              </a:rPr>
              <a:t>olumn headings are </a:t>
            </a:r>
            <a:r>
              <a:rPr lang="en-US" sz="2000" dirty="0">
                <a:solidFill>
                  <a:srgbClr val="3399FF"/>
                </a:solidFill>
                <a:effectLst/>
                <a:ea typeface="+mn-ea"/>
              </a:rPr>
              <a:t>field names</a:t>
            </a:r>
          </a:p>
          <a:p>
            <a:pPr lvl="1"/>
            <a:r>
              <a:rPr lang="en-US" sz="2000" dirty="0">
                <a:effectLst/>
              </a:rPr>
              <a:t>a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>
                <a:solidFill>
                  <a:srgbClr val="3399FF"/>
                </a:solidFill>
                <a:effectLst/>
                <a:ea typeface="+mn-ea"/>
              </a:rPr>
              <a:t>form</a:t>
            </a:r>
            <a:r>
              <a:rPr lang="en-US" sz="2000" dirty="0" smtClean="0">
                <a:effectLst/>
              </a:rPr>
              <a:t> is a user-friendly window that is used to input data</a:t>
            </a:r>
            <a:endParaRPr lang="en-US" sz="200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E393EE-50C0-4716-B375-20E8A3B15E4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675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181" y="130628"/>
            <a:ext cx="6934200" cy="870857"/>
          </a:xfrm>
        </p:spPr>
        <p:txBody>
          <a:bodyPr/>
          <a:lstStyle/>
          <a:p>
            <a:r>
              <a:rPr lang="en-US" sz="3400" dirty="0" smtClean="0"/>
              <a:t>Understanding Databases</a:t>
            </a:r>
            <a:br>
              <a:rPr lang="en-US" sz="3400" dirty="0" smtClean="0"/>
            </a:br>
            <a:r>
              <a:rPr lang="en-US" sz="3400" dirty="0" smtClean="0"/>
              <a:t>(cont.)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5658" y="1530220"/>
            <a:ext cx="7427166" cy="4648330"/>
          </a:xfrm>
        </p:spPr>
        <p:txBody>
          <a:bodyPr/>
          <a:lstStyle/>
          <a:p>
            <a:r>
              <a:rPr lang="en-US" sz="2400" dirty="0" smtClean="0">
                <a:effectLst/>
              </a:rPr>
              <a:t>One you add data to a database you can easily access it</a:t>
            </a:r>
          </a:p>
          <a:p>
            <a:pPr>
              <a:spcBef>
                <a:spcPts val="1800"/>
              </a:spcBef>
            </a:pPr>
            <a:r>
              <a:rPr lang="en-US" sz="2400" dirty="0" smtClean="0">
                <a:effectLst/>
              </a:rPr>
              <a:t>A </a:t>
            </a:r>
            <a:r>
              <a:rPr lang="en-US" sz="2400" dirty="0">
                <a:solidFill>
                  <a:srgbClr val="3399FF"/>
                </a:solidFill>
                <a:effectLst/>
              </a:rPr>
              <a:t>query</a:t>
            </a:r>
            <a:r>
              <a:rPr lang="en-US" sz="2400" dirty="0" smtClean="0">
                <a:effectLst/>
              </a:rPr>
              <a:t> extracts data from one or more database tables according to set criteria</a:t>
            </a:r>
          </a:p>
          <a:p>
            <a:pPr>
              <a:spcBef>
                <a:spcPts val="1800"/>
              </a:spcBef>
            </a:pPr>
            <a:r>
              <a:rPr lang="en-US" sz="2400" dirty="0" smtClean="0">
                <a:effectLst/>
              </a:rPr>
              <a:t>A </a:t>
            </a:r>
            <a:r>
              <a:rPr lang="en-US" sz="2400" dirty="0">
                <a:solidFill>
                  <a:srgbClr val="3399FF"/>
                </a:solidFill>
                <a:effectLst/>
              </a:rPr>
              <a:t>report</a:t>
            </a:r>
            <a:r>
              <a:rPr lang="en-US" sz="2400" dirty="0" smtClean="0">
                <a:effectLst/>
              </a:rPr>
              <a:t> is a summary of information pulled from the database specifically designed for printing</a:t>
            </a:r>
          </a:p>
          <a:p>
            <a:pPr>
              <a:spcBef>
                <a:spcPts val="1800"/>
              </a:spcBef>
            </a:pPr>
            <a:r>
              <a:rPr lang="en-US" sz="2400" dirty="0" smtClean="0">
                <a:effectLst/>
              </a:rPr>
              <a:t>Tables, forms, queries, and reports are program components called </a:t>
            </a:r>
            <a:r>
              <a:rPr lang="en-US" sz="2400" dirty="0">
                <a:solidFill>
                  <a:srgbClr val="3399FF"/>
                </a:solidFill>
                <a:effectLst/>
              </a:rPr>
              <a:t>objects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E393EE-50C0-4716-B375-20E8A3B15E4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9674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181" y="130628"/>
            <a:ext cx="6934200" cy="870857"/>
          </a:xfrm>
        </p:spPr>
        <p:txBody>
          <a:bodyPr/>
          <a:lstStyle/>
          <a:p>
            <a:r>
              <a:rPr lang="en-US" sz="3400" dirty="0" smtClean="0"/>
              <a:t>Understanding Databases</a:t>
            </a:r>
            <a:br>
              <a:rPr lang="en-US" sz="3400" dirty="0" smtClean="0"/>
            </a:br>
            <a:r>
              <a:rPr lang="en-US" sz="3400" dirty="0" smtClean="0"/>
              <a:t>(cont.)</a:t>
            </a:r>
            <a:endParaRPr lang="en-US" sz="3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E393EE-50C0-4716-B375-20E8A3B15E4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15325" y="1850141"/>
            <a:ext cx="4314960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Common Access database objects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850" y="2726562"/>
            <a:ext cx="80581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702556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181" y="130628"/>
            <a:ext cx="6934200" cy="870857"/>
          </a:xfrm>
        </p:spPr>
        <p:txBody>
          <a:bodyPr/>
          <a:lstStyle/>
          <a:p>
            <a:r>
              <a:rPr lang="en-US" sz="3400" dirty="0" smtClean="0"/>
              <a:t>Understanding Databases</a:t>
            </a:r>
            <a:br>
              <a:rPr lang="en-US" sz="3400" dirty="0" smtClean="0"/>
            </a:br>
            <a:r>
              <a:rPr lang="en-US" sz="3400" dirty="0" smtClean="0"/>
              <a:t>(cont.)</a:t>
            </a:r>
            <a:endParaRPr lang="en-US" sz="3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E393EE-50C0-4716-B375-20E8A3B15E4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309046" y="702109"/>
            <a:ext cx="2638050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Database table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26787" y="3970734"/>
            <a:ext cx="2873830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Database form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4690" y="1569151"/>
            <a:ext cx="70008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192" y="4626305"/>
            <a:ext cx="59531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686202784"/>
      </p:ext>
    </p:extLst>
  </p:cSld>
  <p:clrMapOvr>
    <a:masterClrMapping/>
  </p:clrMapOvr>
</p:sld>
</file>

<file path=ppt/theme/theme1.xml><?xml version="1.0" encoding="utf-8"?>
<a:theme xmlns:a="http://schemas.openxmlformats.org/drawingml/2006/main" name="1_PPT Template">
  <a:themeElements>
    <a:clrScheme name="1_PPT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PPT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1_PPT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2839</TotalTime>
  <Words>1579</Words>
  <Application>Microsoft Office PowerPoint</Application>
  <PresentationFormat>On-screen Show (4:3)</PresentationFormat>
  <Paragraphs>192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Times New Roman</vt:lpstr>
      <vt:lpstr>1_PPT Template</vt:lpstr>
      <vt:lpstr>Unit J: Creating a Database</vt:lpstr>
      <vt:lpstr>Objectives</vt:lpstr>
      <vt:lpstr>Objectives (cont.)</vt:lpstr>
      <vt:lpstr>Unit J Introduction</vt:lpstr>
      <vt:lpstr>Understanding Databases</vt:lpstr>
      <vt:lpstr>Understanding Databases (cont.)</vt:lpstr>
      <vt:lpstr>Understanding Databases (cont.)</vt:lpstr>
      <vt:lpstr>Understanding Databases (cont.)</vt:lpstr>
      <vt:lpstr>Understanding Databases (cont.)</vt:lpstr>
      <vt:lpstr>Understanding Databases (cont.)</vt:lpstr>
      <vt:lpstr>Creating a Database</vt:lpstr>
      <vt:lpstr>Creating a Database (cont.)</vt:lpstr>
      <vt:lpstr>Understand Access File formats</vt:lpstr>
      <vt:lpstr>Creating a Database (cont.)</vt:lpstr>
      <vt:lpstr>Creating a Table in Datasheet View</vt:lpstr>
      <vt:lpstr>Creating a Table in Datasheet View (cont.)</vt:lpstr>
      <vt:lpstr>Creating a Table in Datasheet View (cont.)</vt:lpstr>
      <vt:lpstr>Creating a Table in Datasheet View (cont.)</vt:lpstr>
      <vt:lpstr>Creating a Table in Design View</vt:lpstr>
      <vt:lpstr>Creating a Table in Design View (cont.)</vt:lpstr>
      <vt:lpstr>Modifying a Table and Setting Properties</vt:lpstr>
      <vt:lpstr>Modifying a Table and Setting Properties (cont.)</vt:lpstr>
      <vt:lpstr>Modifying a Table and Setting Properties (cont.)</vt:lpstr>
      <vt:lpstr>Entering Data in a Table</vt:lpstr>
      <vt:lpstr>Entering Data in a Table (cont.)</vt:lpstr>
      <vt:lpstr>Entering Data in Datasheet  View</vt:lpstr>
      <vt:lpstr>Entering Data in Datasheet  View (cont.)</vt:lpstr>
      <vt:lpstr>Entering Data in Datasheet  View (cont.)</vt:lpstr>
      <vt:lpstr>Printing objects in Access</vt:lpstr>
      <vt:lpstr>Creating and Using a Form</vt:lpstr>
      <vt:lpstr>Creating and Using a Form (cont.)</vt:lpstr>
      <vt:lpstr>Summary</vt:lpstr>
    </vt:vector>
  </TitlesOfParts>
  <Company>Course Technology,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Windows Vista Essentials Illustrated Unit A</dc:title>
  <dc:creator>Harry Phillips</dc:creator>
  <cp:lastModifiedBy>Terminal Server Setup</cp:lastModifiedBy>
  <cp:revision>714</cp:revision>
  <dcterms:created xsi:type="dcterms:W3CDTF">2002-03-14T22:04:47Z</dcterms:created>
  <dcterms:modified xsi:type="dcterms:W3CDTF">2010-12-29T18:11:18Z</dcterms:modified>
</cp:coreProperties>
</file>