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59" r:id="rId4"/>
    <p:sldId id="280" r:id="rId5"/>
    <p:sldId id="260" r:id="rId6"/>
    <p:sldId id="281" r:id="rId7"/>
    <p:sldId id="282" r:id="rId8"/>
    <p:sldId id="262" r:id="rId9"/>
    <p:sldId id="283" r:id="rId10"/>
    <p:sldId id="284" r:id="rId11"/>
    <p:sldId id="285" r:id="rId12"/>
    <p:sldId id="264" r:id="rId13"/>
    <p:sldId id="286" r:id="rId14"/>
    <p:sldId id="287" r:id="rId15"/>
    <p:sldId id="267" r:id="rId16"/>
    <p:sldId id="288" r:id="rId17"/>
    <p:sldId id="289" r:id="rId18"/>
    <p:sldId id="269" r:id="rId19"/>
    <p:sldId id="290" r:id="rId20"/>
    <p:sldId id="271" r:id="rId21"/>
    <p:sldId id="291" r:id="rId22"/>
    <p:sldId id="292" r:id="rId23"/>
    <p:sldId id="293" r:id="rId24"/>
    <p:sldId id="274" r:id="rId25"/>
    <p:sldId id="294" r:id="rId26"/>
    <p:sldId id="295" r:id="rId27"/>
    <p:sldId id="296" r:id="rId28"/>
    <p:sldId id="297" r:id="rId29"/>
    <p:sldId id="298" r:id="rId30"/>
    <p:sldId id="278" r:id="rId31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158" y="-678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27A25B4B-4078-4077-AEFF-36C37D58C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891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54A7AD-44C6-4C86-9BA9-F9687E26A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622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56908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9081-F768-401E-A664-A5605E070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60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6A21E-32CF-4551-8F67-0100BBA1B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71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882DC-63A0-4E17-A1CF-5C561CBEA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32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7F868-87F0-4E62-8E9D-B59054465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6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6345-5F7E-46EA-920F-6228F9B0C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190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C0EC-96F6-492D-B51D-693818087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381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D53F-EE47-4AF3-87E1-7DDCAEB55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88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65CF0-1047-4877-8AED-0B2394D7D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04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F0CC2-E3D8-45C9-BF3E-E42BC91AA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790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BF63-CD3E-4309-B29A-73847A116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632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6D70-A5D4-4535-BD52-A94A90C78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66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5F2C5-25ED-4BC8-B5B2-C1295AEF6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726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F7C4163-603B-4657-93FA-916672EF7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646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Microsoft Office 2010 </a:t>
            </a:r>
            <a:r>
              <a:rPr lang="en-US" sz="3400" dirty="0" smtClean="0"/>
              <a:t>-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Illustrated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434355" y="2825102"/>
            <a:ext cx="6705600" cy="7127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K: Working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Data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1" y="0"/>
            <a:ext cx="7342577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Sorting Records in a Table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B3149E-E7BC-465F-929C-54AE9DF955A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8995" y="902316"/>
            <a:ext cx="490542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Alphabetic order sort on Customer field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1647825"/>
            <a:ext cx="65341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789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Sorting on multiple fields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52" y="1399592"/>
            <a:ext cx="7734624" cy="4778958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When sorting on multiple fields you need to decide which one will be the primary field and which field is to be sorted within the primary field grouping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The field that is primary is called the outermost sort field, and the field that is the secondary sort field is called the innermost sort field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To get the results you want, you must first sort the records by the Innermost field and then sort by the outermost field</a:t>
            </a:r>
            <a:endParaRPr lang="en-US" sz="2400" dirty="0">
              <a:effectLst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B3149E-E7BC-465F-929C-54AE9DF955A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414412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Filtering Records in a Table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2" y="1418252"/>
            <a:ext cx="7715963" cy="476029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Records in a table can be filtered to display only the information that meet criteria that you specify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Criteria</a:t>
            </a:r>
            <a:r>
              <a:rPr lang="en-US" sz="2400" dirty="0" smtClean="0">
                <a:effectLst/>
              </a:rPr>
              <a:t> are conditions that must be met for a record to be displayed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simplest way to filter a table is to select a field that matches your criterion and use the Equals command to display those records that match the selection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5F6445-175C-4B3B-B9CE-FD989146517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Filtering Records in a Table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2" y="1604864"/>
            <a:ext cx="7715963" cy="457368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also apply a Number Filter to a selected field to filter records that are greater than, less than, or equal to a specific number or between two numbers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Filters cannot be saved as a database object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Filters can be saved as part of the table or form you are working on and reapply it the next time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Filter results can also be printed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5F6445-175C-4B3B-B9CE-FD989146517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12986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Filtering Records in a Table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5F6445-175C-4B3B-B9CE-FD989146517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4376" y="910501"/>
            <a:ext cx="350548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Table with two filters applied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2228850"/>
            <a:ext cx="6267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1581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0"/>
            <a:ext cx="7249271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 Using the Query Wizard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996" y="1418253"/>
            <a:ext cx="7557796" cy="476029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query</a:t>
            </a:r>
            <a:r>
              <a:rPr lang="en-US" sz="2400" dirty="0" smtClean="0">
                <a:effectLst/>
              </a:rPr>
              <a:t> is a database object that extracts data from one or more tables in a database according to criteria that you set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query displays only the fields you specify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use a query to pull together information from several tables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As a query is an object, you can save it for later use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simplest way to create a query is by using the Query Wizard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2868B2-EE65-4DDB-8F4A-2A2A77CA806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0"/>
            <a:ext cx="7249271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 Using the Query Wizard (cont.)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2868B2-EE65-4DDB-8F4A-2A2A77CA806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27" y="2185926"/>
            <a:ext cx="2079852" cy="1643198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98" y="1808782"/>
            <a:ext cx="2924982" cy="1770384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26" y="3526971"/>
            <a:ext cx="4893098" cy="2855758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87852" y="1215870"/>
            <a:ext cx="2893357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Specifying table/fields for simple query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241" y="1539035"/>
            <a:ext cx="2345211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New query dialog box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03976" y="6212174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Simple query results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377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0"/>
            <a:ext cx="7249271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 Using the Query Wizard (cont.)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2868B2-EE65-4DDB-8F4A-2A2A77CA806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5591" y="1913747"/>
            <a:ext cx="495265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Filed buttons in Query Wizard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763" y="2652713"/>
            <a:ext cx="6848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6927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51" y="0"/>
            <a:ext cx="7193287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Modifying a Query in</a:t>
            </a:r>
            <a:br>
              <a:rPr lang="en-US" sz="3400" dirty="0" smtClean="0"/>
            </a:br>
            <a:r>
              <a:rPr lang="en-US" sz="3400" dirty="0" smtClean="0"/>
              <a:t>Design View</a:t>
            </a:r>
            <a:endParaRPr lang="en-US" sz="3400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8774F9-4CE5-4025-8C4E-C62315048E6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38336" y="1567543"/>
            <a:ext cx="7678640" cy="4611007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ffectLst/>
              </a:rPr>
              <a:t>You can modify an existing query if you need to make changes using Design view</a:t>
            </a:r>
            <a:endParaRPr lang="en-US" sz="2400" dirty="0">
              <a:effectLst/>
            </a:endParaRPr>
          </a:p>
          <a:p>
            <a:pPr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effectLst/>
              </a:rPr>
              <a:t>In Design view, you can: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dd fields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d</a:t>
            </a:r>
            <a:r>
              <a:rPr lang="en-US" sz="2000" dirty="0" smtClean="0">
                <a:effectLst/>
              </a:rPr>
              <a:t>elete fields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s</a:t>
            </a:r>
            <a:r>
              <a:rPr lang="en-US" sz="2000" dirty="0" smtClean="0">
                <a:effectLst/>
              </a:rPr>
              <a:t>pecify a sort order for one or more fields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s</a:t>
            </a:r>
            <a:r>
              <a:rPr lang="en-US" sz="2000" dirty="0" smtClean="0">
                <a:effectLst/>
              </a:rPr>
              <a:t>pecify criteria for fields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c</a:t>
            </a:r>
            <a:r>
              <a:rPr lang="en-US" sz="2000" dirty="0" smtClean="0">
                <a:effectLst/>
              </a:rPr>
              <a:t>reate a query</a:t>
            </a:r>
            <a:endParaRPr lang="en-US" sz="2000" dirty="0"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51" y="0"/>
            <a:ext cx="7193287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Modifying a Query in</a:t>
            </a:r>
            <a:br>
              <a:rPr lang="en-US" sz="3400" dirty="0" smtClean="0"/>
            </a:br>
            <a:r>
              <a:rPr lang="en-US" sz="3400" dirty="0" smtClean="0"/>
              <a:t>Design View (cont.)</a:t>
            </a:r>
            <a:endParaRPr lang="en-US" sz="3400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8774F9-4CE5-4025-8C4E-C62315048E6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2760" y="1588240"/>
            <a:ext cx="382555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Modified query in Datasheet view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971" y="2493510"/>
            <a:ext cx="44100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931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2" y="0"/>
            <a:ext cx="7323916" cy="110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8" y="1362269"/>
            <a:ext cx="7641318" cy="481628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Open an existing database</a:t>
            </a:r>
          </a:p>
          <a:p>
            <a:pPr>
              <a:defRPr/>
            </a:pPr>
            <a:r>
              <a:rPr lang="en-US" dirty="0" smtClean="0"/>
              <a:t>Sort records in a table</a:t>
            </a:r>
          </a:p>
          <a:p>
            <a:pPr>
              <a:defRPr/>
            </a:pPr>
            <a:r>
              <a:rPr lang="en-US" dirty="0" smtClean="0"/>
              <a:t>Filter records in a table</a:t>
            </a:r>
          </a:p>
          <a:p>
            <a:pPr>
              <a:defRPr/>
            </a:pPr>
            <a:r>
              <a:rPr lang="en-US" dirty="0" smtClean="0"/>
              <a:t>Create a query using the Query Wizard</a:t>
            </a:r>
          </a:p>
          <a:p>
            <a:pPr>
              <a:defRPr/>
            </a:pPr>
            <a:r>
              <a:rPr lang="en-US" dirty="0" smtClean="0"/>
              <a:t>Modify a query in Design view</a:t>
            </a: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27433A-FA33-4ED9-A392-BD891A64BE6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Relating Two Tables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B6B1A1-8F2C-434F-87FD-4A076DC51F9B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33062" y="1436913"/>
            <a:ext cx="8036314" cy="479593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To take advantage of the power of Access you may want to create queries that pull fields from more than one table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Queries can be used to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relate</a:t>
            </a:r>
            <a:r>
              <a:rPr lang="en-US" sz="2400" dirty="0" smtClean="0">
                <a:effectLst/>
              </a:rPr>
              <a:t> two tables, or specify a relationship between them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To relate tables, they must share a common field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shared field must be the primary key field in one of the tables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Relating Two Tables (cont.)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B6B1A1-8F2C-434F-87FD-4A076DC51F9B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33062" y="1567543"/>
            <a:ext cx="7837714" cy="466530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use the Relationships window to specify a relationship between two or more tables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most common type of relationship to set up is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one-to-many relationship</a:t>
            </a:r>
            <a:r>
              <a:rPr lang="en-US" sz="2400" dirty="0" smtClean="0">
                <a:effectLst/>
              </a:rPr>
              <a:t>, in which the primary key field in one table is associated with multiple records in a second table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In the second table, the common field shared with the first table is called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foreign key</a:t>
            </a:r>
          </a:p>
        </p:txBody>
      </p:sp>
    </p:spTree>
    <p:extLst>
      <p:ext uri="{BB962C8B-B14F-4D97-AF65-F5344CB8AC3E}">
        <p14:creationId xmlns="" xmlns:p14="http://schemas.microsoft.com/office/powerpoint/2010/main" val="2213639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Relating Two Tables (cont.)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B6B1A1-8F2C-434F-87FD-4A076DC51F9B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51" y="1804241"/>
            <a:ext cx="2970326" cy="1729557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34" y="1832085"/>
            <a:ext cx="3178490" cy="1468944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40" y="4481999"/>
            <a:ext cx="4029075" cy="19621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47420" y="1462753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Show Table dialog box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39602" y="1470850"/>
            <a:ext cx="351332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Edit Relationships dialog box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4215" y="3593635"/>
            <a:ext cx="2893357" cy="923330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Relationships window with one-to-many established relationship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2376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25030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good database design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B6B1A1-8F2C-434F-87FD-4A076DC51F9B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33062" y="1567543"/>
            <a:ext cx="7837714" cy="466530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Creating a well-designed database requires careful planning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what </a:t>
            </a:r>
            <a:r>
              <a:rPr lang="en-US" sz="2000" dirty="0">
                <a:effectLst/>
              </a:rPr>
              <a:t>is the purpose and goals of the database?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what </a:t>
            </a:r>
            <a:r>
              <a:rPr lang="en-US" sz="2000" dirty="0">
                <a:effectLst/>
              </a:rPr>
              <a:t>data will it store?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organize </a:t>
            </a:r>
            <a:r>
              <a:rPr lang="en-US" sz="2000" dirty="0">
                <a:effectLst/>
              </a:rPr>
              <a:t>the database into categories of data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turn </a:t>
            </a:r>
            <a:r>
              <a:rPr lang="en-US" sz="2000" dirty="0">
                <a:effectLst/>
              </a:rPr>
              <a:t>the categories of data into tables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define </a:t>
            </a:r>
            <a:r>
              <a:rPr lang="en-US" sz="2000" dirty="0">
                <a:effectLst/>
              </a:rPr>
              <a:t>fields, data types and primary key 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decide </a:t>
            </a:r>
            <a:r>
              <a:rPr lang="en-US" sz="2000" dirty="0">
                <a:effectLst/>
              </a:rPr>
              <a:t>table relationships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Creating a well-designed structure for your database will ensure that your data is easy to access, maintain, and update</a:t>
            </a:r>
          </a:p>
        </p:txBody>
      </p:sp>
    </p:spTree>
    <p:extLst>
      <p:ext uri="{BB962C8B-B14F-4D97-AF65-F5344CB8AC3E}">
        <p14:creationId xmlns="" xmlns:p14="http://schemas.microsoft.com/office/powerpoint/2010/main" val="3839570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 Using</a:t>
            </a:r>
            <a:br>
              <a:rPr lang="en-US" sz="3400" dirty="0" smtClean="0"/>
            </a:br>
            <a:r>
              <a:rPr lang="en-US" sz="3400" dirty="0" smtClean="0"/>
              <a:t>Two Tables</a:t>
            </a:r>
            <a:endParaRPr lang="en-US" sz="34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6000" y="1772816"/>
            <a:ext cx="7851775" cy="440573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Setting up relationships between tables offers many advantages: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bility to create a query that pulls fields from two or more related tables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c</a:t>
            </a:r>
            <a:r>
              <a:rPr lang="en-US" sz="2000" dirty="0" smtClean="0">
                <a:effectLst/>
              </a:rPr>
              <a:t>hanges made to fields in one table are automatically reflected in related tables or queries (if referential integrity is selected)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This ensures consistent, accurate data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 Using</a:t>
            </a:r>
            <a:br>
              <a:rPr lang="en-US" sz="3400" dirty="0" smtClean="0"/>
            </a:br>
            <a:r>
              <a:rPr lang="en-US" sz="3400" dirty="0" smtClean="0"/>
              <a:t>Two Tables (cont.)</a:t>
            </a:r>
            <a:endParaRPr lang="en-US" sz="34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6001" y="1735494"/>
            <a:ext cx="7642808" cy="444305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Setting up table relationships also ensures that your data is valid and accurate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Access will prohibit any attempt to enter data in the foreign key field that is not consistent with the data in the primary key field</a:t>
            </a:r>
          </a:p>
        </p:txBody>
      </p:sp>
    </p:spTree>
    <p:extLst>
      <p:ext uri="{BB962C8B-B14F-4D97-AF65-F5344CB8AC3E}">
        <p14:creationId xmlns="" xmlns:p14="http://schemas.microsoft.com/office/powerpoint/2010/main" val="391224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 Using</a:t>
            </a:r>
            <a:br>
              <a:rPr lang="en-US" sz="3400" dirty="0" smtClean="0"/>
            </a:br>
            <a:r>
              <a:rPr lang="en-US" sz="3400" dirty="0" smtClean="0"/>
              <a:t>Two Tables (cont.)</a:t>
            </a:r>
            <a:endParaRPr lang="en-US" sz="34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5" y="1898382"/>
            <a:ext cx="4343400" cy="18669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42" y="3115251"/>
            <a:ext cx="4486275" cy="19145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7" y="4832091"/>
            <a:ext cx="5600700" cy="14859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42620" y="1524773"/>
            <a:ext cx="347453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Adding tables in Design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0336" y="2831832"/>
            <a:ext cx="343366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Query with criteria and sorts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941" y="4516789"/>
            <a:ext cx="2893357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Query results in Datasheet view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916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 Using</a:t>
            </a:r>
            <a:br>
              <a:rPr lang="en-US" sz="3400" dirty="0" smtClean="0"/>
            </a:br>
            <a:r>
              <a:rPr lang="en-US" sz="3400" dirty="0" smtClean="0"/>
              <a:t>Two Tables (cont.)</a:t>
            </a:r>
            <a:endParaRPr lang="en-US" sz="34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198" y="2121932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operators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763" y="2905125"/>
            <a:ext cx="6848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1792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Calculated Field to a Table</a:t>
            </a:r>
            <a:endParaRPr lang="en-US" sz="34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6001" y="1586204"/>
            <a:ext cx="7642808" cy="459234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calculated field </a:t>
            </a:r>
            <a:r>
              <a:rPr lang="en-US" sz="2400" dirty="0" smtClean="0">
                <a:effectLst/>
              </a:rPr>
              <a:t>is a field that contains an </a:t>
            </a:r>
            <a:r>
              <a:rPr lang="en-US" sz="2400" dirty="0">
                <a:solidFill>
                  <a:srgbClr val="3399FF"/>
                </a:solidFill>
                <a:effectLst/>
              </a:rPr>
              <a:t>expression</a:t>
            </a:r>
            <a:r>
              <a:rPr lang="en-US" sz="2400" dirty="0" smtClean="0">
                <a:effectLst/>
              </a:rPr>
              <a:t>, which is a combination of fields, values, and mathematical operators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Showing the results of calculations based on values in certain fields is very useful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Calculated fields have the Calculated data type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Choosing a Calculated data type opens the Expression Builder dialog box where you can easily build the expression you want by specifying fields, values, and operators</a:t>
            </a:r>
          </a:p>
        </p:txBody>
      </p:sp>
    </p:spTree>
    <p:extLst>
      <p:ext uri="{BB962C8B-B14F-4D97-AF65-F5344CB8AC3E}">
        <p14:creationId xmlns="" xmlns:p14="http://schemas.microsoft.com/office/powerpoint/2010/main" val="19231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Calculated Field to a Table (cont.)</a:t>
            </a:r>
            <a:endParaRPr lang="en-US" sz="34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8719" y="1217376"/>
            <a:ext cx="424007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Adding a calculated field to a table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553" y="1866591"/>
            <a:ext cx="61531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574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06369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Relate two tables</a:t>
            </a:r>
          </a:p>
          <a:p>
            <a:pPr>
              <a:defRPr/>
            </a:pPr>
            <a:r>
              <a:rPr lang="en-US" dirty="0" smtClean="0"/>
              <a:t>Create a query using two tables</a:t>
            </a:r>
          </a:p>
          <a:p>
            <a:pPr>
              <a:defRPr/>
            </a:pPr>
            <a:r>
              <a:rPr lang="en-US" dirty="0" smtClean="0"/>
              <a:t>Add a calculated field to a table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555990-0E6A-443A-87D3-254C41EC66F4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04502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BD220D-473C-43F8-BE40-057995DAB074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7601" y="1546577"/>
            <a:ext cx="7653176" cy="426843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Good database design ensures that the data is easy to access, maintain, and update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find the information you need in a database quickly by using sort, filter, or query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Each table in a database needs a primary key field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relate tables so that information can be pulled from each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Unit K Introduction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996" y="1380931"/>
            <a:ext cx="7240555" cy="4797619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pull out information you need from a database by filtering and querying and sorting the data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Sorting, using filters, creating queries and using calculated fields (fields which show the result of a mathematical expression) allows you to work with the database data how you wish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Setting up relationships between tables allows you to use fields from multiple tables in a query</a:t>
            </a:r>
            <a:endParaRPr lang="en-US" sz="2400" dirty="0">
              <a:effectLst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555990-0E6A-443A-87D3-254C41EC66F4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  <a:endParaRPr lang="en-US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55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Opening an Existing Database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90" y="1642188"/>
            <a:ext cx="7669763" cy="45363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Opening an existing Access database is similar to opening a Word or an Excel file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Click the Open command on the File tab in Backstage view, or you can open a recently used database by clicking its file name in the recent files used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C5939D-0F63-4776-A88E-7AB2CD13FA5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Opening an Existing Database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91" y="1530220"/>
            <a:ext cx="7688424" cy="464833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One difference between opening an Access database and opening a file in Word or Excel is that you can only open one Access database at a time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F</a:t>
            </a:r>
            <a:r>
              <a:rPr lang="en-US" sz="2400" dirty="0" smtClean="0">
                <a:effectLst/>
              </a:rPr>
              <a:t>or multiple databases to be open you will need to open additional sessions of Access and then the database</a:t>
            </a:r>
            <a:endParaRPr lang="en-US" sz="2400" dirty="0"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C5939D-0F63-4776-A88E-7AB2CD13FA5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214694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7998" y="1017877"/>
            <a:ext cx="60293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Opening an Existing Database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C5939D-0F63-4776-A88E-7AB2CD13FA5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8857" y="608268"/>
            <a:ext cx="449153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Database  open with Security Warning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94029" y="2783432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Table in Datasheet view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290" y="3409332"/>
            <a:ext cx="68294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07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1" y="0"/>
            <a:ext cx="7342577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Sorting Records in a Table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90" y="1455576"/>
            <a:ext cx="7669763" cy="472297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rearrange, or </a:t>
            </a:r>
            <a:r>
              <a:rPr lang="en-US" sz="2400" dirty="0">
                <a:solidFill>
                  <a:srgbClr val="3399FF"/>
                </a:solidFill>
                <a:effectLst/>
              </a:rPr>
              <a:t>sort</a:t>
            </a:r>
            <a:r>
              <a:rPr lang="en-US" sz="2400" dirty="0" smtClean="0">
                <a:effectLst/>
              </a:rPr>
              <a:t>, the records in a table in alphabetical or numerical order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sorting you need to indicate the field on which you want Access to sort and then specify: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Ascending order: A-Z or 0-9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Descending order: Z-A or 9-0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may also want to sort records using more than one field, an example might be to sort by a customer name within a specific state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B3149E-E7BC-465F-929C-54AE9DF955A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1" y="0"/>
            <a:ext cx="7342577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Capturing a screen shot of your sorted table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90" y="1735494"/>
            <a:ext cx="7819053" cy="444305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To capture a screen shot, start Microsoft Word, click the Insert tab, click the Screenshot button, then click the image of the screenshot in the available Windows menu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screen shot of a sorted table will be pasted into a new word document which can be saved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Click the Access program button on the taskbar to return to Access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B3149E-E7BC-465F-929C-54AE9DF955A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1642502656"/>
      </p:ext>
    </p:extLst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</TotalTime>
  <Words>1451</Words>
  <Application>Microsoft Office PowerPoint</Application>
  <PresentationFormat>On-screen Show (4:3)</PresentationFormat>
  <Paragraphs>180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1_PPT Template</vt:lpstr>
      <vt:lpstr>Microsoft Office 2010 - Illustrated Fundamentals</vt:lpstr>
      <vt:lpstr>Objectives</vt:lpstr>
      <vt:lpstr>Objectives (cont’d)</vt:lpstr>
      <vt:lpstr>Unit K Introduction</vt:lpstr>
      <vt:lpstr>Opening an Existing Database</vt:lpstr>
      <vt:lpstr>Opening an Existing Database (cont.)</vt:lpstr>
      <vt:lpstr>Opening an Existing Database (cont.)</vt:lpstr>
      <vt:lpstr>Sorting Records in a Table</vt:lpstr>
      <vt:lpstr>Capturing a screen shot of your sorted table</vt:lpstr>
      <vt:lpstr>Sorting Records in a Table  (cont.)</vt:lpstr>
      <vt:lpstr>Sorting on multiple fields</vt:lpstr>
      <vt:lpstr>Filtering Records in a Table</vt:lpstr>
      <vt:lpstr>Filtering Records in a Table  (cont.)</vt:lpstr>
      <vt:lpstr>Filtering Records in a Table  (cont.)</vt:lpstr>
      <vt:lpstr>Creating a Query Using the Query Wizard</vt:lpstr>
      <vt:lpstr>Creating a Query Using the Query Wizard (cont.)</vt:lpstr>
      <vt:lpstr>Creating a Query Using the Query Wizard (cont.)</vt:lpstr>
      <vt:lpstr>Modifying a Query in Design View</vt:lpstr>
      <vt:lpstr>Modifying a Query in Design View (cont.)</vt:lpstr>
      <vt:lpstr>Relating Two Tables</vt:lpstr>
      <vt:lpstr>Relating Two Tables (cont.)</vt:lpstr>
      <vt:lpstr>Relating Two Tables (cont.)</vt:lpstr>
      <vt:lpstr>Understanding good database design</vt:lpstr>
      <vt:lpstr>Creating a Query Using Two Tables</vt:lpstr>
      <vt:lpstr>Creating a Query Using Two Tables (cont.)</vt:lpstr>
      <vt:lpstr>Creating a Query Using Two Tables (cont.)</vt:lpstr>
      <vt:lpstr>Creating a Query Using Two Tables (cont.)</vt:lpstr>
      <vt:lpstr>Adding a Calculated Field to a Table</vt:lpstr>
      <vt:lpstr>Adding a Calculated Field to a Table (cont.)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Michelle Camisa</cp:lastModifiedBy>
  <cp:revision>700</cp:revision>
  <dcterms:created xsi:type="dcterms:W3CDTF">2002-03-14T22:04:47Z</dcterms:created>
  <dcterms:modified xsi:type="dcterms:W3CDTF">2010-08-16T15:01:26Z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1425569552</vt:i4>
  </property>
  <property fmtid="{D5CDD505-2E9C-101B-9397-08002B2CF9AE}" pid="3" name="_NewReviewCycle">
    <vt:lpwstr/>
  </property>
  <property fmtid="{D5CDD505-2E9C-101B-9397-08002B2CF9AE}" pid="4" name="_EmailSubject">
    <vt:lpwstr>Unit J 2010.pptx</vt:lpwstr>
  </property>
  <property fmtid="{D5CDD505-2E9C-101B-9397-08002B2CF9AE}" pid="5" name="_AuthorEmail">
    <vt:lpwstr>DBass@anthem.edu</vt:lpwstr>
  </property>
  <property fmtid="{D5CDD505-2E9C-101B-9397-08002B2CF9AE}" pid="6" name="_AuthorEmailDisplayName">
    <vt:lpwstr>Bass, Desiree</vt:lpwstr>
  </property>
</Properties>
</file>