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80" r:id="rId5"/>
    <p:sldId id="260" r:id="rId6"/>
    <p:sldId id="261" r:id="rId7"/>
    <p:sldId id="281" r:id="rId8"/>
    <p:sldId id="263" r:id="rId9"/>
    <p:sldId id="282" r:id="rId10"/>
    <p:sldId id="283" r:id="rId11"/>
    <p:sldId id="265" r:id="rId12"/>
    <p:sldId id="284" r:id="rId13"/>
    <p:sldId id="285" r:id="rId14"/>
    <p:sldId id="286" r:id="rId15"/>
    <p:sldId id="287" r:id="rId16"/>
    <p:sldId id="288" r:id="rId17"/>
    <p:sldId id="271" r:id="rId18"/>
    <p:sldId id="289" r:id="rId19"/>
    <p:sldId id="272" r:id="rId20"/>
    <p:sldId id="273" r:id="rId21"/>
    <p:sldId id="290" r:id="rId22"/>
    <p:sldId id="291" r:id="rId23"/>
    <p:sldId id="275" r:id="rId24"/>
    <p:sldId id="292" r:id="rId25"/>
    <p:sldId id="278" r:id="rId26"/>
    <p:sldId id="279" r:id="rId27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586F35DC-4900-4C03-97A1-B32B28363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63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F272FA1-AE34-416C-89FD-18390D887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024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2665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3979-17E0-44B1-9CF5-C09D41782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3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8F21-72D5-4598-9962-D5AA6E3D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98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92DC-AA60-4FA3-9043-E4156DF3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83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79A4-EF84-4224-A570-9BEFCF1A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7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05C6-4364-44A8-8FAF-C6B077BE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36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72F-7278-4C51-A4D3-D66A76A4D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64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94C8-ACE8-492E-BC5F-15A38CF0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81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4140-752B-42F6-BFD7-58D77288F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9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65B3-CFC1-4E99-9764-77D2F7A1E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3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80B3-D142-434F-8F79-083BFF16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7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F763-8402-4DAD-B97D-C8771070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61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5308-CF04-497B-9489-630EB86CF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014AAAA-9740-4961-8BD2-DE33BA9D8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210550" y="0"/>
            <a:ext cx="933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826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Microsoft Office </a:t>
            </a:r>
            <a:r>
              <a:rPr lang="en-US" sz="3400" dirty="0" smtClean="0"/>
              <a:t>2010 -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Illustrated Fundamentals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02885" y="2539217"/>
            <a:ext cx="6705600" cy="71278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L: Creating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 Reports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Report (cont.)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43B6B-A2F4-4D44-ADA5-B00549CD91B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32" y="1477846"/>
            <a:ext cx="4349292" cy="258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79838"/>
            <a:ext cx="5219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97" y="4652303"/>
            <a:ext cx="4611357" cy="14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726141" y="1200381"/>
            <a:ext cx="397136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Page 1 of report in Print Preview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5880846" y="2616804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Report in Design view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075765" y="4329064"/>
            <a:ext cx="376517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Filtering a report in Report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04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511558"/>
            <a:ext cx="7539135" cy="466699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Reports are commonly modified to improve it’s appearance and readability 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Columns often need to be resized or moved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use Layout view to resize, move, and delete columns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Report (cont.)</a:t>
            </a:r>
            <a:endParaRPr lang="en-US" sz="3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82" y="1536485"/>
            <a:ext cx="4235916" cy="21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528" y="2987371"/>
            <a:ext cx="4287472" cy="185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89" y="4450433"/>
            <a:ext cx="4300216" cy="1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591671" y="1254170"/>
            <a:ext cx="356795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Selecting a field in Layout view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4840940" y="2643699"/>
            <a:ext cx="430305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City column moved in Layout view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609600" y="4033229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Repositioned/Resized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62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511558"/>
            <a:ext cx="7763070" cy="466699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use Layout view to add a field to a report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o</a:t>
            </a:r>
            <a:r>
              <a:rPr lang="en-US" sz="2000" dirty="0" smtClean="0">
                <a:effectLst/>
              </a:rPr>
              <a:t>pen the Field List, then double-click the desired field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Fields are added to the left side of a report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djustments might need to be made to the other columns to place the new field where needed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When you add a field to a report, the field label is automatically added to the header section, and the control is added to either the Group Header or the Detail section</a:t>
            </a:r>
            <a:endParaRPr lang="en-US" sz="2000" dirty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243810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511558"/>
            <a:ext cx="7763070" cy="466699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field is composed of two parts: the field label, and its associated control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control</a:t>
            </a:r>
            <a:r>
              <a:rPr lang="en-US" sz="2400" dirty="0" smtClean="0">
                <a:effectLst/>
              </a:rPr>
              <a:t> is an object that displays information in a report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Different controls are used for each data type</a:t>
            </a: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371856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590800"/>
            <a:ext cx="6612488" cy="207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4809863" y="2309614"/>
            <a:ext cx="266670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Report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65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94" y="1560123"/>
            <a:ext cx="4520399" cy="27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821" y="4141694"/>
            <a:ext cx="5445548" cy="197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5623" y="3589774"/>
            <a:ext cx="3263154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Adding a new field with the Field List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2523863" y="1202174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Report with resized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16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 to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1" y="1287624"/>
            <a:ext cx="7632441" cy="4890926"/>
          </a:xfrm>
        </p:spPr>
        <p:txBody>
          <a:bodyPr/>
          <a:lstStyle/>
          <a:p>
            <a:pPr>
              <a:defRPr/>
            </a:pPr>
            <a:endParaRPr lang="en-US" sz="2400" u="sng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As in an Excel worksheet, you can apply conditional formatting in an Access report to highlight key information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Conditional formatting is a way to draw attention to information that meets specific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access the Conditional formatting rules Manager dialog box from the Report Layout Tools Format tab in Layout view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A7FC8D-569E-4A22-A9A3-FB5792CC6FA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 to a Report (cont.)</a:t>
            </a:r>
            <a:endParaRPr lang="en-US" sz="34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A7FC8D-569E-4A22-A9A3-FB5792CC6FA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19" y="1987764"/>
            <a:ext cx="4419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955" y="2980457"/>
            <a:ext cx="49625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141" y="1639055"/>
            <a:ext cx="377055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New Formatting Rule dialog box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5109882" y="2685534"/>
            <a:ext cx="354225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Conditional formatting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02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a theme to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418252"/>
            <a:ext cx="7734624" cy="4760297"/>
          </a:xfrm>
        </p:spPr>
        <p:txBody>
          <a:bodyPr/>
          <a:lstStyle/>
          <a:p>
            <a:pPr>
              <a:defRPr/>
            </a:pPr>
            <a:endParaRPr lang="en-US" sz="2400" u="sng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You can instantly change the appearance of a report by applying a theme</a:t>
            </a:r>
          </a:p>
          <a:p>
            <a:pPr>
              <a:spcBef>
                <a:spcPts val="3000"/>
              </a:spcBef>
              <a:defRPr/>
            </a:pPr>
            <a:r>
              <a:rPr lang="en-US" sz="2400" dirty="0" smtClean="0">
                <a:effectLst/>
              </a:rPr>
              <a:t>Access includes 40 different themes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0DE18E-584F-4436-851E-0306B3F2E2A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0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 a report using the Report Wizard</a:t>
            </a:r>
          </a:p>
          <a:p>
            <a:pPr>
              <a:defRPr/>
            </a:pPr>
            <a:r>
              <a:rPr lang="en-US" dirty="0" smtClean="0"/>
              <a:t>View a report</a:t>
            </a:r>
          </a:p>
          <a:p>
            <a:pPr>
              <a:defRPr/>
            </a:pPr>
            <a:r>
              <a:rPr lang="en-US" dirty="0" smtClean="0"/>
              <a:t>Modify a report</a:t>
            </a:r>
          </a:p>
          <a:p>
            <a:pPr>
              <a:defRPr/>
            </a:pPr>
            <a:r>
              <a:rPr lang="en-US" dirty="0" smtClean="0"/>
              <a:t>Add a field to a report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3A18E8-8F2B-443E-A008-FBFC5D1DD7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Summary Information</a:t>
            </a:r>
            <a:br>
              <a:rPr lang="en-US" sz="3400" dirty="0" smtClean="0"/>
            </a:br>
            <a:r>
              <a:rPr lang="en-US" sz="3400" dirty="0" smtClean="0"/>
              <a:t>to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455576"/>
            <a:ext cx="7697302" cy="4722974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Summary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information</a:t>
            </a:r>
            <a:r>
              <a:rPr lang="en-US" sz="2400" dirty="0" smtClean="0">
                <a:effectLst/>
              </a:rPr>
              <a:t> in a report displays statistics about one or more fields in a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Summaries include statistics for sum, average, count, minimum and maximum in any numeric field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There are five summary calculations you can use in your database reports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add summary information while creating the report with the Report Wizard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2A6A-891A-45D0-9D09-3272D75306FE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Summary Information</a:t>
            </a:r>
            <a:br>
              <a:rPr lang="en-US" sz="3400" dirty="0" smtClean="0"/>
            </a:br>
            <a:r>
              <a:rPr lang="en-US" sz="3400" dirty="0" smtClean="0"/>
              <a:t>to a Report (cont.)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2A6A-891A-45D0-9D09-3272D75306FE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58" y="1415973"/>
            <a:ext cx="426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451" y="3061698"/>
            <a:ext cx="56959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858254"/>
            <a:ext cx="357691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Summary Options dialog box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5449943" y="2766814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Changing the column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4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Summary Information</a:t>
            </a:r>
            <a:br>
              <a:rPr lang="en-US" sz="3400" dirty="0" smtClean="0"/>
            </a:br>
            <a:r>
              <a:rPr lang="en-US" sz="3400" dirty="0" smtClean="0"/>
              <a:t>to a Report (cont.)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2A6A-891A-45D0-9D09-3272D75306FE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842" y="2886355"/>
            <a:ext cx="5523453" cy="11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32212" y="2282720"/>
            <a:ext cx="5405717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Common summary calculations available in database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Mailing Labels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6" y="1455576"/>
            <a:ext cx="7427166" cy="47229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do not have to print all reports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use the data in a database to create other forms of printer output, such as labels or envelopes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the Label Wizard to create labels containing data from any fields in the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Labels can be based on queries or tables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5C339E-7337-43E7-B97C-59CCA8319B2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Mailing Labels (cont.)</a:t>
            </a:r>
            <a:endParaRPr lang="en-US" sz="34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5C339E-7337-43E7-B97C-59CCA8319B2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807" y="1437034"/>
            <a:ext cx="18097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799540"/>
            <a:ext cx="50958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61" y="3114150"/>
            <a:ext cx="36385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847463" y="2797294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Customer Labels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5029200" y="2401054"/>
            <a:ext cx="376517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Adding a label to Page Footer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944743" y="108981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Label Wizard dialog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00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6" y="1642188"/>
            <a:ext cx="7678640" cy="45363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Reports are created from tables or queries in a database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One way to create a report is by using Report Wizard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Reports are easily modified in Layout view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A41D43-47A8-4F34-869E-D22998C9B3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68" y="1306286"/>
            <a:ext cx="7501812" cy="487226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Use conditional formatting to highlight information that meets certain criteria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Summary information is useful in displaying certain statistics in a report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create mailing labels using the Label Wizard and specifying certain fields of a report to print (name and address)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F16975-7736-41A5-8B5E-7CB95B74E19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323916" cy="10636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Apply conditional formatting to a report</a:t>
            </a:r>
          </a:p>
          <a:p>
            <a:pPr>
              <a:defRPr/>
            </a:pPr>
            <a:r>
              <a:rPr lang="en-US" dirty="0" smtClean="0"/>
              <a:t>Add summary information to a report</a:t>
            </a:r>
          </a:p>
          <a:p>
            <a:pPr>
              <a:defRPr/>
            </a:pPr>
            <a:r>
              <a:rPr lang="en-US" dirty="0" smtClean="0"/>
              <a:t>Create mailing labels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F95E8C-F089-4192-8629-E4F84E40F51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323916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L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548882"/>
            <a:ext cx="7753285" cy="462966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report</a:t>
            </a:r>
            <a:r>
              <a:rPr lang="en-US" sz="2400" dirty="0" smtClean="0">
                <a:effectLst/>
              </a:rPr>
              <a:t> is a summary of database information designed specifically for printing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report can include one or more database fields, summary information, clip art, and descriptive labels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create report from tables or queries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After a report is created it can be modified to present information clearly and attractively</a:t>
            </a:r>
            <a:endParaRPr lang="en-US" sz="2400" dirty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F95E8C-F089-4192-8629-E4F84E40F51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334004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Report Using the</a:t>
            </a:r>
            <a:br>
              <a:rPr lang="en-US" sz="3400" dirty="0" smtClean="0"/>
            </a:br>
            <a:r>
              <a:rPr lang="en-US" sz="3400" dirty="0" smtClean="0"/>
              <a:t>Report Wizard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623526"/>
            <a:ext cx="7576457" cy="455502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One way to create a report is by using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Report Wizard</a:t>
            </a:r>
            <a:r>
              <a:rPr lang="en-US" sz="2400" dirty="0">
                <a:effectLst/>
              </a:rPr>
              <a:t>, which automatically create a report based on setting that you specify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create a report based on table or query data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Report data can be from on database object, or multiple objects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13A1DF-D098-4ECB-B1CB-2767202AA2E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0"/>
            <a:ext cx="7379899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Report Using the</a:t>
            </a:r>
            <a:br>
              <a:rPr lang="en-US" sz="3400" dirty="0" smtClean="0"/>
            </a:br>
            <a:r>
              <a:rPr lang="en-US" sz="3400" dirty="0" smtClean="0"/>
              <a:t>Report Wizard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6" y="1623527"/>
            <a:ext cx="7464488" cy="455502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Reports can be saved as objects in a database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Reports consist of sections that contain specific </a:t>
            </a:r>
            <a:r>
              <a:rPr lang="en-US" sz="2400" dirty="0" smtClean="0">
                <a:effectLst/>
              </a:rPr>
              <a:t>information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Choose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record source(s) </a:t>
            </a:r>
            <a:r>
              <a:rPr lang="en-US" sz="2400" dirty="0" smtClean="0">
                <a:effectLst/>
              </a:rPr>
              <a:t>to select the database object(s) from which a report gets its data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Use </a:t>
            </a:r>
            <a:r>
              <a:rPr lang="en-US" sz="2400" dirty="0">
                <a:solidFill>
                  <a:srgbClr val="3399FF"/>
                </a:solidFill>
                <a:effectLst/>
              </a:rPr>
              <a:t>grouping</a:t>
            </a:r>
            <a:r>
              <a:rPr lang="en-US" sz="2400" dirty="0" smtClean="0">
                <a:effectLst/>
              </a:rPr>
              <a:t> to organize a report by field or field values </a:t>
            </a:r>
            <a:endParaRPr lang="en-US" sz="2400" dirty="0">
              <a:effectLst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AF90B7-40A0-4495-BBAC-43F4CC3644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0"/>
            <a:ext cx="7379899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Report Using the</a:t>
            </a:r>
            <a:br>
              <a:rPr lang="en-US" sz="3400" dirty="0" smtClean="0"/>
            </a:br>
            <a:r>
              <a:rPr lang="en-US" sz="3400" dirty="0" smtClean="0"/>
              <a:t>Report Wizard (cont.)</a:t>
            </a:r>
            <a:endParaRPr lang="en-US" sz="3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AF90B7-40A0-4495-BBAC-43F4CC3644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15532" y="1857295"/>
            <a:ext cx="3924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09032" y="3550024"/>
            <a:ext cx="4629150" cy="285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8478" y="1479176"/>
            <a:ext cx="311314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Report Wizard dialog box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4243" y="319889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Report  in Print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6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324947"/>
            <a:ext cx="7520473" cy="4853603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Access provides several ways to view a report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Print Preview</a:t>
            </a:r>
            <a:r>
              <a:rPr lang="en-US" sz="2000" dirty="0" smtClean="0">
                <a:effectLst/>
              </a:rPr>
              <a:t>-see exactly how the report will look when printed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Report View</a:t>
            </a:r>
            <a:r>
              <a:rPr lang="en-US" sz="2000" dirty="0" smtClean="0">
                <a:effectLst/>
              </a:rPr>
              <a:t>-looks similar to Print Preview, it displays the report in continuous flow without page break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Design View</a:t>
            </a:r>
            <a:r>
              <a:rPr lang="en-US" sz="2000" dirty="0" smtClean="0">
                <a:effectLst/>
              </a:rPr>
              <a:t>-includes many tools for modifying a report, but shows only the structure of the report not the included data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Layout View</a:t>
            </a:r>
            <a:r>
              <a:rPr lang="en-US" sz="2000" dirty="0" smtClean="0">
                <a:effectLst/>
              </a:rPr>
              <a:t>-does not include as many modification tools as Design view, but it shows you report data</a:t>
            </a:r>
          </a:p>
          <a:p>
            <a:pPr lvl="1"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43B6B-A2F4-4D44-ADA5-B00549CD91B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0"/>
            <a:ext cx="7342577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Report (cont.)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43B6B-A2F4-4D44-ADA5-B00549CD91B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340" y="2631234"/>
            <a:ext cx="6184268" cy="13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2554941" y="2303040"/>
            <a:ext cx="410583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Available report views in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741081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993</Words>
  <Application>Microsoft Office PowerPoint</Application>
  <PresentationFormat>On-screen Show (4:3)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(cont’d)</vt:lpstr>
      <vt:lpstr>Unit L Introduction</vt:lpstr>
      <vt:lpstr>Creating a Report Using the Report Wizard</vt:lpstr>
      <vt:lpstr>Creating a Report Using the Report Wizard (cont.)</vt:lpstr>
      <vt:lpstr>Creating a Report Using the Report Wizard (cont.)</vt:lpstr>
      <vt:lpstr>Viewing a Report</vt:lpstr>
      <vt:lpstr>Viewing a Report (cont.)</vt:lpstr>
      <vt:lpstr>Viewing a Report (cont.)</vt:lpstr>
      <vt:lpstr>Modifying a Report</vt:lpstr>
      <vt:lpstr>Modifying a Report (cont.)</vt:lpstr>
      <vt:lpstr>Adding a Field to a Report</vt:lpstr>
      <vt:lpstr>Adding a Field to a Report  (cont.)</vt:lpstr>
      <vt:lpstr>Adding a Field to a Report  (cont.)</vt:lpstr>
      <vt:lpstr>Adding a Field to a Report  (cont.)</vt:lpstr>
      <vt:lpstr>Applying Conditional Formatting to a Report</vt:lpstr>
      <vt:lpstr>Applying Conditional Formatting to a Report (cont.)</vt:lpstr>
      <vt:lpstr>Applying a theme to a report</vt:lpstr>
      <vt:lpstr>Adding Summary Information to a Report</vt:lpstr>
      <vt:lpstr>Adding Summary Information to a Report (cont.)</vt:lpstr>
      <vt:lpstr>Adding Summary Information to a Report (cont.)</vt:lpstr>
      <vt:lpstr>Creating Mailing Labels</vt:lpstr>
      <vt:lpstr>Creating Mailing Labels (cont.)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689</cp:revision>
  <dcterms:created xsi:type="dcterms:W3CDTF">2002-03-14T22:04:47Z</dcterms:created>
  <dcterms:modified xsi:type="dcterms:W3CDTF">2010-08-27T17:52:17Z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1972081464</vt:i4>
  </property>
  <property fmtid="{D5CDD505-2E9C-101B-9397-08002B2CF9AE}" pid="3" name="_NewReviewCycle">
    <vt:lpwstr/>
  </property>
  <property fmtid="{D5CDD505-2E9C-101B-9397-08002B2CF9AE}" pid="4" name="_EmailSubject">
    <vt:lpwstr>Unit J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